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tiff" ContentType="image/tiff"/>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1" r:id="rId1"/>
  </p:sldMasterIdLst>
  <p:notesMasterIdLst>
    <p:notesMasterId r:id="rId56"/>
  </p:notesMasterIdLst>
  <p:handoutMasterIdLst>
    <p:handoutMasterId r:id="rId57"/>
  </p:handoutMasterIdLst>
  <p:sldIdLst>
    <p:sldId id="877" r:id="rId2"/>
    <p:sldId id="1391" r:id="rId3"/>
    <p:sldId id="1449" r:id="rId4"/>
    <p:sldId id="898" r:id="rId5"/>
    <p:sldId id="1450" r:id="rId6"/>
    <p:sldId id="1451" r:id="rId7"/>
    <p:sldId id="1400" r:id="rId8"/>
    <p:sldId id="1031" r:id="rId9"/>
    <p:sldId id="1448" r:id="rId10"/>
    <p:sldId id="1319" r:id="rId11"/>
    <p:sldId id="884" r:id="rId12"/>
    <p:sldId id="1399" r:id="rId13"/>
    <p:sldId id="1411" r:id="rId14"/>
    <p:sldId id="1394" r:id="rId15"/>
    <p:sldId id="1404" r:id="rId16"/>
    <p:sldId id="1405" r:id="rId17"/>
    <p:sldId id="1406" r:id="rId18"/>
    <p:sldId id="1407" r:id="rId19"/>
    <p:sldId id="1408" r:id="rId20"/>
    <p:sldId id="1431" r:id="rId21"/>
    <p:sldId id="1432" r:id="rId22"/>
    <p:sldId id="1433" r:id="rId23"/>
    <p:sldId id="1434" r:id="rId24"/>
    <p:sldId id="1412" r:id="rId25"/>
    <p:sldId id="1447" r:id="rId26"/>
    <p:sldId id="1413" r:id="rId27"/>
    <p:sldId id="908" r:id="rId28"/>
    <p:sldId id="906" r:id="rId29"/>
    <p:sldId id="910" r:id="rId30"/>
    <p:sldId id="912" r:id="rId31"/>
    <p:sldId id="911" r:id="rId32"/>
    <p:sldId id="913" r:id="rId33"/>
    <p:sldId id="914" r:id="rId34"/>
    <p:sldId id="1419" r:id="rId35"/>
    <p:sldId id="881" r:id="rId36"/>
    <p:sldId id="882" r:id="rId37"/>
    <p:sldId id="1420" r:id="rId38"/>
    <p:sldId id="1421" r:id="rId39"/>
    <p:sldId id="1424" r:id="rId40"/>
    <p:sldId id="1414" r:id="rId41"/>
    <p:sldId id="1393" r:id="rId42"/>
    <p:sldId id="1401" r:id="rId43"/>
    <p:sldId id="1396" r:id="rId44"/>
    <p:sldId id="1439" r:id="rId45"/>
    <p:sldId id="1440" r:id="rId46"/>
    <p:sldId id="1441" r:id="rId47"/>
    <p:sldId id="1442" r:id="rId48"/>
    <p:sldId id="1443" r:id="rId49"/>
    <p:sldId id="1444" r:id="rId50"/>
    <p:sldId id="1445" r:id="rId51"/>
    <p:sldId id="1446" r:id="rId52"/>
    <p:sldId id="1422" r:id="rId53"/>
    <p:sldId id="1436" r:id="rId54"/>
    <p:sldId id="1423" r:id="rId55"/>
  </p:sldIdLst>
  <p:sldSz cx="12192000" cy="6858000"/>
  <p:notesSz cx="7077075" cy="9369425"/>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47" userDrawn="1">
          <p15:clr>
            <a:srgbClr val="A4A3A4"/>
          </p15:clr>
        </p15:guide>
        <p15:guide id="2" pos="377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CCCC"/>
    <a:srgbClr val="99CCFF"/>
    <a:srgbClr val="FFFF99"/>
    <a:srgbClr val="BABABA"/>
    <a:srgbClr val="FFFFFF"/>
    <a:srgbClr val="5B4E3F"/>
    <a:srgbClr val="AF2E2B"/>
    <a:srgbClr val="A72D15"/>
    <a:srgbClr val="AD2C17"/>
    <a:srgbClr val="EAEA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185" autoAdjust="0"/>
    <p:restoredTop sz="81336" autoAdjust="0"/>
  </p:normalViewPr>
  <p:slideViewPr>
    <p:cSldViewPr showGuides="1">
      <p:cViewPr varScale="1">
        <p:scale>
          <a:sx n="93" d="100"/>
          <a:sy n="93" d="100"/>
        </p:scale>
        <p:origin x="858" y="84"/>
      </p:cViewPr>
      <p:guideLst>
        <p:guide orient="horz" pos="2147"/>
        <p:guide pos="3776"/>
      </p:guideLst>
    </p:cSldViewPr>
  </p:slideViewPr>
  <p:outlineViewPr>
    <p:cViewPr>
      <p:scale>
        <a:sx n="33" d="100"/>
        <a:sy n="33" d="100"/>
      </p:scale>
      <p:origin x="0" y="6442"/>
    </p:cViewPr>
  </p:outlineViewPr>
  <p:notesTextViewPr>
    <p:cViewPr>
      <p:scale>
        <a:sx n="100" d="100"/>
        <a:sy n="100" d="100"/>
      </p:scale>
      <p:origin x="0" y="0"/>
    </p:cViewPr>
  </p:notesTextViewPr>
  <p:sorterViewPr>
    <p:cViewPr>
      <p:scale>
        <a:sx n="82" d="100"/>
        <a:sy n="82"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handoutMaster" Target="handoutMasters/handoutMaster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41B39C4-3A84-4813-AE03-974BA287B796}" type="doc">
      <dgm:prSet loTypeId="urn:microsoft.com/office/officeart/2005/8/layout/vList6" loCatId="process" qsTypeId="urn:microsoft.com/office/officeart/2005/8/quickstyle/simple1" qsCatId="simple" csTypeId="urn:microsoft.com/office/officeart/2005/8/colors/accent1_2" csCatId="accent1" phldr="1"/>
      <dgm:spPr/>
      <dgm:t>
        <a:bodyPr/>
        <a:lstStyle/>
        <a:p>
          <a:endParaRPr lang="en-US"/>
        </a:p>
      </dgm:t>
    </dgm:pt>
    <dgm:pt modelId="{021B088E-6CB2-440A-AB00-4EE8EB0D835C}">
      <dgm:prSet phldrT="[Text]" custT="1"/>
      <dgm:spPr/>
      <dgm:t>
        <a:bodyPr/>
        <a:lstStyle/>
        <a:p>
          <a:r>
            <a:rPr lang="en-US" sz="4400" dirty="0"/>
            <a:t>Improve Existing Model</a:t>
          </a:r>
        </a:p>
      </dgm:t>
    </dgm:pt>
    <dgm:pt modelId="{0FBED50B-89A3-4FA2-9C1F-669DCFD44F5E}" type="parTrans" cxnId="{20A4B994-8FDD-427C-B937-DFCE9F6F3DD7}">
      <dgm:prSet/>
      <dgm:spPr/>
      <dgm:t>
        <a:bodyPr/>
        <a:lstStyle/>
        <a:p>
          <a:endParaRPr lang="en-US"/>
        </a:p>
      </dgm:t>
    </dgm:pt>
    <dgm:pt modelId="{B6411653-55AB-4DB6-87C5-2D8E0A63F942}" type="sibTrans" cxnId="{20A4B994-8FDD-427C-B937-DFCE9F6F3DD7}">
      <dgm:prSet/>
      <dgm:spPr/>
      <dgm:t>
        <a:bodyPr/>
        <a:lstStyle/>
        <a:p>
          <a:endParaRPr lang="en-US"/>
        </a:p>
      </dgm:t>
    </dgm:pt>
    <dgm:pt modelId="{4ABD5752-6988-4CB5-9844-678706B63F36}">
      <dgm:prSet phldrT="[Text]"/>
      <dgm:spPr/>
      <dgm:t>
        <a:bodyPr/>
        <a:lstStyle/>
        <a:p>
          <a:pPr>
            <a:buFont typeface="Arial" panose="020B0604020202020204" pitchFamily="34" charset="0"/>
            <a:buNone/>
          </a:pPr>
          <a:r>
            <a:rPr lang="en-US" dirty="0"/>
            <a:t>   Adapt current model to current marketplace</a:t>
          </a:r>
        </a:p>
      </dgm:t>
    </dgm:pt>
    <dgm:pt modelId="{A8D8469F-BAE2-47C5-B314-F6836E0F5338}" type="parTrans" cxnId="{BD7DA792-08EE-4080-82A9-616591D9313F}">
      <dgm:prSet/>
      <dgm:spPr/>
      <dgm:t>
        <a:bodyPr/>
        <a:lstStyle/>
        <a:p>
          <a:endParaRPr lang="en-US"/>
        </a:p>
      </dgm:t>
    </dgm:pt>
    <dgm:pt modelId="{68CB0BF5-BD13-4D0B-BDAA-980E81DA71B4}" type="sibTrans" cxnId="{BD7DA792-08EE-4080-82A9-616591D9313F}">
      <dgm:prSet/>
      <dgm:spPr/>
      <dgm:t>
        <a:bodyPr/>
        <a:lstStyle/>
        <a:p>
          <a:endParaRPr lang="en-US"/>
        </a:p>
      </dgm:t>
    </dgm:pt>
    <dgm:pt modelId="{D9843A45-0B11-4547-9B98-7607DA2E15BB}">
      <dgm:prSet phldrT="[Text]" custT="1"/>
      <dgm:spPr/>
      <dgm:t>
        <a:bodyPr/>
        <a:lstStyle/>
        <a:p>
          <a:r>
            <a:rPr lang="en-US" sz="4400" dirty="0"/>
            <a:t>Build Something New</a:t>
          </a:r>
        </a:p>
      </dgm:t>
    </dgm:pt>
    <dgm:pt modelId="{88F52DC3-9A76-4466-A260-9D458878B598}" type="parTrans" cxnId="{2F575985-A1D3-4E4C-B8C9-E8E90939AD95}">
      <dgm:prSet/>
      <dgm:spPr/>
      <dgm:t>
        <a:bodyPr/>
        <a:lstStyle/>
        <a:p>
          <a:endParaRPr lang="en-US"/>
        </a:p>
      </dgm:t>
    </dgm:pt>
    <dgm:pt modelId="{7650369A-1C51-45EE-A631-A6C8D50FB654}" type="sibTrans" cxnId="{2F575985-A1D3-4E4C-B8C9-E8E90939AD95}">
      <dgm:prSet/>
      <dgm:spPr/>
      <dgm:t>
        <a:bodyPr/>
        <a:lstStyle/>
        <a:p>
          <a:endParaRPr lang="en-US"/>
        </a:p>
      </dgm:t>
    </dgm:pt>
    <dgm:pt modelId="{F7955C6A-6004-4C62-980F-68CFBB76F53A}">
      <dgm:prSet phldrT="[Text]"/>
      <dgm:spPr/>
      <dgm:t>
        <a:bodyPr/>
        <a:lstStyle/>
        <a:p>
          <a:pPr>
            <a:buNone/>
          </a:pPr>
          <a:r>
            <a:rPr lang="en-US" dirty="0"/>
            <a:t>   Innovation that will become the source of future growth</a:t>
          </a:r>
        </a:p>
      </dgm:t>
    </dgm:pt>
    <dgm:pt modelId="{A81DD070-5AE8-42E3-B940-C534BBC5654E}" type="parTrans" cxnId="{7D83C1D6-99D7-47FA-93BB-2723FE037400}">
      <dgm:prSet/>
      <dgm:spPr/>
      <dgm:t>
        <a:bodyPr/>
        <a:lstStyle/>
        <a:p>
          <a:endParaRPr lang="en-US"/>
        </a:p>
      </dgm:t>
    </dgm:pt>
    <dgm:pt modelId="{11ADCAE6-DB5E-4BD3-82BE-6350A0C46B8B}" type="sibTrans" cxnId="{7D83C1D6-99D7-47FA-93BB-2723FE037400}">
      <dgm:prSet/>
      <dgm:spPr/>
      <dgm:t>
        <a:bodyPr/>
        <a:lstStyle/>
        <a:p>
          <a:endParaRPr lang="en-US"/>
        </a:p>
      </dgm:t>
    </dgm:pt>
    <dgm:pt modelId="{226B345E-59F3-4820-8C92-8F71C678459D}" type="pres">
      <dgm:prSet presAssocID="{841B39C4-3A84-4813-AE03-974BA287B796}" presName="Name0" presStyleCnt="0">
        <dgm:presLayoutVars>
          <dgm:dir/>
          <dgm:animLvl val="lvl"/>
          <dgm:resizeHandles/>
        </dgm:presLayoutVars>
      </dgm:prSet>
      <dgm:spPr/>
    </dgm:pt>
    <dgm:pt modelId="{1E630EA6-AB89-4E50-95D4-9BB69E07A7DD}" type="pres">
      <dgm:prSet presAssocID="{021B088E-6CB2-440A-AB00-4EE8EB0D835C}" presName="linNode" presStyleCnt="0"/>
      <dgm:spPr/>
    </dgm:pt>
    <dgm:pt modelId="{0EDB2004-078E-45F3-B064-987642860AB8}" type="pres">
      <dgm:prSet presAssocID="{021B088E-6CB2-440A-AB00-4EE8EB0D835C}" presName="parentShp" presStyleLbl="node1" presStyleIdx="0" presStyleCnt="2">
        <dgm:presLayoutVars>
          <dgm:bulletEnabled val="1"/>
        </dgm:presLayoutVars>
      </dgm:prSet>
      <dgm:spPr/>
    </dgm:pt>
    <dgm:pt modelId="{B4FC13F4-E143-43A6-9BD7-A8432449DFD3}" type="pres">
      <dgm:prSet presAssocID="{021B088E-6CB2-440A-AB00-4EE8EB0D835C}" presName="childShp" presStyleLbl="bgAccFollowNode1" presStyleIdx="0" presStyleCnt="2" custLinFactNeighborY="1751">
        <dgm:presLayoutVars>
          <dgm:bulletEnabled val="1"/>
        </dgm:presLayoutVars>
      </dgm:prSet>
      <dgm:spPr/>
    </dgm:pt>
    <dgm:pt modelId="{9D311A79-E394-417D-8B45-429EEAFF6704}" type="pres">
      <dgm:prSet presAssocID="{B6411653-55AB-4DB6-87C5-2D8E0A63F942}" presName="spacing" presStyleCnt="0"/>
      <dgm:spPr/>
    </dgm:pt>
    <dgm:pt modelId="{1CE5A7D8-74F8-423A-AEA2-49B12FB51929}" type="pres">
      <dgm:prSet presAssocID="{D9843A45-0B11-4547-9B98-7607DA2E15BB}" presName="linNode" presStyleCnt="0"/>
      <dgm:spPr/>
    </dgm:pt>
    <dgm:pt modelId="{D075D8AD-284A-4873-8E5C-96AC956FA88B}" type="pres">
      <dgm:prSet presAssocID="{D9843A45-0B11-4547-9B98-7607DA2E15BB}" presName="parentShp" presStyleLbl="node1" presStyleIdx="1" presStyleCnt="2" custLinFactNeighborY="1313">
        <dgm:presLayoutVars>
          <dgm:bulletEnabled val="1"/>
        </dgm:presLayoutVars>
      </dgm:prSet>
      <dgm:spPr/>
    </dgm:pt>
    <dgm:pt modelId="{CFC34628-3253-454B-AE20-7D0C75FAD7C5}" type="pres">
      <dgm:prSet presAssocID="{D9843A45-0B11-4547-9B98-7607DA2E15BB}" presName="childShp" presStyleLbl="bgAccFollowNode1" presStyleIdx="1" presStyleCnt="2">
        <dgm:presLayoutVars>
          <dgm:bulletEnabled val="1"/>
        </dgm:presLayoutVars>
      </dgm:prSet>
      <dgm:spPr/>
    </dgm:pt>
  </dgm:ptLst>
  <dgm:cxnLst>
    <dgm:cxn modelId="{7540CF2D-E80B-4FAE-AE94-43F621B83D8F}" type="presOf" srcId="{4ABD5752-6988-4CB5-9844-678706B63F36}" destId="{B4FC13F4-E143-43A6-9BD7-A8432449DFD3}" srcOrd="0" destOrd="0" presId="urn:microsoft.com/office/officeart/2005/8/layout/vList6"/>
    <dgm:cxn modelId="{239A6173-E574-4EDB-AF46-D4C2D8FB810A}" type="presOf" srcId="{021B088E-6CB2-440A-AB00-4EE8EB0D835C}" destId="{0EDB2004-078E-45F3-B064-987642860AB8}" srcOrd="0" destOrd="0" presId="urn:microsoft.com/office/officeart/2005/8/layout/vList6"/>
    <dgm:cxn modelId="{6CC91180-B445-4D31-BB2D-5CBED3A50F5C}" type="presOf" srcId="{841B39C4-3A84-4813-AE03-974BA287B796}" destId="{226B345E-59F3-4820-8C92-8F71C678459D}" srcOrd="0" destOrd="0" presId="urn:microsoft.com/office/officeart/2005/8/layout/vList6"/>
    <dgm:cxn modelId="{2F575985-A1D3-4E4C-B8C9-E8E90939AD95}" srcId="{841B39C4-3A84-4813-AE03-974BA287B796}" destId="{D9843A45-0B11-4547-9B98-7607DA2E15BB}" srcOrd="1" destOrd="0" parTransId="{88F52DC3-9A76-4466-A260-9D458878B598}" sibTransId="{7650369A-1C51-45EE-A631-A6C8D50FB654}"/>
    <dgm:cxn modelId="{BD7DA792-08EE-4080-82A9-616591D9313F}" srcId="{021B088E-6CB2-440A-AB00-4EE8EB0D835C}" destId="{4ABD5752-6988-4CB5-9844-678706B63F36}" srcOrd="0" destOrd="0" parTransId="{A8D8469F-BAE2-47C5-B314-F6836E0F5338}" sibTransId="{68CB0BF5-BD13-4D0B-BDAA-980E81DA71B4}"/>
    <dgm:cxn modelId="{20A4B994-8FDD-427C-B937-DFCE9F6F3DD7}" srcId="{841B39C4-3A84-4813-AE03-974BA287B796}" destId="{021B088E-6CB2-440A-AB00-4EE8EB0D835C}" srcOrd="0" destOrd="0" parTransId="{0FBED50B-89A3-4FA2-9C1F-669DCFD44F5E}" sibTransId="{B6411653-55AB-4DB6-87C5-2D8E0A63F942}"/>
    <dgm:cxn modelId="{1F330EC9-2C15-4297-8BE9-A22DFE2245FE}" type="presOf" srcId="{D9843A45-0B11-4547-9B98-7607DA2E15BB}" destId="{D075D8AD-284A-4873-8E5C-96AC956FA88B}" srcOrd="0" destOrd="0" presId="urn:microsoft.com/office/officeart/2005/8/layout/vList6"/>
    <dgm:cxn modelId="{7D83C1D6-99D7-47FA-93BB-2723FE037400}" srcId="{D9843A45-0B11-4547-9B98-7607DA2E15BB}" destId="{F7955C6A-6004-4C62-980F-68CFBB76F53A}" srcOrd="0" destOrd="0" parTransId="{A81DD070-5AE8-42E3-B940-C534BBC5654E}" sibTransId="{11ADCAE6-DB5E-4BD3-82BE-6350A0C46B8B}"/>
    <dgm:cxn modelId="{6EDF47FD-49D4-4B3A-B1D9-0AE8F10ACFC8}" type="presOf" srcId="{F7955C6A-6004-4C62-980F-68CFBB76F53A}" destId="{CFC34628-3253-454B-AE20-7D0C75FAD7C5}" srcOrd="0" destOrd="0" presId="urn:microsoft.com/office/officeart/2005/8/layout/vList6"/>
    <dgm:cxn modelId="{4EDF90DA-DC03-443E-824A-77AE7EA5DBB5}" type="presParOf" srcId="{226B345E-59F3-4820-8C92-8F71C678459D}" destId="{1E630EA6-AB89-4E50-95D4-9BB69E07A7DD}" srcOrd="0" destOrd="0" presId="urn:microsoft.com/office/officeart/2005/8/layout/vList6"/>
    <dgm:cxn modelId="{DCE8CC22-EDE3-4A7E-A2C5-FC05A817A9CB}" type="presParOf" srcId="{1E630EA6-AB89-4E50-95D4-9BB69E07A7DD}" destId="{0EDB2004-078E-45F3-B064-987642860AB8}" srcOrd="0" destOrd="0" presId="urn:microsoft.com/office/officeart/2005/8/layout/vList6"/>
    <dgm:cxn modelId="{32B96D5B-0AB2-4849-923B-CB331225CA16}" type="presParOf" srcId="{1E630EA6-AB89-4E50-95D4-9BB69E07A7DD}" destId="{B4FC13F4-E143-43A6-9BD7-A8432449DFD3}" srcOrd="1" destOrd="0" presId="urn:microsoft.com/office/officeart/2005/8/layout/vList6"/>
    <dgm:cxn modelId="{BF952FA6-3D1C-414C-893B-801D439C74DB}" type="presParOf" srcId="{226B345E-59F3-4820-8C92-8F71C678459D}" destId="{9D311A79-E394-417D-8B45-429EEAFF6704}" srcOrd="1" destOrd="0" presId="urn:microsoft.com/office/officeart/2005/8/layout/vList6"/>
    <dgm:cxn modelId="{3C60D3D7-15CE-436A-A590-0CF8BCB85C32}" type="presParOf" srcId="{226B345E-59F3-4820-8C92-8F71C678459D}" destId="{1CE5A7D8-74F8-423A-AEA2-49B12FB51929}" srcOrd="2" destOrd="0" presId="urn:microsoft.com/office/officeart/2005/8/layout/vList6"/>
    <dgm:cxn modelId="{734F155A-116F-4108-83EB-81BE983707CD}" type="presParOf" srcId="{1CE5A7D8-74F8-423A-AEA2-49B12FB51929}" destId="{D075D8AD-284A-4873-8E5C-96AC956FA88B}" srcOrd="0" destOrd="0" presId="urn:microsoft.com/office/officeart/2005/8/layout/vList6"/>
    <dgm:cxn modelId="{8C5D43E4-4FE8-4F12-AFAE-4F26BAAD1F97}" type="presParOf" srcId="{1CE5A7D8-74F8-423A-AEA2-49B12FB51929}" destId="{CFC34628-3253-454B-AE20-7D0C75FAD7C5}" srcOrd="1" destOrd="0" presId="urn:microsoft.com/office/officeart/2005/8/layout/vList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4A7189F-6620-49A9-9118-557F5FE55D9E}" type="doc">
      <dgm:prSet loTypeId="urn:microsoft.com/office/officeart/2005/8/layout/hProcess9" loCatId="process" qsTypeId="urn:microsoft.com/office/officeart/2005/8/quickstyle/simple1" qsCatId="simple" csTypeId="urn:microsoft.com/office/officeart/2005/8/colors/accent1_2" csCatId="accent1" phldr="1"/>
      <dgm:spPr/>
    </dgm:pt>
    <dgm:pt modelId="{12D46521-5F97-4D2B-8D21-15DD12A8088C}">
      <dgm:prSet phldrT="[Text]"/>
      <dgm:spPr/>
      <dgm:t>
        <a:bodyPr/>
        <a:lstStyle/>
        <a:p>
          <a:r>
            <a:rPr lang="en-US" b="1" u="sng" dirty="0">
              <a:latin typeface="+mj-lt"/>
            </a:rPr>
            <a:t>Who</a:t>
          </a:r>
          <a:r>
            <a:rPr lang="en-US" dirty="0">
              <a:latin typeface="+mj-lt"/>
            </a:rPr>
            <a:t> is our market (students, peers, competitors)?</a:t>
          </a:r>
        </a:p>
      </dgm:t>
    </dgm:pt>
    <dgm:pt modelId="{E1643DE7-2459-4B6C-AC7F-8D80BB6B05EA}" type="parTrans" cxnId="{99F90D2D-9DA1-46B5-8D1B-A2AA4F98D287}">
      <dgm:prSet/>
      <dgm:spPr/>
      <dgm:t>
        <a:bodyPr/>
        <a:lstStyle/>
        <a:p>
          <a:endParaRPr lang="en-US"/>
        </a:p>
      </dgm:t>
    </dgm:pt>
    <dgm:pt modelId="{13FB5820-7679-4628-828E-45C8CBF1E949}" type="sibTrans" cxnId="{99F90D2D-9DA1-46B5-8D1B-A2AA4F98D287}">
      <dgm:prSet/>
      <dgm:spPr/>
      <dgm:t>
        <a:bodyPr/>
        <a:lstStyle/>
        <a:p>
          <a:endParaRPr lang="en-US"/>
        </a:p>
      </dgm:t>
    </dgm:pt>
    <dgm:pt modelId="{9F7ACEB8-DF25-4691-B413-26060A442E11}">
      <dgm:prSet phldrT="[Text]"/>
      <dgm:spPr/>
      <dgm:t>
        <a:bodyPr/>
        <a:lstStyle/>
        <a:p>
          <a:r>
            <a:rPr lang="en-US" b="1" u="sng" dirty="0">
              <a:latin typeface="+mj-lt"/>
            </a:rPr>
            <a:t>What</a:t>
          </a:r>
          <a:r>
            <a:rPr lang="en-US" dirty="0">
              <a:latin typeface="+mj-lt"/>
            </a:rPr>
            <a:t> programs should we grow, launch, or sunset?</a:t>
          </a:r>
        </a:p>
      </dgm:t>
    </dgm:pt>
    <dgm:pt modelId="{C77958F9-0CE6-4115-B796-C9E0651967EE}" type="parTrans" cxnId="{3CD5F104-A3AD-4555-8025-19148B291F2A}">
      <dgm:prSet/>
      <dgm:spPr/>
      <dgm:t>
        <a:bodyPr/>
        <a:lstStyle/>
        <a:p>
          <a:endParaRPr lang="en-US"/>
        </a:p>
      </dgm:t>
    </dgm:pt>
    <dgm:pt modelId="{A41A6A75-9CEF-40D7-ABC2-9E6D5093DD4F}" type="sibTrans" cxnId="{3CD5F104-A3AD-4555-8025-19148B291F2A}">
      <dgm:prSet/>
      <dgm:spPr/>
      <dgm:t>
        <a:bodyPr/>
        <a:lstStyle/>
        <a:p>
          <a:endParaRPr lang="en-US"/>
        </a:p>
      </dgm:t>
    </dgm:pt>
    <dgm:pt modelId="{2E3EDC0E-320A-4333-A28B-03AC055F50E1}">
      <dgm:prSet phldrT="[Text]"/>
      <dgm:spPr/>
      <dgm:t>
        <a:bodyPr/>
        <a:lstStyle/>
        <a:p>
          <a:r>
            <a:rPr lang="en-US" b="1" u="sng" dirty="0">
              <a:latin typeface="+mj-lt"/>
            </a:rPr>
            <a:t>How</a:t>
          </a:r>
          <a:r>
            <a:rPr lang="en-US" dirty="0">
              <a:latin typeface="+mj-lt"/>
            </a:rPr>
            <a:t> do we effectively &amp; efficiently launch new programs?</a:t>
          </a:r>
        </a:p>
      </dgm:t>
    </dgm:pt>
    <dgm:pt modelId="{6E77A732-DE09-47BA-A4E1-25DA74BFE365}" type="parTrans" cxnId="{339D54A5-6214-49B2-AB59-546BB65F224A}">
      <dgm:prSet/>
      <dgm:spPr/>
      <dgm:t>
        <a:bodyPr/>
        <a:lstStyle/>
        <a:p>
          <a:endParaRPr lang="en-US"/>
        </a:p>
      </dgm:t>
    </dgm:pt>
    <dgm:pt modelId="{2FA65268-8FDC-46B6-A2FD-3A3045209E10}" type="sibTrans" cxnId="{339D54A5-6214-49B2-AB59-546BB65F224A}">
      <dgm:prSet/>
      <dgm:spPr/>
      <dgm:t>
        <a:bodyPr/>
        <a:lstStyle/>
        <a:p>
          <a:endParaRPr lang="en-US"/>
        </a:p>
      </dgm:t>
    </dgm:pt>
    <dgm:pt modelId="{5CB091C5-1871-4D41-8EEF-9D78D8D8459A}" type="pres">
      <dgm:prSet presAssocID="{44A7189F-6620-49A9-9118-557F5FE55D9E}" presName="CompostProcess" presStyleCnt="0">
        <dgm:presLayoutVars>
          <dgm:dir/>
          <dgm:resizeHandles val="exact"/>
        </dgm:presLayoutVars>
      </dgm:prSet>
      <dgm:spPr/>
    </dgm:pt>
    <dgm:pt modelId="{8B265285-E539-4B71-8B31-6A180C318042}" type="pres">
      <dgm:prSet presAssocID="{44A7189F-6620-49A9-9118-557F5FE55D9E}" presName="arrow" presStyleLbl="bgShp" presStyleIdx="0" presStyleCnt="1"/>
      <dgm:spPr/>
    </dgm:pt>
    <dgm:pt modelId="{50D00A3B-30F9-4CCF-B1C5-D1CF188A9EBE}" type="pres">
      <dgm:prSet presAssocID="{44A7189F-6620-49A9-9118-557F5FE55D9E}" presName="linearProcess" presStyleCnt="0"/>
      <dgm:spPr/>
    </dgm:pt>
    <dgm:pt modelId="{47CD494A-F9AA-40D7-9EF2-5C201599AC58}" type="pres">
      <dgm:prSet presAssocID="{12D46521-5F97-4D2B-8D21-15DD12A8088C}" presName="textNode" presStyleLbl="node1" presStyleIdx="0" presStyleCnt="3">
        <dgm:presLayoutVars>
          <dgm:bulletEnabled val="1"/>
        </dgm:presLayoutVars>
      </dgm:prSet>
      <dgm:spPr/>
    </dgm:pt>
    <dgm:pt modelId="{DDAFFE56-510C-423D-9D0D-19547CA9D64E}" type="pres">
      <dgm:prSet presAssocID="{13FB5820-7679-4628-828E-45C8CBF1E949}" presName="sibTrans" presStyleCnt="0"/>
      <dgm:spPr/>
    </dgm:pt>
    <dgm:pt modelId="{A617B245-D7AB-4AAF-B9EA-465C2FD7F15E}" type="pres">
      <dgm:prSet presAssocID="{9F7ACEB8-DF25-4691-B413-26060A442E11}" presName="textNode" presStyleLbl="node1" presStyleIdx="1" presStyleCnt="3">
        <dgm:presLayoutVars>
          <dgm:bulletEnabled val="1"/>
        </dgm:presLayoutVars>
      </dgm:prSet>
      <dgm:spPr/>
    </dgm:pt>
    <dgm:pt modelId="{092F4106-335C-4A8F-BC87-BE4A27D78F6A}" type="pres">
      <dgm:prSet presAssocID="{A41A6A75-9CEF-40D7-ABC2-9E6D5093DD4F}" presName="sibTrans" presStyleCnt="0"/>
      <dgm:spPr/>
    </dgm:pt>
    <dgm:pt modelId="{216F1C87-CB37-49BE-A0A1-154BF1D069F2}" type="pres">
      <dgm:prSet presAssocID="{2E3EDC0E-320A-4333-A28B-03AC055F50E1}" presName="textNode" presStyleLbl="node1" presStyleIdx="2" presStyleCnt="3">
        <dgm:presLayoutVars>
          <dgm:bulletEnabled val="1"/>
        </dgm:presLayoutVars>
      </dgm:prSet>
      <dgm:spPr/>
    </dgm:pt>
  </dgm:ptLst>
  <dgm:cxnLst>
    <dgm:cxn modelId="{3CD5F104-A3AD-4555-8025-19148B291F2A}" srcId="{44A7189F-6620-49A9-9118-557F5FE55D9E}" destId="{9F7ACEB8-DF25-4691-B413-26060A442E11}" srcOrd="1" destOrd="0" parTransId="{C77958F9-0CE6-4115-B796-C9E0651967EE}" sibTransId="{A41A6A75-9CEF-40D7-ABC2-9E6D5093DD4F}"/>
    <dgm:cxn modelId="{4384F40C-B8D9-4CCB-BC7E-E5D323E360B3}" type="presOf" srcId="{12D46521-5F97-4D2B-8D21-15DD12A8088C}" destId="{47CD494A-F9AA-40D7-9EF2-5C201599AC58}" srcOrd="0" destOrd="0" presId="urn:microsoft.com/office/officeart/2005/8/layout/hProcess9"/>
    <dgm:cxn modelId="{F1851E1D-BB28-440E-91BF-A3C4D6ECBEE4}" type="presOf" srcId="{2E3EDC0E-320A-4333-A28B-03AC055F50E1}" destId="{216F1C87-CB37-49BE-A0A1-154BF1D069F2}" srcOrd="0" destOrd="0" presId="urn:microsoft.com/office/officeart/2005/8/layout/hProcess9"/>
    <dgm:cxn modelId="{99F90D2D-9DA1-46B5-8D1B-A2AA4F98D287}" srcId="{44A7189F-6620-49A9-9118-557F5FE55D9E}" destId="{12D46521-5F97-4D2B-8D21-15DD12A8088C}" srcOrd="0" destOrd="0" parTransId="{E1643DE7-2459-4B6C-AC7F-8D80BB6B05EA}" sibTransId="{13FB5820-7679-4628-828E-45C8CBF1E949}"/>
    <dgm:cxn modelId="{BCAF8E3D-59A4-48F8-9E61-D1D8BD2D3DAB}" type="presOf" srcId="{44A7189F-6620-49A9-9118-557F5FE55D9E}" destId="{5CB091C5-1871-4D41-8EEF-9D78D8D8459A}" srcOrd="0" destOrd="0" presId="urn:microsoft.com/office/officeart/2005/8/layout/hProcess9"/>
    <dgm:cxn modelId="{339D54A5-6214-49B2-AB59-546BB65F224A}" srcId="{44A7189F-6620-49A9-9118-557F5FE55D9E}" destId="{2E3EDC0E-320A-4333-A28B-03AC055F50E1}" srcOrd="2" destOrd="0" parTransId="{6E77A732-DE09-47BA-A4E1-25DA74BFE365}" sibTransId="{2FA65268-8FDC-46B6-A2FD-3A3045209E10}"/>
    <dgm:cxn modelId="{49E171A9-3414-4CC3-9CF5-0092B50F846C}" type="presOf" srcId="{9F7ACEB8-DF25-4691-B413-26060A442E11}" destId="{A617B245-D7AB-4AAF-B9EA-465C2FD7F15E}" srcOrd="0" destOrd="0" presId="urn:microsoft.com/office/officeart/2005/8/layout/hProcess9"/>
    <dgm:cxn modelId="{07F92837-93E6-4689-A4E0-5C1368F566AF}" type="presParOf" srcId="{5CB091C5-1871-4D41-8EEF-9D78D8D8459A}" destId="{8B265285-E539-4B71-8B31-6A180C318042}" srcOrd="0" destOrd="0" presId="urn:microsoft.com/office/officeart/2005/8/layout/hProcess9"/>
    <dgm:cxn modelId="{95115655-24B6-4F64-8D86-C52BDC6F3200}" type="presParOf" srcId="{5CB091C5-1871-4D41-8EEF-9D78D8D8459A}" destId="{50D00A3B-30F9-4CCF-B1C5-D1CF188A9EBE}" srcOrd="1" destOrd="0" presId="urn:microsoft.com/office/officeart/2005/8/layout/hProcess9"/>
    <dgm:cxn modelId="{E269BA91-2345-4ADA-BF6E-C99938DB92FA}" type="presParOf" srcId="{50D00A3B-30F9-4CCF-B1C5-D1CF188A9EBE}" destId="{47CD494A-F9AA-40D7-9EF2-5C201599AC58}" srcOrd="0" destOrd="0" presId="urn:microsoft.com/office/officeart/2005/8/layout/hProcess9"/>
    <dgm:cxn modelId="{C6C9C87C-6599-4671-9471-2232C4D6A6D4}" type="presParOf" srcId="{50D00A3B-30F9-4CCF-B1C5-D1CF188A9EBE}" destId="{DDAFFE56-510C-423D-9D0D-19547CA9D64E}" srcOrd="1" destOrd="0" presId="urn:microsoft.com/office/officeart/2005/8/layout/hProcess9"/>
    <dgm:cxn modelId="{17DE4903-8758-4B36-96F6-57C91BC6E91F}" type="presParOf" srcId="{50D00A3B-30F9-4CCF-B1C5-D1CF188A9EBE}" destId="{A617B245-D7AB-4AAF-B9EA-465C2FD7F15E}" srcOrd="2" destOrd="0" presId="urn:microsoft.com/office/officeart/2005/8/layout/hProcess9"/>
    <dgm:cxn modelId="{54CBB146-18DA-4F3E-B69A-573CC3088E75}" type="presParOf" srcId="{50D00A3B-30F9-4CCF-B1C5-D1CF188A9EBE}" destId="{092F4106-335C-4A8F-BC87-BE4A27D78F6A}" srcOrd="3" destOrd="0" presId="urn:microsoft.com/office/officeart/2005/8/layout/hProcess9"/>
    <dgm:cxn modelId="{3B766F1F-3443-430F-A4A1-D9DA71B2BBD7}" type="presParOf" srcId="{50D00A3B-30F9-4CCF-B1C5-D1CF188A9EBE}" destId="{216F1C87-CB37-49BE-A0A1-154BF1D069F2}" srcOrd="4"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1558F63-B66D-4FB7-93E1-B6ABBC8C1237}" type="doc">
      <dgm:prSet loTypeId="urn:microsoft.com/office/officeart/2005/8/layout/arrow2" loCatId="process" qsTypeId="urn:microsoft.com/office/officeart/2005/8/quickstyle/simple1" qsCatId="simple" csTypeId="urn:microsoft.com/office/officeart/2005/8/colors/accent1_2" csCatId="accent1" phldr="1"/>
      <dgm:spPr/>
    </dgm:pt>
    <dgm:pt modelId="{7CDD70D5-1939-40C4-B04E-8B560EEF1B84}">
      <dgm:prSet phldrT="[Text]"/>
      <dgm:spPr/>
      <dgm:t>
        <a:bodyPr/>
        <a:lstStyle/>
        <a:p>
          <a:r>
            <a:rPr lang="en-US" b="1">
              <a:latin typeface="+mj-lt"/>
            </a:rPr>
            <a:t>Faculty develops idea, informally vets within department and college, begins to develop formal plan</a:t>
          </a:r>
        </a:p>
      </dgm:t>
    </dgm:pt>
    <dgm:pt modelId="{5B19A7E8-B6C4-49AE-B416-A2FC2BAD5057}" type="parTrans" cxnId="{23AB1CE8-94A4-4053-A046-22E49690EE89}">
      <dgm:prSet/>
      <dgm:spPr/>
      <dgm:t>
        <a:bodyPr/>
        <a:lstStyle/>
        <a:p>
          <a:endParaRPr lang="en-US"/>
        </a:p>
      </dgm:t>
    </dgm:pt>
    <dgm:pt modelId="{98C3925B-8766-4ABD-A376-09A6121B0197}" type="sibTrans" cxnId="{23AB1CE8-94A4-4053-A046-22E49690EE89}">
      <dgm:prSet/>
      <dgm:spPr/>
      <dgm:t>
        <a:bodyPr/>
        <a:lstStyle/>
        <a:p>
          <a:endParaRPr lang="en-US"/>
        </a:p>
      </dgm:t>
    </dgm:pt>
    <dgm:pt modelId="{7B9006F7-EAA8-4731-91D8-6057419A82C0}">
      <dgm:prSet phldrT="[Text]"/>
      <dgm:spPr/>
      <dgm:t>
        <a:bodyPr/>
        <a:lstStyle/>
        <a:p>
          <a:r>
            <a:rPr lang="en-US" b="1">
              <a:latin typeface="+mj-lt"/>
            </a:rPr>
            <a:t>Idea vetted by appropriate university-wide curriculum committees and faculty senate </a:t>
          </a:r>
        </a:p>
      </dgm:t>
    </dgm:pt>
    <dgm:pt modelId="{5F81185C-761D-45F7-ABFA-36FF29EE9D2E}" type="parTrans" cxnId="{9C13F713-7BEA-4BB3-82C4-B89BF96FF75B}">
      <dgm:prSet/>
      <dgm:spPr/>
      <dgm:t>
        <a:bodyPr/>
        <a:lstStyle/>
        <a:p>
          <a:endParaRPr lang="en-US"/>
        </a:p>
      </dgm:t>
    </dgm:pt>
    <dgm:pt modelId="{6599E93B-DDEA-4DCD-A3DB-BCCF6071ED0B}" type="sibTrans" cxnId="{9C13F713-7BEA-4BB3-82C4-B89BF96FF75B}">
      <dgm:prSet/>
      <dgm:spPr/>
      <dgm:t>
        <a:bodyPr/>
        <a:lstStyle/>
        <a:p>
          <a:endParaRPr lang="en-US"/>
        </a:p>
      </dgm:t>
    </dgm:pt>
    <dgm:pt modelId="{8B8ADF1D-1AE4-4A14-81F9-CE0DDAC1FC4A}">
      <dgm:prSet phldrT="[Text]"/>
      <dgm:spPr/>
      <dgm:t>
        <a:bodyPr/>
        <a:lstStyle/>
        <a:p>
          <a:r>
            <a:rPr lang="en-US" b="1">
              <a:latin typeface="+mj-lt"/>
            </a:rPr>
            <a:t>Provost and President approval, KBOR approval</a:t>
          </a:r>
        </a:p>
      </dgm:t>
    </dgm:pt>
    <dgm:pt modelId="{8A2B3FF9-A73E-4E5C-BD6E-BB8963EA502F}" type="parTrans" cxnId="{3BC82CB0-FFCC-46F3-8518-C007BC642C18}">
      <dgm:prSet/>
      <dgm:spPr/>
      <dgm:t>
        <a:bodyPr/>
        <a:lstStyle/>
        <a:p>
          <a:endParaRPr lang="en-US"/>
        </a:p>
      </dgm:t>
    </dgm:pt>
    <dgm:pt modelId="{08AEB202-35CE-4417-B17C-82FA5A706C44}" type="sibTrans" cxnId="{3BC82CB0-FFCC-46F3-8518-C007BC642C18}">
      <dgm:prSet/>
      <dgm:spPr/>
      <dgm:t>
        <a:bodyPr/>
        <a:lstStyle/>
        <a:p>
          <a:endParaRPr lang="en-US"/>
        </a:p>
      </dgm:t>
    </dgm:pt>
    <dgm:pt modelId="{E303F367-D3AF-49D2-B573-CDF882B309CA}" type="pres">
      <dgm:prSet presAssocID="{01558F63-B66D-4FB7-93E1-B6ABBC8C1237}" presName="arrowDiagram" presStyleCnt="0">
        <dgm:presLayoutVars>
          <dgm:chMax val="5"/>
          <dgm:dir/>
          <dgm:resizeHandles val="exact"/>
        </dgm:presLayoutVars>
      </dgm:prSet>
      <dgm:spPr/>
    </dgm:pt>
    <dgm:pt modelId="{23DFE57F-645E-4163-A470-3263F46472ED}" type="pres">
      <dgm:prSet presAssocID="{01558F63-B66D-4FB7-93E1-B6ABBC8C1237}" presName="arrow" presStyleLbl="bgShp" presStyleIdx="0" presStyleCnt="1"/>
      <dgm:spPr/>
    </dgm:pt>
    <dgm:pt modelId="{09FC378E-D580-4EE9-92F5-DC4113CD9742}" type="pres">
      <dgm:prSet presAssocID="{01558F63-B66D-4FB7-93E1-B6ABBC8C1237}" presName="arrowDiagram3" presStyleCnt="0"/>
      <dgm:spPr/>
    </dgm:pt>
    <dgm:pt modelId="{D813D785-50DC-4C97-A98A-8540A55498B9}" type="pres">
      <dgm:prSet presAssocID="{7CDD70D5-1939-40C4-B04E-8B560EEF1B84}" presName="bullet3a" presStyleLbl="node1" presStyleIdx="0" presStyleCnt="3"/>
      <dgm:spPr/>
    </dgm:pt>
    <dgm:pt modelId="{37DADC3B-FBE0-46C8-8ECB-22281BE592F0}" type="pres">
      <dgm:prSet presAssocID="{7CDD70D5-1939-40C4-B04E-8B560EEF1B84}" presName="textBox3a" presStyleLbl="revTx" presStyleIdx="0" presStyleCnt="3" custScaleX="162457" custLinFactNeighborX="33039" custLinFactNeighborY="12285">
        <dgm:presLayoutVars>
          <dgm:bulletEnabled val="1"/>
        </dgm:presLayoutVars>
      </dgm:prSet>
      <dgm:spPr/>
    </dgm:pt>
    <dgm:pt modelId="{48E20B08-6CAE-4340-9F32-1E674E98D173}" type="pres">
      <dgm:prSet presAssocID="{7B9006F7-EAA8-4731-91D8-6057419A82C0}" presName="bullet3b" presStyleLbl="node1" presStyleIdx="1" presStyleCnt="3"/>
      <dgm:spPr/>
    </dgm:pt>
    <dgm:pt modelId="{B1B9460F-A6C2-4DAE-BED2-0191BCAD6975}" type="pres">
      <dgm:prSet presAssocID="{7B9006F7-EAA8-4731-91D8-6057419A82C0}" presName="textBox3b" presStyleLbl="revTx" presStyleIdx="1" presStyleCnt="3" custScaleX="176693" custScaleY="31475" custLinFactNeighborX="67030" custLinFactNeighborY="-22843">
        <dgm:presLayoutVars>
          <dgm:bulletEnabled val="1"/>
        </dgm:presLayoutVars>
      </dgm:prSet>
      <dgm:spPr/>
    </dgm:pt>
    <dgm:pt modelId="{F2EA8E22-5211-45B2-A329-1C1D456016EC}" type="pres">
      <dgm:prSet presAssocID="{8B8ADF1D-1AE4-4A14-81F9-CE0DDAC1FC4A}" presName="bullet3c" presStyleLbl="node1" presStyleIdx="2" presStyleCnt="3"/>
      <dgm:spPr/>
    </dgm:pt>
    <dgm:pt modelId="{8965BF26-9B47-4140-8E36-5D53CE63663A}" type="pres">
      <dgm:prSet presAssocID="{8B8ADF1D-1AE4-4A14-81F9-CE0DDAC1FC4A}" presName="textBox3c" presStyleLbl="revTx" presStyleIdx="2" presStyleCnt="3" custScaleX="196527" custScaleY="28483" custLinFactNeighborX="64693" custLinFactNeighborY="-45356">
        <dgm:presLayoutVars>
          <dgm:bulletEnabled val="1"/>
        </dgm:presLayoutVars>
      </dgm:prSet>
      <dgm:spPr/>
    </dgm:pt>
  </dgm:ptLst>
  <dgm:cxnLst>
    <dgm:cxn modelId="{9C13F713-7BEA-4BB3-82C4-B89BF96FF75B}" srcId="{01558F63-B66D-4FB7-93E1-B6ABBC8C1237}" destId="{7B9006F7-EAA8-4731-91D8-6057419A82C0}" srcOrd="1" destOrd="0" parTransId="{5F81185C-761D-45F7-ABFA-36FF29EE9D2E}" sibTransId="{6599E93B-DDEA-4DCD-A3DB-BCCF6071ED0B}"/>
    <dgm:cxn modelId="{3BF4E118-AC80-4A4F-A09C-D5165AB1AE78}" type="presOf" srcId="{01558F63-B66D-4FB7-93E1-B6ABBC8C1237}" destId="{E303F367-D3AF-49D2-B573-CDF882B309CA}" srcOrd="0" destOrd="0" presId="urn:microsoft.com/office/officeart/2005/8/layout/arrow2"/>
    <dgm:cxn modelId="{E9585487-250A-4ECB-831E-E8A148742FF3}" type="presOf" srcId="{8B8ADF1D-1AE4-4A14-81F9-CE0DDAC1FC4A}" destId="{8965BF26-9B47-4140-8E36-5D53CE63663A}" srcOrd="0" destOrd="0" presId="urn:microsoft.com/office/officeart/2005/8/layout/arrow2"/>
    <dgm:cxn modelId="{19CE428D-EEF2-4355-801A-4FB6A79D20F4}" type="presOf" srcId="{7CDD70D5-1939-40C4-B04E-8B560EEF1B84}" destId="{37DADC3B-FBE0-46C8-8ECB-22281BE592F0}" srcOrd="0" destOrd="0" presId="urn:microsoft.com/office/officeart/2005/8/layout/arrow2"/>
    <dgm:cxn modelId="{380D8B94-482A-4D90-8CBD-DDF62FEA02ED}" type="presOf" srcId="{7B9006F7-EAA8-4731-91D8-6057419A82C0}" destId="{B1B9460F-A6C2-4DAE-BED2-0191BCAD6975}" srcOrd="0" destOrd="0" presId="urn:microsoft.com/office/officeart/2005/8/layout/arrow2"/>
    <dgm:cxn modelId="{3BC82CB0-FFCC-46F3-8518-C007BC642C18}" srcId="{01558F63-B66D-4FB7-93E1-B6ABBC8C1237}" destId="{8B8ADF1D-1AE4-4A14-81F9-CE0DDAC1FC4A}" srcOrd="2" destOrd="0" parTransId="{8A2B3FF9-A73E-4E5C-BD6E-BB8963EA502F}" sibTransId="{08AEB202-35CE-4417-B17C-82FA5A706C44}"/>
    <dgm:cxn modelId="{23AB1CE8-94A4-4053-A046-22E49690EE89}" srcId="{01558F63-B66D-4FB7-93E1-B6ABBC8C1237}" destId="{7CDD70D5-1939-40C4-B04E-8B560EEF1B84}" srcOrd="0" destOrd="0" parTransId="{5B19A7E8-B6C4-49AE-B416-A2FC2BAD5057}" sibTransId="{98C3925B-8766-4ABD-A376-09A6121B0197}"/>
    <dgm:cxn modelId="{B571273D-A6AE-4DE3-9682-FD66C8899BA9}" type="presParOf" srcId="{E303F367-D3AF-49D2-B573-CDF882B309CA}" destId="{23DFE57F-645E-4163-A470-3263F46472ED}" srcOrd="0" destOrd="0" presId="urn:microsoft.com/office/officeart/2005/8/layout/arrow2"/>
    <dgm:cxn modelId="{4CB21F0D-8B34-4EDC-97D8-6C367E19B471}" type="presParOf" srcId="{E303F367-D3AF-49D2-B573-CDF882B309CA}" destId="{09FC378E-D580-4EE9-92F5-DC4113CD9742}" srcOrd="1" destOrd="0" presId="urn:microsoft.com/office/officeart/2005/8/layout/arrow2"/>
    <dgm:cxn modelId="{61519E27-6AC0-4333-BE98-1CB957A75F6C}" type="presParOf" srcId="{09FC378E-D580-4EE9-92F5-DC4113CD9742}" destId="{D813D785-50DC-4C97-A98A-8540A55498B9}" srcOrd="0" destOrd="0" presId="urn:microsoft.com/office/officeart/2005/8/layout/arrow2"/>
    <dgm:cxn modelId="{36EF2D5E-B557-413B-91F7-6DA8CD075072}" type="presParOf" srcId="{09FC378E-D580-4EE9-92F5-DC4113CD9742}" destId="{37DADC3B-FBE0-46C8-8ECB-22281BE592F0}" srcOrd="1" destOrd="0" presId="urn:microsoft.com/office/officeart/2005/8/layout/arrow2"/>
    <dgm:cxn modelId="{7ACD8DF3-9027-4C5A-8B9E-4D0CB75C55FE}" type="presParOf" srcId="{09FC378E-D580-4EE9-92F5-DC4113CD9742}" destId="{48E20B08-6CAE-4340-9F32-1E674E98D173}" srcOrd="2" destOrd="0" presId="urn:microsoft.com/office/officeart/2005/8/layout/arrow2"/>
    <dgm:cxn modelId="{ED16C3E7-BE2E-4ECD-9E7B-2A7B0B208EF5}" type="presParOf" srcId="{09FC378E-D580-4EE9-92F5-DC4113CD9742}" destId="{B1B9460F-A6C2-4DAE-BED2-0191BCAD6975}" srcOrd="3" destOrd="0" presId="urn:microsoft.com/office/officeart/2005/8/layout/arrow2"/>
    <dgm:cxn modelId="{56C714FA-9945-4148-A795-7913530A0A2A}" type="presParOf" srcId="{09FC378E-D580-4EE9-92F5-DC4113CD9742}" destId="{F2EA8E22-5211-45B2-A329-1C1D456016EC}" srcOrd="4" destOrd="0" presId="urn:microsoft.com/office/officeart/2005/8/layout/arrow2"/>
    <dgm:cxn modelId="{891E4839-7B06-4172-AF8D-106602844FC4}" type="presParOf" srcId="{09FC378E-D580-4EE9-92F5-DC4113CD9742}" destId="{8965BF26-9B47-4140-8E36-5D53CE63663A}" srcOrd="5" destOrd="0" presId="urn:microsoft.com/office/officeart/2005/8/layout/arrow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01558F63-B66D-4FB7-93E1-B6ABBC8C1237}" type="doc">
      <dgm:prSet loTypeId="urn:microsoft.com/office/officeart/2005/8/layout/arrow2" loCatId="process" qsTypeId="urn:microsoft.com/office/officeart/2005/8/quickstyle/simple1" qsCatId="simple" csTypeId="urn:microsoft.com/office/officeart/2005/8/colors/accent1_2" csCatId="accent1" phldr="1"/>
      <dgm:spPr/>
    </dgm:pt>
    <dgm:pt modelId="{7CDD70D5-1939-40C4-B04E-8B560EEF1B84}">
      <dgm:prSet phldrT="[Text]"/>
      <dgm:spPr/>
      <dgm:t>
        <a:bodyPr/>
        <a:lstStyle/>
        <a:p>
          <a:r>
            <a:rPr lang="en-US" b="1">
              <a:latin typeface="+mj-lt"/>
            </a:rPr>
            <a:t>Faculty develops idea, informally vets within department and college, begins to develop formal plan</a:t>
          </a:r>
        </a:p>
      </dgm:t>
    </dgm:pt>
    <dgm:pt modelId="{5B19A7E8-B6C4-49AE-B416-A2FC2BAD5057}" type="parTrans" cxnId="{23AB1CE8-94A4-4053-A046-22E49690EE89}">
      <dgm:prSet/>
      <dgm:spPr/>
      <dgm:t>
        <a:bodyPr/>
        <a:lstStyle/>
        <a:p>
          <a:endParaRPr lang="en-US"/>
        </a:p>
      </dgm:t>
    </dgm:pt>
    <dgm:pt modelId="{98C3925B-8766-4ABD-A376-09A6121B0197}" type="sibTrans" cxnId="{23AB1CE8-94A4-4053-A046-22E49690EE89}">
      <dgm:prSet/>
      <dgm:spPr/>
      <dgm:t>
        <a:bodyPr/>
        <a:lstStyle/>
        <a:p>
          <a:endParaRPr lang="en-US"/>
        </a:p>
      </dgm:t>
    </dgm:pt>
    <dgm:pt modelId="{7B9006F7-EAA8-4731-91D8-6057419A82C0}">
      <dgm:prSet phldrT="[Text]"/>
      <dgm:spPr/>
      <dgm:t>
        <a:bodyPr/>
        <a:lstStyle/>
        <a:p>
          <a:r>
            <a:rPr lang="en-US" b="1">
              <a:latin typeface="+mj-lt"/>
            </a:rPr>
            <a:t>Idea vetted by appropriate university-wide curriculum committees and faculty senate</a:t>
          </a:r>
        </a:p>
      </dgm:t>
    </dgm:pt>
    <dgm:pt modelId="{5F81185C-761D-45F7-ABFA-36FF29EE9D2E}" type="parTrans" cxnId="{9C13F713-7BEA-4BB3-82C4-B89BF96FF75B}">
      <dgm:prSet/>
      <dgm:spPr/>
      <dgm:t>
        <a:bodyPr/>
        <a:lstStyle/>
        <a:p>
          <a:endParaRPr lang="en-US"/>
        </a:p>
      </dgm:t>
    </dgm:pt>
    <dgm:pt modelId="{6599E93B-DDEA-4DCD-A3DB-BCCF6071ED0B}" type="sibTrans" cxnId="{9C13F713-7BEA-4BB3-82C4-B89BF96FF75B}">
      <dgm:prSet/>
      <dgm:spPr/>
      <dgm:t>
        <a:bodyPr/>
        <a:lstStyle/>
        <a:p>
          <a:endParaRPr lang="en-US"/>
        </a:p>
      </dgm:t>
    </dgm:pt>
    <dgm:pt modelId="{8B8ADF1D-1AE4-4A14-81F9-CE0DDAC1FC4A}">
      <dgm:prSet phldrT="[Text]"/>
      <dgm:spPr/>
      <dgm:t>
        <a:bodyPr/>
        <a:lstStyle/>
        <a:p>
          <a:r>
            <a:rPr lang="en-US" b="1">
              <a:latin typeface="+mj-lt"/>
            </a:rPr>
            <a:t>Provost and President approval, KBOR approval</a:t>
          </a:r>
        </a:p>
      </dgm:t>
    </dgm:pt>
    <dgm:pt modelId="{8A2B3FF9-A73E-4E5C-BD6E-BB8963EA502F}" type="parTrans" cxnId="{3BC82CB0-FFCC-46F3-8518-C007BC642C18}">
      <dgm:prSet/>
      <dgm:spPr/>
      <dgm:t>
        <a:bodyPr/>
        <a:lstStyle/>
        <a:p>
          <a:endParaRPr lang="en-US"/>
        </a:p>
      </dgm:t>
    </dgm:pt>
    <dgm:pt modelId="{08AEB202-35CE-4417-B17C-82FA5A706C44}" type="sibTrans" cxnId="{3BC82CB0-FFCC-46F3-8518-C007BC642C18}">
      <dgm:prSet/>
      <dgm:spPr/>
      <dgm:t>
        <a:bodyPr/>
        <a:lstStyle/>
        <a:p>
          <a:endParaRPr lang="en-US"/>
        </a:p>
      </dgm:t>
    </dgm:pt>
    <dgm:pt modelId="{E303F367-D3AF-49D2-B573-CDF882B309CA}" type="pres">
      <dgm:prSet presAssocID="{01558F63-B66D-4FB7-93E1-B6ABBC8C1237}" presName="arrowDiagram" presStyleCnt="0">
        <dgm:presLayoutVars>
          <dgm:chMax val="5"/>
          <dgm:dir/>
          <dgm:resizeHandles val="exact"/>
        </dgm:presLayoutVars>
      </dgm:prSet>
      <dgm:spPr/>
    </dgm:pt>
    <dgm:pt modelId="{23DFE57F-645E-4163-A470-3263F46472ED}" type="pres">
      <dgm:prSet presAssocID="{01558F63-B66D-4FB7-93E1-B6ABBC8C1237}" presName="arrow" presStyleLbl="bgShp" presStyleIdx="0" presStyleCnt="1"/>
      <dgm:spPr/>
    </dgm:pt>
    <dgm:pt modelId="{09FC378E-D580-4EE9-92F5-DC4113CD9742}" type="pres">
      <dgm:prSet presAssocID="{01558F63-B66D-4FB7-93E1-B6ABBC8C1237}" presName="arrowDiagram3" presStyleCnt="0"/>
      <dgm:spPr/>
    </dgm:pt>
    <dgm:pt modelId="{D813D785-50DC-4C97-A98A-8540A55498B9}" type="pres">
      <dgm:prSet presAssocID="{7CDD70D5-1939-40C4-B04E-8B560EEF1B84}" presName="bullet3a" presStyleLbl="node1" presStyleIdx="0" presStyleCnt="3"/>
      <dgm:spPr/>
    </dgm:pt>
    <dgm:pt modelId="{37DADC3B-FBE0-46C8-8ECB-22281BE592F0}" type="pres">
      <dgm:prSet presAssocID="{7CDD70D5-1939-40C4-B04E-8B560EEF1B84}" presName="textBox3a" presStyleLbl="revTx" presStyleIdx="0" presStyleCnt="3" custScaleX="162457" custLinFactNeighborX="33039" custLinFactNeighborY="12285">
        <dgm:presLayoutVars>
          <dgm:bulletEnabled val="1"/>
        </dgm:presLayoutVars>
      </dgm:prSet>
      <dgm:spPr/>
    </dgm:pt>
    <dgm:pt modelId="{48E20B08-6CAE-4340-9F32-1E674E98D173}" type="pres">
      <dgm:prSet presAssocID="{7B9006F7-EAA8-4731-91D8-6057419A82C0}" presName="bullet3b" presStyleLbl="node1" presStyleIdx="1" presStyleCnt="3"/>
      <dgm:spPr/>
    </dgm:pt>
    <dgm:pt modelId="{B1B9460F-A6C2-4DAE-BED2-0191BCAD6975}" type="pres">
      <dgm:prSet presAssocID="{7B9006F7-EAA8-4731-91D8-6057419A82C0}" presName="textBox3b" presStyleLbl="revTx" presStyleIdx="1" presStyleCnt="3" custScaleX="176693" custScaleY="31475" custLinFactNeighborX="67030" custLinFactNeighborY="-22843">
        <dgm:presLayoutVars>
          <dgm:bulletEnabled val="1"/>
        </dgm:presLayoutVars>
      </dgm:prSet>
      <dgm:spPr/>
    </dgm:pt>
    <dgm:pt modelId="{F2EA8E22-5211-45B2-A329-1C1D456016EC}" type="pres">
      <dgm:prSet presAssocID="{8B8ADF1D-1AE4-4A14-81F9-CE0DDAC1FC4A}" presName="bullet3c" presStyleLbl="node1" presStyleIdx="2" presStyleCnt="3"/>
      <dgm:spPr/>
    </dgm:pt>
    <dgm:pt modelId="{8965BF26-9B47-4140-8E36-5D53CE63663A}" type="pres">
      <dgm:prSet presAssocID="{8B8ADF1D-1AE4-4A14-81F9-CE0DDAC1FC4A}" presName="textBox3c" presStyleLbl="revTx" presStyleIdx="2" presStyleCnt="3" custScaleX="196527" custScaleY="28483" custLinFactNeighborX="64693" custLinFactNeighborY="-45356">
        <dgm:presLayoutVars>
          <dgm:bulletEnabled val="1"/>
        </dgm:presLayoutVars>
      </dgm:prSet>
      <dgm:spPr/>
    </dgm:pt>
  </dgm:ptLst>
  <dgm:cxnLst>
    <dgm:cxn modelId="{9C13F713-7BEA-4BB3-82C4-B89BF96FF75B}" srcId="{01558F63-B66D-4FB7-93E1-B6ABBC8C1237}" destId="{7B9006F7-EAA8-4731-91D8-6057419A82C0}" srcOrd="1" destOrd="0" parTransId="{5F81185C-761D-45F7-ABFA-36FF29EE9D2E}" sibTransId="{6599E93B-DDEA-4DCD-A3DB-BCCF6071ED0B}"/>
    <dgm:cxn modelId="{3BF4E118-AC80-4A4F-A09C-D5165AB1AE78}" type="presOf" srcId="{01558F63-B66D-4FB7-93E1-B6ABBC8C1237}" destId="{E303F367-D3AF-49D2-B573-CDF882B309CA}" srcOrd="0" destOrd="0" presId="urn:microsoft.com/office/officeart/2005/8/layout/arrow2"/>
    <dgm:cxn modelId="{E9585487-250A-4ECB-831E-E8A148742FF3}" type="presOf" srcId="{8B8ADF1D-1AE4-4A14-81F9-CE0DDAC1FC4A}" destId="{8965BF26-9B47-4140-8E36-5D53CE63663A}" srcOrd="0" destOrd="0" presId="urn:microsoft.com/office/officeart/2005/8/layout/arrow2"/>
    <dgm:cxn modelId="{19CE428D-EEF2-4355-801A-4FB6A79D20F4}" type="presOf" srcId="{7CDD70D5-1939-40C4-B04E-8B560EEF1B84}" destId="{37DADC3B-FBE0-46C8-8ECB-22281BE592F0}" srcOrd="0" destOrd="0" presId="urn:microsoft.com/office/officeart/2005/8/layout/arrow2"/>
    <dgm:cxn modelId="{380D8B94-482A-4D90-8CBD-DDF62FEA02ED}" type="presOf" srcId="{7B9006F7-EAA8-4731-91D8-6057419A82C0}" destId="{B1B9460F-A6C2-4DAE-BED2-0191BCAD6975}" srcOrd="0" destOrd="0" presId="urn:microsoft.com/office/officeart/2005/8/layout/arrow2"/>
    <dgm:cxn modelId="{3BC82CB0-FFCC-46F3-8518-C007BC642C18}" srcId="{01558F63-B66D-4FB7-93E1-B6ABBC8C1237}" destId="{8B8ADF1D-1AE4-4A14-81F9-CE0DDAC1FC4A}" srcOrd="2" destOrd="0" parTransId="{8A2B3FF9-A73E-4E5C-BD6E-BB8963EA502F}" sibTransId="{08AEB202-35CE-4417-B17C-82FA5A706C44}"/>
    <dgm:cxn modelId="{23AB1CE8-94A4-4053-A046-22E49690EE89}" srcId="{01558F63-B66D-4FB7-93E1-B6ABBC8C1237}" destId="{7CDD70D5-1939-40C4-B04E-8B560EEF1B84}" srcOrd="0" destOrd="0" parTransId="{5B19A7E8-B6C4-49AE-B416-A2FC2BAD5057}" sibTransId="{98C3925B-8766-4ABD-A376-09A6121B0197}"/>
    <dgm:cxn modelId="{B571273D-A6AE-4DE3-9682-FD66C8899BA9}" type="presParOf" srcId="{E303F367-D3AF-49D2-B573-CDF882B309CA}" destId="{23DFE57F-645E-4163-A470-3263F46472ED}" srcOrd="0" destOrd="0" presId="urn:microsoft.com/office/officeart/2005/8/layout/arrow2"/>
    <dgm:cxn modelId="{4CB21F0D-8B34-4EDC-97D8-6C367E19B471}" type="presParOf" srcId="{E303F367-D3AF-49D2-B573-CDF882B309CA}" destId="{09FC378E-D580-4EE9-92F5-DC4113CD9742}" srcOrd="1" destOrd="0" presId="urn:microsoft.com/office/officeart/2005/8/layout/arrow2"/>
    <dgm:cxn modelId="{61519E27-6AC0-4333-BE98-1CB957A75F6C}" type="presParOf" srcId="{09FC378E-D580-4EE9-92F5-DC4113CD9742}" destId="{D813D785-50DC-4C97-A98A-8540A55498B9}" srcOrd="0" destOrd="0" presId="urn:microsoft.com/office/officeart/2005/8/layout/arrow2"/>
    <dgm:cxn modelId="{36EF2D5E-B557-413B-91F7-6DA8CD075072}" type="presParOf" srcId="{09FC378E-D580-4EE9-92F5-DC4113CD9742}" destId="{37DADC3B-FBE0-46C8-8ECB-22281BE592F0}" srcOrd="1" destOrd="0" presId="urn:microsoft.com/office/officeart/2005/8/layout/arrow2"/>
    <dgm:cxn modelId="{7ACD8DF3-9027-4C5A-8B9E-4D0CB75C55FE}" type="presParOf" srcId="{09FC378E-D580-4EE9-92F5-DC4113CD9742}" destId="{48E20B08-6CAE-4340-9F32-1E674E98D173}" srcOrd="2" destOrd="0" presId="urn:microsoft.com/office/officeart/2005/8/layout/arrow2"/>
    <dgm:cxn modelId="{ED16C3E7-BE2E-4ECD-9E7B-2A7B0B208EF5}" type="presParOf" srcId="{09FC378E-D580-4EE9-92F5-DC4113CD9742}" destId="{B1B9460F-A6C2-4DAE-BED2-0191BCAD6975}" srcOrd="3" destOrd="0" presId="urn:microsoft.com/office/officeart/2005/8/layout/arrow2"/>
    <dgm:cxn modelId="{56C714FA-9945-4148-A795-7913530A0A2A}" type="presParOf" srcId="{09FC378E-D580-4EE9-92F5-DC4113CD9742}" destId="{F2EA8E22-5211-45B2-A329-1C1D456016EC}" srcOrd="4" destOrd="0" presId="urn:microsoft.com/office/officeart/2005/8/layout/arrow2"/>
    <dgm:cxn modelId="{891E4839-7B06-4172-AF8D-106602844FC4}" type="presParOf" srcId="{09FC378E-D580-4EE9-92F5-DC4113CD9742}" destId="{8965BF26-9B47-4140-8E36-5D53CE63663A}" srcOrd="5" destOrd="0" presId="urn:microsoft.com/office/officeart/2005/8/layout/arrow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4FC13F4-E143-43A6-9BD7-A8432449DFD3}">
      <dsp:nvSpPr>
        <dsp:cNvPr id="0" name=""/>
        <dsp:cNvSpPr/>
      </dsp:nvSpPr>
      <dsp:spPr>
        <a:xfrm>
          <a:off x="4260426" y="33657"/>
          <a:ext cx="6390640" cy="1894458"/>
        </a:xfrm>
        <a:prstGeom prst="rightArrow">
          <a:avLst>
            <a:gd name="adj1" fmla="val 75000"/>
            <a:gd name="adj2" fmla="val 50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2860" tIns="22860" rIns="22860" bIns="22860" numCol="1" spcCol="1270" anchor="t" anchorCtr="0">
          <a:noAutofit/>
        </a:bodyPr>
        <a:lstStyle/>
        <a:p>
          <a:pPr marL="285750" lvl="1" indent="-285750" algn="l" defTabSz="1600200">
            <a:lnSpc>
              <a:spcPct val="90000"/>
            </a:lnSpc>
            <a:spcBef>
              <a:spcPct val="0"/>
            </a:spcBef>
            <a:spcAft>
              <a:spcPct val="15000"/>
            </a:spcAft>
            <a:buFont typeface="Arial" panose="020B0604020202020204" pitchFamily="34" charset="0"/>
            <a:buNone/>
          </a:pPr>
          <a:r>
            <a:rPr lang="en-US" sz="3600" kern="1200" dirty="0"/>
            <a:t>   Adapt current model to current marketplace</a:t>
          </a:r>
        </a:p>
      </dsp:txBody>
      <dsp:txXfrm>
        <a:off x="4260426" y="270464"/>
        <a:ext cx="5680218" cy="1420844"/>
      </dsp:txXfrm>
    </dsp:sp>
    <dsp:sp modelId="{0EDB2004-078E-45F3-B064-987642860AB8}">
      <dsp:nvSpPr>
        <dsp:cNvPr id="0" name=""/>
        <dsp:cNvSpPr/>
      </dsp:nvSpPr>
      <dsp:spPr>
        <a:xfrm>
          <a:off x="0" y="485"/>
          <a:ext cx="4260426" cy="1894458"/>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7640" tIns="83820" rIns="167640" bIns="83820" numCol="1" spcCol="1270" anchor="ctr" anchorCtr="0">
          <a:noAutofit/>
        </a:bodyPr>
        <a:lstStyle/>
        <a:p>
          <a:pPr marL="0" lvl="0" indent="0" algn="ctr" defTabSz="1955800">
            <a:lnSpc>
              <a:spcPct val="90000"/>
            </a:lnSpc>
            <a:spcBef>
              <a:spcPct val="0"/>
            </a:spcBef>
            <a:spcAft>
              <a:spcPct val="35000"/>
            </a:spcAft>
            <a:buNone/>
          </a:pPr>
          <a:r>
            <a:rPr lang="en-US" sz="4400" kern="1200" dirty="0"/>
            <a:t>Improve Existing Model</a:t>
          </a:r>
        </a:p>
      </dsp:txBody>
      <dsp:txXfrm>
        <a:off x="92480" y="92965"/>
        <a:ext cx="4075466" cy="1709498"/>
      </dsp:txXfrm>
    </dsp:sp>
    <dsp:sp modelId="{CFC34628-3253-454B-AE20-7D0C75FAD7C5}">
      <dsp:nvSpPr>
        <dsp:cNvPr id="0" name=""/>
        <dsp:cNvSpPr/>
      </dsp:nvSpPr>
      <dsp:spPr>
        <a:xfrm>
          <a:off x="4260426" y="2084389"/>
          <a:ext cx="6390640" cy="1894458"/>
        </a:xfrm>
        <a:prstGeom prst="rightArrow">
          <a:avLst>
            <a:gd name="adj1" fmla="val 75000"/>
            <a:gd name="adj2" fmla="val 50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2860" tIns="22860" rIns="22860" bIns="22860" numCol="1" spcCol="1270" anchor="t" anchorCtr="0">
          <a:noAutofit/>
        </a:bodyPr>
        <a:lstStyle/>
        <a:p>
          <a:pPr marL="285750" lvl="1" indent="-285750" algn="l" defTabSz="1600200">
            <a:lnSpc>
              <a:spcPct val="90000"/>
            </a:lnSpc>
            <a:spcBef>
              <a:spcPct val="0"/>
            </a:spcBef>
            <a:spcAft>
              <a:spcPct val="15000"/>
            </a:spcAft>
            <a:buNone/>
          </a:pPr>
          <a:r>
            <a:rPr lang="en-US" sz="3600" kern="1200" dirty="0"/>
            <a:t>   Innovation that will become the source of future growth</a:t>
          </a:r>
        </a:p>
      </dsp:txBody>
      <dsp:txXfrm>
        <a:off x="4260426" y="2321196"/>
        <a:ext cx="5680218" cy="1420844"/>
      </dsp:txXfrm>
    </dsp:sp>
    <dsp:sp modelId="{D075D8AD-284A-4873-8E5C-96AC956FA88B}">
      <dsp:nvSpPr>
        <dsp:cNvPr id="0" name=""/>
        <dsp:cNvSpPr/>
      </dsp:nvSpPr>
      <dsp:spPr>
        <a:xfrm>
          <a:off x="0" y="2084875"/>
          <a:ext cx="4260426" cy="1894458"/>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7640" tIns="83820" rIns="167640" bIns="83820" numCol="1" spcCol="1270" anchor="ctr" anchorCtr="0">
          <a:noAutofit/>
        </a:bodyPr>
        <a:lstStyle/>
        <a:p>
          <a:pPr marL="0" lvl="0" indent="0" algn="ctr" defTabSz="1955800">
            <a:lnSpc>
              <a:spcPct val="90000"/>
            </a:lnSpc>
            <a:spcBef>
              <a:spcPct val="0"/>
            </a:spcBef>
            <a:spcAft>
              <a:spcPct val="35000"/>
            </a:spcAft>
            <a:buNone/>
          </a:pPr>
          <a:r>
            <a:rPr lang="en-US" sz="4400" kern="1200" dirty="0"/>
            <a:t>Build Something New</a:t>
          </a:r>
        </a:p>
      </dsp:txBody>
      <dsp:txXfrm>
        <a:off x="92480" y="2177355"/>
        <a:ext cx="4075466" cy="170949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B265285-E539-4B71-8B31-6A180C318042}">
      <dsp:nvSpPr>
        <dsp:cNvPr id="0" name=""/>
        <dsp:cNvSpPr/>
      </dsp:nvSpPr>
      <dsp:spPr>
        <a:xfrm>
          <a:off x="753088" y="0"/>
          <a:ext cx="8535003" cy="4286250"/>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7CD494A-F9AA-40D7-9EF2-5C201599AC58}">
      <dsp:nvSpPr>
        <dsp:cNvPr id="0" name=""/>
        <dsp:cNvSpPr/>
      </dsp:nvSpPr>
      <dsp:spPr>
        <a:xfrm>
          <a:off x="10786" y="1285875"/>
          <a:ext cx="3232004" cy="17145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2500" b="1" u="sng" kern="1200" dirty="0">
              <a:latin typeface="+mj-lt"/>
            </a:rPr>
            <a:t>Who</a:t>
          </a:r>
          <a:r>
            <a:rPr lang="en-US" sz="2500" kern="1200" dirty="0">
              <a:latin typeface="+mj-lt"/>
            </a:rPr>
            <a:t> is our market (students, peers, competitors)?</a:t>
          </a:r>
        </a:p>
      </dsp:txBody>
      <dsp:txXfrm>
        <a:off x="94481" y="1369570"/>
        <a:ext cx="3064614" cy="1547110"/>
      </dsp:txXfrm>
    </dsp:sp>
    <dsp:sp modelId="{A617B245-D7AB-4AAF-B9EA-465C2FD7F15E}">
      <dsp:nvSpPr>
        <dsp:cNvPr id="0" name=""/>
        <dsp:cNvSpPr/>
      </dsp:nvSpPr>
      <dsp:spPr>
        <a:xfrm>
          <a:off x="3404587" y="1285875"/>
          <a:ext cx="3232004" cy="17145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2500" b="1" u="sng" kern="1200" dirty="0">
              <a:latin typeface="+mj-lt"/>
            </a:rPr>
            <a:t>What</a:t>
          </a:r>
          <a:r>
            <a:rPr lang="en-US" sz="2500" kern="1200" dirty="0">
              <a:latin typeface="+mj-lt"/>
            </a:rPr>
            <a:t> programs should we grow, launch, or sunset?</a:t>
          </a:r>
        </a:p>
      </dsp:txBody>
      <dsp:txXfrm>
        <a:off x="3488282" y="1369570"/>
        <a:ext cx="3064614" cy="1547110"/>
      </dsp:txXfrm>
    </dsp:sp>
    <dsp:sp modelId="{216F1C87-CB37-49BE-A0A1-154BF1D069F2}">
      <dsp:nvSpPr>
        <dsp:cNvPr id="0" name=""/>
        <dsp:cNvSpPr/>
      </dsp:nvSpPr>
      <dsp:spPr>
        <a:xfrm>
          <a:off x="6798388" y="1285875"/>
          <a:ext cx="3232004" cy="17145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2500" b="1" u="sng" kern="1200" dirty="0">
              <a:latin typeface="+mj-lt"/>
            </a:rPr>
            <a:t>How</a:t>
          </a:r>
          <a:r>
            <a:rPr lang="en-US" sz="2500" kern="1200" dirty="0">
              <a:latin typeface="+mj-lt"/>
            </a:rPr>
            <a:t> do we effectively &amp; efficiently launch new programs?</a:t>
          </a:r>
        </a:p>
      </dsp:txBody>
      <dsp:txXfrm>
        <a:off x="6882083" y="1369570"/>
        <a:ext cx="3064614" cy="154711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3DFE57F-645E-4163-A470-3263F46472ED}">
      <dsp:nvSpPr>
        <dsp:cNvPr id="0" name=""/>
        <dsp:cNvSpPr/>
      </dsp:nvSpPr>
      <dsp:spPr>
        <a:xfrm>
          <a:off x="1279655" y="0"/>
          <a:ext cx="8241792" cy="5151120"/>
        </a:xfrm>
        <a:prstGeom prst="swooshArrow">
          <a:avLst>
            <a:gd name="adj1" fmla="val 25000"/>
            <a:gd name="adj2" fmla="val 25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813D785-50DC-4C97-A98A-8540A55498B9}">
      <dsp:nvSpPr>
        <dsp:cNvPr id="0" name=""/>
        <dsp:cNvSpPr/>
      </dsp:nvSpPr>
      <dsp:spPr>
        <a:xfrm>
          <a:off x="2326363" y="3555303"/>
          <a:ext cx="214286" cy="214286"/>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7DADC3B-FBE0-46C8-8ECB-22281BE592F0}">
      <dsp:nvSpPr>
        <dsp:cNvPr id="0" name=""/>
        <dsp:cNvSpPr/>
      </dsp:nvSpPr>
      <dsp:spPr>
        <a:xfrm>
          <a:off x="2468274" y="3662446"/>
          <a:ext cx="3119722" cy="148867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3546" tIns="0" rIns="0" bIns="0" numCol="1" spcCol="1270" anchor="t" anchorCtr="0">
          <a:noAutofit/>
        </a:bodyPr>
        <a:lstStyle/>
        <a:p>
          <a:pPr marL="0" lvl="0" indent="0" algn="l" defTabSz="844550">
            <a:lnSpc>
              <a:spcPct val="90000"/>
            </a:lnSpc>
            <a:spcBef>
              <a:spcPct val="0"/>
            </a:spcBef>
            <a:spcAft>
              <a:spcPct val="35000"/>
            </a:spcAft>
            <a:buNone/>
          </a:pPr>
          <a:r>
            <a:rPr lang="en-US" sz="1900" b="1" kern="1200">
              <a:latin typeface="+mj-lt"/>
            </a:rPr>
            <a:t>Faculty develops idea, informally vets within department and college, begins to develop formal plan</a:t>
          </a:r>
        </a:p>
      </dsp:txBody>
      <dsp:txXfrm>
        <a:off x="2468274" y="3662446"/>
        <a:ext cx="3119722" cy="1488673"/>
      </dsp:txXfrm>
    </dsp:sp>
    <dsp:sp modelId="{48E20B08-6CAE-4340-9F32-1E674E98D173}">
      <dsp:nvSpPr>
        <dsp:cNvPr id="0" name=""/>
        <dsp:cNvSpPr/>
      </dsp:nvSpPr>
      <dsp:spPr>
        <a:xfrm>
          <a:off x="4217854" y="2155228"/>
          <a:ext cx="387364" cy="387364"/>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1B9460F-A6C2-4DAE-BED2-0191BCAD6975}">
      <dsp:nvSpPr>
        <dsp:cNvPr id="0" name=""/>
        <dsp:cNvSpPr/>
      </dsp:nvSpPr>
      <dsp:spPr>
        <a:xfrm>
          <a:off x="4978905" y="2668909"/>
          <a:ext cx="3495040" cy="88199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5256" tIns="0" rIns="0" bIns="0" numCol="1" spcCol="1270" anchor="t" anchorCtr="0">
          <a:noAutofit/>
        </a:bodyPr>
        <a:lstStyle/>
        <a:p>
          <a:pPr marL="0" lvl="0" indent="0" algn="l" defTabSz="844550">
            <a:lnSpc>
              <a:spcPct val="90000"/>
            </a:lnSpc>
            <a:spcBef>
              <a:spcPct val="0"/>
            </a:spcBef>
            <a:spcAft>
              <a:spcPct val="35000"/>
            </a:spcAft>
            <a:buNone/>
          </a:pPr>
          <a:r>
            <a:rPr lang="en-US" sz="1900" b="1" kern="1200">
              <a:latin typeface="+mj-lt"/>
            </a:rPr>
            <a:t>Idea vetted by appropriate university-wide curriculum committees and faculty senate </a:t>
          </a:r>
        </a:p>
      </dsp:txBody>
      <dsp:txXfrm>
        <a:off x="4978905" y="2668909"/>
        <a:ext cx="3495040" cy="881995"/>
      </dsp:txXfrm>
    </dsp:sp>
    <dsp:sp modelId="{F2EA8E22-5211-45B2-A329-1C1D456016EC}">
      <dsp:nvSpPr>
        <dsp:cNvPr id="0" name=""/>
        <dsp:cNvSpPr/>
      </dsp:nvSpPr>
      <dsp:spPr>
        <a:xfrm>
          <a:off x="6492589" y="1303233"/>
          <a:ext cx="535716" cy="535716"/>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965BF26-9B47-4140-8E36-5D53CE63663A}">
      <dsp:nvSpPr>
        <dsp:cNvPr id="0" name=""/>
        <dsp:cNvSpPr/>
      </dsp:nvSpPr>
      <dsp:spPr>
        <a:xfrm>
          <a:off x="7085427" y="1227498"/>
          <a:ext cx="3887363" cy="10196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83865" tIns="0" rIns="0" bIns="0" numCol="1" spcCol="1270" anchor="t" anchorCtr="0">
          <a:noAutofit/>
        </a:bodyPr>
        <a:lstStyle/>
        <a:p>
          <a:pPr marL="0" lvl="0" indent="0" algn="l" defTabSz="844550">
            <a:lnSpc>
              <a:spcPct val="90000"/>
            </a:lnSpc>
            <a:spcBef>
              <a:spcPct val="0"/>
            </a:spcBef>
            <a:spcAft>
              <a:spcPct val="35000"/>
            </a:spcAft>
            <a:buNone/>
          </a:pPr>
          <a:r>
            <a:rPr lang="en-US" sz="1900" b="1" kern="1200">
              <a:latin typeface="+mj-lt"/>
            </a:rPr>
            <a:t>Provost and President approval, KBOR approval</a:t>
          </a:r>
        </a:p>
      </dsp:txBody>
      <dsp:txXfrm>
        <a:off x="7085427" y="1227498"/>
        <a:ext cx="3887363" cy="101969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3DFE57F-645E-4163-A470-3263F46472ED}">
      <dsp:nvSpPr>
        <dsp:cNvPr id="0" name=""/>
        <dsp:cNvSpPr/>
      </dsp:nvSpPr>
      <dsp:spPr>
        <a:xfrm>
          <a:off x="1279655" y="0"/>
          <a:ext cx="8241792" cy="5151120"/>
        </a:xfrm>
        <a:prstGeom prst="swooshArrow">
          <a:avLst>
            <a:gd name="adj1" fmla="val 25000"/>
            <a:gd name="adj2" fmla="val 25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813D785-50DC-4C97-A98A-8540A55498B9}">
      <dsp:nvSpPr>
        <dsp:cNvPr id="0" name=""/>
        <dsp:cNvSpPr/>
      </dsp:nvSpPr>
      <dsp:spPr>
        <a:xfrm>
          <a:off x="2326363" y="3555303"/>
          <a:ext cx="214286" cy="214286"/>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7DADC3B-FBE0-46C8-8ECB-22281BE592F0}">
      <dsp:nvSpPr>
        <dsp:cNvPr id="0" name=""/>
        <dsp:cNvSpPr/>
      </dsp:nvSpPr>
      <dsp:spPr>
        <a:xfrm>
          <a:off x="2468274" y="3662446"/>
          <a:ext cx="3119722" cy="148867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3546" tIns="0" rIns="0" bIns="0" numCol="1" spcCol="1270" anchor="t" anchorCtr="0">
          <a:noAutofit/>
        </a:bodyPr>
        <a:lstStyle/>
        <a:p>
          <a:pPr marL="0" lvl="0" indent="0" algn="l" defTabSz="844550">
            <a:lnSpc>
              <a:spcPct val="90000"/>
            </a:lnSpc>
            <a:spcBef>
              <a:spcPct val="0"/>
            </a:spcBef>
            <a:spcAft>
              <a:spcPct val="35000"/>
            </a:spcAft>
            <a:buNone/>
          </a:pPr>
          <a:r>
            <a:rPr lang="en-US" sz="1900" b="1" kern="1200">
              <a:latin typeface="+mj-lt"/>
            </a:rPr>
            <a:t>Faculty develops idea, informally vets within department and college, begins to develop formal plan</a:t>
          </a:r>
        </a:p>
      </dsp:txBody>
      <dsp:txXfrm>
        <a:off x="2468274" y="3662446"/>
        <a:ext cx="3119722" cy="1488673"/>
      </dsp:txXfrm>
    </dsp:sp>
    <dsp:sp modelId="{48E20B08-6CAE-4340-9F32-1E674E98D173}">
      <dsp:nvSpPr>
        <dsp:cNvPr id="0" name=""/>
        <dsp:cNvSpPr/>
      </dsp:nvSpPr>
      <dsp:spPr>
        <a:xfrm>
          <a:off x="4217854" y="2155228"/>
          <a:ext cx="387364" cy="387364"/>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1B9460F-A6C2-4DAE-BED2-0191BCAD6975}">
      <dsp:nvSpPr>
        <dsp:cNvPr id="0" name=""/>
        <dsp:cNvSpPr/>
      </dsp:nvSpPr>
      <dsp:spPr>
        <a:xfrm>
          <a:off x="4978905" y="2668909"/>
          <a:ext cx="3495040" cy="88199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5256" tIns="0" rIns="0" bIns="0" numCol="1" spcCol="1270" anchor="t" anchorCtr="0">
          <a:noAutofit/>
        </a:bodyPr>
        <a:lstStyle/>
        <a:p>
          <a:pPr marL="0" lvl="0" indent="0" algn="l" defTabSz="844550">
            <a:lnSpc>
              <a:spcPct val="90000"/>
            </a:lnSpc>
            <a:spcBef>
              <a:spcPct val="0"/>
            </a:spcBef>
            <a:spcAft>
              <a:spcPct val="35000"/>
            </a:spcAft>
            <a:buNone/>
          </a:pPr>
          <a:r>
            <a:rPr lang="en-US" sz="1900" b="1" kern="1200">
              <a:latin typeface="+mj-lt"/>
            </a:rPr>
            <a:t>Idea vetted by appropriate university-wide curriculum committees and faculty senate</a:t>
          </a:r>
        </a:p>
      </dsp:txBody>
      <dsp:txXfrm>
        <a:off x="4978905" y="2668909"/>
        <a:ext cx="3495040" cy="881995"/>
      </dsp:txXfrm>
    </dsp:sp>
    <dsp:sp modelId="{F2EA8E22-5211-45B2-A329-1C1D456016EC}">
      <dsp:nvSpPr>
        <dsp:cNvPr id="0" name=""/>
        <dsp:cNvSpPr/>
      </dsp:nvSpPr>
      <dsp:spPr>
        <a:xfrm>
          <a:off x="6492589" y="1303233"/>
          <a:ext cx="535716" cy="535716"/>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965BF26-9B47-4140-8E36-5D53CE63663A}">
      <dsp:nvSpPr>
        <dsp:cNvPr id="0" name=""/>
        <dsp:cNvSpPr/>
      </dsp:nvSpPr>
      <dsp:spPr>
        <a:xfrm>
          <a:off x="7085427" y="1227498"/>
          <a:ext cx="3887363" cy="10196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83865" tIns="0" rIns="0" bIns="0" numCol="1" spcCol="1270" anchor="t" anchorCtr="0">
          <a:noAutofit/>
        </a:bodyPr>
        <a:lstStyle/>
        <a:p>
          <a:pPr marL="0" lvl="0" indent="0" algn="l" defTabSz="844550">
            <a:lnSpc>
              <a:spcPct val="90000"/>
            </a:lnSpc>
            <a:spcBef>
              <a:spcPct val="0"/>
            </a:spcBef>
            <a:spcAft>
              <a:spcPct val="35000"/>
            </a:spcAft>
            <a:buNone/>
          </a:pPr>
          <a:r>
            <a:rPr lang="en-US" sz="1900" b="1" kern="1200">
              <a:latin typeface="+mj-lt"/>
            </a:rPr>
            <a:t>Provost and President approval, KBOR approval</a:t>
          </a:r>
        </a:p>
      </dsp:txBody>
      <dsp:txXfrm>
        <a:off x="7085427" y="1227498"/>
        <a:ext cx="3887363" cy="1019699"/>
      </dsp:txXfrm>
    </dsp:sp>
  </dsp:spTree>
</dsp:drawing>
</file>

<file path=ppt/diagrams/layout1.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layout4.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67050" cy="468313"/>
          </a:xfrm>
          <a:prstGeom prst="rect">
            <a:avLst/>
          </a:prstGeom>
        </p:spPr>
        <p:txBody>
          <a:bodyPr vert="horz" lIns="91432" tIns="45716" rIns="91432" bIns="45716" rtlCol="0"/>
          <a:lstStyle>
            <a:lvl1pPr algn="l">
              <a:defRPr sz="1200"/>
            </a:lvl1pPr>
          </a:lstStyle>
          <a:p>
            <a:endParaRPr lang="en-US"/>
          </a:p>
        </p:txBody>
      </p:sp>
      <p:sp>
        <p:nvSpPr>
          <p:cNvPr id="3" name="Date Placeholder 2"/>
          <p:cNvSpPr>
            <a:spLocks noGrp="1"/>
          </p:cNvSpPr>
          <p:nvPr>
            <p:ph type="dt" sz="quarter" idx="1"/>
          </p:nvPr>
        </p:nvSpPr>
        <p:spPr>
          <a:xfrm>
            <a:off x="4008438" y="0"/>
            <a:ext cx="3067050" cy="468313"/>
          </a:xfrm>
          <a:prstGeom prst="rect">
            <a:avLst/>
          </a:prstGeom>
        </p:spPr>
        <p:txBody>
          <a:bodyPr vert="horz" lIns="91432" tIns="45716" rIns="91432" bIns="45716" rtlCol="0"/>
          <a:lstStyle>
            <a:lvl1pPr algn="r">
              <a:defRPr sz="1200"/>
            </a:lvl1pPr>
          </a:lstStyle>
          <a:p>
            <a:fld id="{6F42C102-ADA0-4841-BD97-35F7CD5FB4B8}" type="datetimeFigureOut">
              <a:rPr lang="en-US" smtClean="0"/>
              <a:pPr/>
              <a:t>4/6/2021</a:t>
            </a:fld>
            <a:endParaRPr lang="en-US"/>
          </a:p>
        </p:txBody>
      </p:sp>
      <p:sp>
        <p:nvSpPr>
          <p:cNvPr id="4" name="Footer Placeholder 3"/>
          <p:cNvSpPr>
            <a:spLocks noGrp="1"/>
          </p:cNvSpPr>
          <p:nvPr>
            <p:ph type="ftr" sz="quarter" idx="2"/>
          </p:nvPr>
        </p:nvSpPr>
        <p:spPr>
          <a:xfrm>
            <a:off x="0" y="8899525"/>
            <a:ext cx="3067050" cy="468313"/>
          </a:xfrm>
          <a:prstGeom prst="rect">
            <a:avLst/>
          </a:prstGeom>
        </p:spPr>
        <p:txBody>
          <a:bodyPr vert="horz" lIns="91432" tIns="45716" rIns="91432" bIns="45716" rtlCol="0" anchor="b"/>
          <a:lstStyle>
            <a:lvl1pPr algn="l">
              <a:defRPr sz="1200"/>
            </a:lvl1pPr>
          </a:lstStyle>
          <a:p>
            <a:endParaRPr lang="en-US"/>
          </a:p>
        </p:txBody>
      </p:sp>
      <p:sp>
        <p:nvSpPr>
          <p:cNvPr id="5" name="Slide Number Placeholder 4"/>
          <p:cNvSpPr>
            <a:spLocks noGrp="1"/>
          </p:cNvSpPr>
          <p:nvPr>
            <p:ph type="sldNum" sz="quarter" idx="3"/>
          </p:nvPr>
        </p:nvSpPr>
        <p:spPr>
          <a:xfrm>
            <a:off x="4008438" y="8899525"/>
            <a:ext cx="3067050" cy="468313"/>
          </a:xfrm>
          <a:prstGeom prst="rect">
            <a:avLst/>
          </a:prstGeom>
        </p:spPr>
        <p:txBody>
          <a:bodyPr vert="horz" lIns="91432" tIns="45716" rIns="91432" bIns="45716" rtlCol="0" anchor="b"/>
          <a:lstStyle>
            <a:lvl1pPr algn="r">
              <a:defRPr sz="1200"/>
            </a:lvl1pPr>
          </a:lstStyle>
          <a:p>
            <a:fld id="{AF0B90E5-6600-4C7F-A147-B9C8CFC45803}" type="slidenum">
              <a:rPr lang="en-US" smtClean="0"/>
              <a:pPr/>
              <a:t>‹#›</a:t>
            </a:fld>
            <a:endParaRPr lang="en-US"/>
          </a:p>
        </p:txBody>
      </p:sp>
    </p:spTree>
    <p:extLst>
      <p:ext uri="{BB962C8B-B14F-4D97-AF65-F5344CB8AC3E}">
        <p14:creationId xmlns:p14="http://schemas.microsoft.com/office/powerpoint/2010/main" val="319730675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066733" cy="468471"/>
          </a:xfrm>
          <a:prstGeom prst="rect">
            <a:avLst/>
          </a:prstGeom>
        </p:spPr>
        <p:txBody>
          <a:bodyPr vert="horz" lIns="93964" tIns="46982" rIns="93964" bIns="46982" rtlCol="0"/>
          <a:lstStyle>
            <a:lvl1pPr algn="l">
              <a:defRPr sz="1200"/>
            </a:lvl1pPr>
          </a:lstStyle>
          <a:p>
            <a:endParaRPr lang="en-US"/>
          </a:p>
        </p:txBody>
      </p:sp>
      <p:sp>
        <p:nvSpPr>
          <p:cNvPr id="3" name="Date Placeholder 2"/>
          <p:cNvSpPr>
            <a:spLocks noGrp="1"/>
          </p:cNvSpPr>
          <p:nvPr>
            <p:ph type="dt" idx="1"/>
          </p:nvPr>
        </p:nvSpPr>
        <p:spPr>
          <a:xfrm>
            <a:off x="4008706" y="0"/>
            <a:ext cx="3066733" cy="468471"/>
          </a:xfrm>
          <a:prstGeom prst="rect">
            <a:avLst/>
          </a:prstGeom>
        </p:spPr>
        <p:txBody>
          <a:bodyPr vert="horz" lIns="93964" tIns="46982" rIns="93964" bIns="46982" rtlCol="0"/>
          <a:lstStyle>
            <a:lvl1pPr algn="r">
              <a:defRPr sz="1200"/>
            </a:lvl1pPr>
          </a:lstStyle>
          <a:p>
            <a:fld id="{7160CB87-F72E-47FC-8D48-CBDC10C46C2B}" type="datetimeFigureOut">
              <a:rPr lang="en-US" smtClean="0"/>
              <a:pPr/>
              <a:t>4/6/2021</a:t>
            </a:fld>
            <a:endParaRPr lang="en-US"/>
          </a:p>
        </p:txBody>
      </p:sp>
      <p:sp>
        <p:nvSpPr>
          <p:cNvPr id="4" name="Slide Image Placeholder 3"/>
          <p:cNvSpPr>
            <a:spLocks noGrp="1" noRot="1" noChangeAspect="1"/>
          </p:cNvSpPr>
          <p:nvPr>
            <p:ph type="sldImg" idx="2"/>
          </p:nvPr>
        </p:nvSpPr>
        <p:spPr>
          <a:xfrm>
            <a:off x="415925" y="703263"/>
            <a:ext cx="6245225" cy="3513137"/>
          </a:xfrm>
          <a:prstGeom prst="rect">
            <a:avLst/>
          </a:prstGeom>
          <a:noFill/>
          <a:ln w="12700">
            <a:solidFill>
              <a:prstClr val="black"/>
            </a:solidFill>
          </a:ln>
        </p:spPr>
        <p:txBody>
          <a:bodyPr vert="horz" lIns="93964" tIns="46982" rIns="93964" bIns="46982" rtlCol="0" anchor="ctr"/>
          <a:lstStyle/>
          <a:p>
            <a:endParaRPr lang="en-US"/>
          </a:p>
        </p:txBody>
      </p:sp>
      <p:sp>
        <p:nvSpPr>
          <p:cNvPr id="5" name="Notes Placeholder 4"/>
          <p:cNvSpPr>
            <a:spLocks noGrp="1"/>
          </p:cNvSpPr>
          <p:nvPr>
            <p:ph type="body" sz="quarter" idx="3"/>
          </p:nvPr>
        </p:nvSpPr>
        <p:spPr>
          <a:xfrm>
            <a:off x="707708" y="4450478"/>
            <a:ext cx="5661660" cy="4216241"/>
          </a:xfrm>
          <a:prstGeom prst="rect">
            <a:avLst/>
          </a:prstGeom>
        </p:spPr>
        <p:txBody>
          <a:bodyPr vert="horz" lIns="93964" tIns="46982" rIns="93964" bIns="46982"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1" y="8899328"/>
            <a:ext cx="3066733" cy="468471"/>
          </a:xfrm>
          <a:prstGeom prst="rect">
            <a:avLst/>
          </a:prstGeom>
        </p:spPr>
        <p:txBody>
          <a:bodyPr vert="horz" lIns="93964" tIns="46982" rIns="93964" bIns="46982" rtlCol="0" anchor="b"/>
          <a:lstStyle>
            <a:lvl1pPr algn="l">
              <a:defRPr sz="1200"/>
            </a:lvl1pPr>
          </a:lstStyle>
          <a:p>
            <a:endParaRPr lang="en-US"/>
          </a:p>
        </p:txBody>
      </p:sp>
      <p:sp>
        <p:nvSpPr>
          <p:cNvPr id="7" name="Slide Number Placeholder 6"/>
          <p:cNvSpPr>
            <a:spLocks noGrp="1"/>
          </p:cNvSpPr>
          <p:nvPr>
            <p:ph type="sldNum" sz="quarter" idx="5"/>
          </p:nvPr>
        </p:nvSpPr>
        <p:spPr>
          <a:xfrm>
            <a:off x="4008706" y="8899328"/>
            <a:ext cx="3066733" cy="468471"/>
          </a:xfrm>
          <a:prstGeom prst="rect">
            <a:avLst/>
          </a:prstGeom>
        </p:spPr>
        <p:txBody>
          <a:bodyPr vert="horz" lIns="93964" tIns="46982" rIns="93964" bIns="46982" rtlCol="0" anchor="b"/>
          <a:lstStyle>
            <a:lvl1pPr algn="r">
              <a:defRPr sz="1200"/>
            </a:lvl1pPr>
          </a:lstStyle>
          <a:p>
            <a:fld id="{4CFF9D7A-9B05-4EC4-A56C-3F108E659CAD}" type="slidenum">
              <a:rPr lang="en-US" smtClean="0"/>
              <a:pPr/>
              <a:t>‹#›</a:t>
            </a:fld>
            <a:endParaRPr lang="en-US"/>
          </a:p>
        </p:txBody>
      </p:sp>
    </p:spTree>
    <p:extLst>
      <p:ext uri="{BB962C8B-B14F-4D97-AF65-F5344CB8AC3E}">
        <p14:creationId xmlns:p14="http://schemas.microsoft.com/office/powerpoint/2010/main" val="66127532"/>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4CFF9D7A-9B05-4EC4-A56C-3F108E659CAD}"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0585600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COE produces 23% of PSU’s total direct revenue but account for only 17% of PSU’s direct expenses.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COE has the lowest direct expense per SCH than any other college.  On average, COE spends $226 per SCH compared to $258 in A&amp;S and Business and $402 in Technology.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COE fill rates are under 75% for both UG and GR.  They responded to reduced enrollment in their UG courses by reducing # of sections.  They also decreased faculty </a:t>
            </a:r>
            <a:r>
              <a:rPr lang="en-US" dirty="0" err="1"/>
              <a:t>fte</a:t>
            </a:r>
            <a:r>
              <a:rPr lang="en-US" dirty="0"/>
              <a:t> during this time period which resulted in improved faculty productivity (SCH per Faculty FTE).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Over half of PSU’s GR SCH are produced in College of Education, thus they receive a higher % of graduate revenue.  A department’s expenses were allocated between UG and GR equally.  Thus, the revenue per sch is higher for GR activity, but the expense per SCH is the same for UG and GR within that dept.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4CFF9D7A-9B05-4EC4-A56C-3F108E659CAD}" type="slidenum">
              <a:rPr lang="en-US" smtClean="0"/>
              <a:pPr/>
              <a:t>18</a:t>
            </a:fld>
            <a:endParaRPr lang="en-US"/>
          </a:p>
        </p:txBody>
      </p:sp>
    </p:spTree>
    <p:extLst>
      <p:ext uri="{BB962C8B-B14F-4D97-AF65-F5344CB8AC3E}">
        <p14:creationId xmlns:p14="http://schemas.microsoft.com/office/powerpoint/2010/main" val="32317684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COT expenses are significantly higher than the other colleges. COT produces about 19% of PSU’s direct revenue and but their direct expenses are 25% of PSU’s total direct expenses.  </a:t>
            </a:r>
          </a:p>
          <a:p>
            <a:endParaRPr lang="en-US" dirty="0"/>
          </a:p>
          <a:p>
            <a:r>
              <a:rPr lang="en-US" dirty="0"/>
              <a:t>Their direct expense per SCH is $402.  A&amp;S and Business = $258.  Education = $226. (3 </a:t>
            </a:r>
            <a:r>
              <a:rPr lang="en-US" dirty="0" err="1"/>
              <a:t>yr</a:t>
            </a:r>
            <a:r>
              <a:rPr lang="en-US" dirty="0"/>
              <a:t> avg)</a:t>
            </a:r>
          </a:p>
          <a:p>
            <a:endParaRPr lang="en-US" dirty="0"/>
          </a:p>
          <a:p>
            <a:r>
              <a:rPr lang="en-US" dirty="0"/>
              <a:t>Also, COT increased Faculty FTE 3% from FY16 to FY18 even though their SCH was decreasing.  </a:t>
            </a:r>
          </a:p>
          <a:p>
            <a:r>
              <a:rPr lang="en-US" dirty="0"/>
              <a:t>SCH decreased 6% during that time.  They increased their FT Faculty FTE by 5% and decreased PT Faculty FTE by 10%.  </a:t>
            </a:r>
          </a:p>
          <a:p>
            <a:endParaRPr lang="en-US" dirty="0"/>
          </a:p>
          <a:p>
            <a:r>
              <a:rPr lang="en-US" dirty="0"/>
              <a:t>Their SCH per Faculty FTE is the lowest of all the schools at 349. Business = 605. Education = 447. A&amp;S = 445. (3 </a:t>
            </a:r>
            <a:r>
              <a:rPr lang="en-US" dirty="0" err="1"/>
              <a:t>yr</a:t>
            </a:r>
            <a:r>
              <a:rPr lang="en-US" dirty="0"/>
              <a:t> avg)</a:t>
            </a:r>
          </a:p>
        </p:txBody>
      </p:sp>
      <p:sp>
        <p:nvSpPr>
          <p:cNvPr id="4" name="Slide Number Placeholder 3"/>
          <p:cNvSpPr>
            <a:spLocks noGrp="1"/>
          </p:cNvSpPr>
          <p:nvPr>
            <p:ph type="sldNum" sz="quarter" idx="5"/>
          </p:nvPr>
        </p:nvSpPr>
        <p:spPr/>
        <p:txBody>
          <a:bodyPr/>
          <a:lstStyle/>
          <a:p>
            <a:fld id="{4CFF9D7A-9B05-4EC4-A56C-3F108E659CAD}" type="slidenum">
              <a:rPr lang="en-US" smtClean="0"/>
              <a:pPr/>
              <a:t>19</a:t>
            </a:fld>
            <a:endParaRPr lang="en-US"/>
          </a:p>
        </p:txBody>
      </p:sp>
    </p:spTree>
    <p:extLst>
      <p:ext uri="{BB962C8B-B14F-4D97-AF65-F5344CB8AC3E}">
        <p14:creationId xmlns:p14="http://schemas.microsoft.com/office/powerpoint/2010/main" val="24202142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CFF9D7A-9B05-4EC4-A56C-3F108E659CAD}" type="slidenum">
              <a:rPr lang="en-US" smtClean="0"/>
              <a:pPr/>
              <a:t>20</a:t>
            </a:fld>
            <a:endParaRPr lang="en-US"/>
          </a:p>
        </p:txBody>
      </p:sp>
    </p:spTree>
    <p:extLst>
      <p:ext uri="{BB962C8B-B14F-4D97-AF65-F5344CB8AC3E}">
        <p14:creationId xmlns:p14="http://schemas.microsoft.com/office/powerpoint/2010/main" val="29586649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CFF9D7A-9B05-4EC4-A56C-3F108E659CAD}" type="slidenum">
              <a:rPr lang="en-US" smtClean="0"/>
              <a:pPr/>
              <a:t>21</a:t>
            </a:fld>
            <a:endParaRPr lang="en-US"/>
          </a:p>
        </p:txBody>
      </p:sp>
    </p:spTree>
    <p:extLst>
      <p:ext uri="{BB962C8B-B14F-4D97-AF65-F5344CB8AC3E}">
        <p14:creationId xmlns:p14="http://schemas.microsoft.com/office/powerpoint/2010/main" val="24684852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CFF9D7A-9B05-4EC4-A56C-3F108E659CAD}" type="slidenum">
              <a:rPr lang="en-US" smtClean="0"/>
              <a:pPr/>
              <a:t>22</a:t>
            </a:fld>
            <a:endParaRPr lang="en-US"/>
          </a:p>
        </p:txBody>
      </p:sp>
    </p:spTree>
    <p:extLst>
      <p:ext uri="{BB962C8B-B14F-4D97-AF65-F5344CB8AC3E}">
        <p14:creationId xmlns:p14="http://schemas.microsoft.com/office/powerpoint/2010/main" val="75710479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CFF9D7A-9B05-4EC4-A56C-3F108E659CAD}" type="slidenum">
              <a:rPr lang="en-US" smtClean="0"/>
              <a:pPr/>
              <a:t>23</a:t>
            </a:fld>
            <a:endParaRPr lang="en-US"/>
          </a:p>
        </p:txBody>
      </p:sp>
    </p:spTree>
    <p:extLst>
      <p:ext uri="{BB962C8B-B14F-4D97-AF65-F5344CB8AC3E}">
        <p14:creationId xmlns:p14="http://schemas.microsoft.com/office/powerpoint/2010/main" val="389861419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Give groups 15-20 mins to work through, assign different groups different colleges so we have at lease one group that can finish each college</a:t>
            </a:r>
          </a:p>
          <a:p>
            <a:r>
              <a:rPr lang="en-US" dirty="0"/>
              <a:t>Facilitate responses for 15 mins </a:t>
            </a:r>
          </a:p>
          <a:p>
            <a:endParaRPr lang="en-US" dirty="0"/>
          </a:p>
        </p:txBody>
      </p:sp>
      <p:sp>
        <p:nvSpPr>
          <p:cNvPr id="4" name="Slide Number Placeholder 3"/>
          <p:cNvSpPr>
            <a:spLocks noGrp="1"/>
          </p:cNvSpPr>
          <p:nvPr>
            <p:ph type="sldNum" sz="quarter" idx="5"/>
          </p:nvPr>
        </p:nvSpPr>
        <p:spPr/>
        <p:txBody>
          <a:bodyPr/>
          <a:lstStyle/>
          <a:p>
            <a:fld id="{4CFF9D7A-9B05-4EC4-A56C-3F108E659CAD}" type="slidenum">
              <a:rPr lang="en-US" smtClean="0"/>
              <a:pPr/>
              <a:t>25</a:t>
            </a:fld>
            <a:endParaRPr lang="en-US"/>
          </a:p>
        </p:txBody>
      </p:sp>
    </p:spTree>
    <p:extLst>
      <p:ext uri="{BB962C8B-B14F-4D97-AF65-F5344CB8AC3E}">
        <p14:creationId xmlns:p14="http://schemas.microsoft.com/office/powerpoint/2010/main" val="256243498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65905663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44213536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CFF9D7A-9B05-4EC4-A56C-3F108E659CAD}" type="slidenum">
              <a:rPr lang="en-US" smtClean="0"/>
              <a:pPr/>
              <a:t>39</a:t>
            </a:fld>
            <a:endParaRPr lang="en-US"/>
          </a:p>
        </p:txBody>
      </p:sp>
    </p:spTree>
    <p:extLst>
      <p:ext uri="{BB962C8B-B14F-4D97-AF65-F5344CB8AC3E}">
        <p14:creationId xmlns:p14="http://schemas.microsoft.com/office/powerpoint/2010/main" val="36858156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CFF9D7A-9B05-4EC4-A56C-3F108E659CAD}" type="slidenum">
              <a:rPr lang="en-US" smtClean="0"/>
              <a:pPr/>
              <a:t>2</a:t>
            </a:fld>
            <a:endParaRPr lang="en-US"/>
          </a:p>
        </p:txBody>
      </p:sp>
    </p:spTree>
    <p:extLst>
      <p:ext uri="{BB962C8B-B14F-4D97-AF65-F5344CB8AC3E}">
        <p14:creationId xmlns:p14="http://schemas.microsoft.com/office/powerpoint/2010/main" val="366203530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BFEFF31D-09C3-4313-82BE-0653F5055825}"/>
              </a:ext>
            </a:extLst>
          </p:cNvPr>
          <p:cNvSpPr>
            <a:spLocks noGrp="1"/>
          </p:cNvSpPr>
          <p:nvPr>
            <p:ph type="body" idx="1"/>
          </p:nvPr>
        </p:nvSpPr>
        <p:spPr/>
        <p:txBody>
          <a:bodyPr/>
          <a:lstStyle/>
          <a:p>
            <a:pPr marL="0" indent="0">
              <a:buFontTx/>
              <a:buNone/>
            </a:pPr>
            <a:endParaRPr lang="en-US" dirty="0"/>
          </a:p>
        </p:txBody>
      </p:sp>
    </p:spTree>
    <p:extLst>
      <p:ext uri="{BB962C8B-B14F-4D97-AF65-F5344CB8AC3E}">
        <p14:creationId xmlns:p14="http://schemas.microsoft.com/office/powerpoint/2010/main" val="57761998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CFF9D7A-9B05-4EC4-A56C-3F108E659CAD}" type="slidenum">
              <a:rPr lang="en-US" smtClean="0"/>
              <a:pPr/>
              <a:t>45</a:t>
            </a:fld>
            <a:endParaRPr lang="en-US"/>
          </a:p>
        </p:txBody>
      </p:sp>
    </p:spTree>
    <p:extLst>
      <p:ext uri="{BB962C8B-B14F-4D97-AF65-F5344CB8AC3E}">
        <p14:creationId xmlns:p14="http://schemas.microsoft.com/office/powerpoint/2010/main" val="243821052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37964300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CFF9D7A-9B05-4EC4-A56C-3F108E659CAD}" type="slidenum">
              <a:rPr lang="en-US" smtClean="0"/>
              <a:pPr/>
              <a:t>47</a:t>
            </a:fld>
            <a:endParaRPr lang="en-US"/>
          </a:p>
        </p:txBody>
      </p:sp>
    </p:spTree>
    <p:extLst>
      <p:ext uri="{BB962C8B-B14F-4D97-AF65-F5344CB8AC3E}">
        <p14:creationId xmlns:p14="http://schemas.microsoft.com/office/powerpoint/2010/main" val="388621642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CFF9D7A-9B05-4EC4-A56C-3F108E659CAD}" type="slidenum">
              <a:rPr lang="en-US" smtClean="0"/>
              <a:pPr/>
              <a:t>48</a:t>
            </a:fld>
            <a:endParaRPr lang="en-US"/>
          </a:p>
        </p:txBody>
      </p:sp>
    </p:spTree>
    <p:extLst>
      <p:ext uri="{BB962C8B-B14F-4D97-AF65-F5344CB8AC3E}">
        <p14:creationId xmlns:p14="http://schemas.microsoft.com/office/powerpoint/2010/main" val="255156513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CFF9D7A-9B05-4EC4-A56C-3F108E659CAD}" type="slidenum">
              <a:rPr lang="en-US" smtClean="0"/>
              <a:pPr/>
              <a:t>49</a:t>
            </a:fld>
            <a:endParaRPr lang="en-US"/>
          </a:p>
        </p:txBody>
      </p:sp>
    </p:spTree>
    <p:extLst>
      <p:ext uri="{BB962C8B-B14F-4D97-AF65-F5344CB8AC3E}">
        <p14:creationId xmlns:p14="http://schemas.microsoft.com/office/powerpoint/2010/main" val="201701816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CFF9D7A-9B05-4EC4-A56C-3F108E659CAD}" type="slidenum">
              <a:rPr lang="en-US" smtClean="0"/>
              <a:pPr/>
              <a:t>50</a:t>
            </a:fld>
            <a:endParaRPr lang="en-US"/>
          </a:p>
        </p:txBody>
      </p:sp>
    </p:spTree>
    <p:extLst>
      <p:ext uri="{BB962C8B-B14F-4D97-AF65-F5344CB8AC3E}">
        <p14:creationId xmlns:p14="http://schemas.microsoft.com/office/powerpoint/2010/main" val="378158727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CFF9D7A-9B05-4EC4-A56C-3F108E659CAD}" type="slidenum">
              <a:rPr lang="en-US" smtClean="0"/>
              <a:pPr/>
              <a:t>51</a:t>
            </a:fld>
            <a:endParaRPr lang="en-US"/>
          </a:p>
        </p:txBody>
      </p:sp>
    </p:spTree>
    <p:extLst>
      <p:ext uri="{BB962C8B-B14F-4D97-AF65-F5344CB8AC3E}">
        <p14:creationId xmlns:p14="http://schemas.microsoft.com/office/powerpoint/2010/main" val="211322102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Chem Lab = Advanced Inorganic Physical Chem Lab</a:t>
            </a:r>
          </a:p>
        </p:txBody>
      </p:sp>
    </p:spTree>
    <p:extLst>
      <p:ext uri="{BB962C8B-B14F-4D97-AF65-F5344CB8AC3E}">
        <p14:creationId xmlns:p14="http://schemas.microsoft.com/office/powerpoint/2010/main" val="367462134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GEOG 401 Urban &amp; Regional Planning</a:t>
            </a:r>
          </a:p>
          <a:p>
            <a:r>
              <a:rPr lang="en-US" dirty="0"/>
              <a:t>GEOG 302 Intro to Environmental Geography</a:t>
            </a:r>
          </a:p>
          <a:p>
            <a:r>
              <a:rPr lang="en-US" dirty="0"/>
              <a:t>GEOG 301 Intro to Urban Geography</a:t>
            </a:r>
          </a:p>
        </p:txBody>
      </p:sp>
      <p:sp>
        <p:nvSpPr>
          <p:cNvPr id="4" name="Slide Number Placeholder 3"/>
          <p:cNvSpPr>
            <a:spLocks noGrp="1"/>
          </p:cNvSpPr>
          <p:nvPr>
            <p:ph type="sldNum" sz="quarter" idx="5"/>
          </p:nvPr>
        </p:nvSpPr>
        <p:spPr/>
        <p:txBody>
          <a:bodyPr/>
          <a:lstStyle/>
          <a:p>
            <a:fld id="{4CFF9D7A-9B05-4EC4-A56C-3F108E659CAD}" type="slidenum">
              <a:rPr lang="en-US" smtClean="0"/>
              <a:pPr/>
              <a:t>53</a:t>
            </a:fld>
            <a:endParaRPr lang="en-US"/>
          </a:p>
        </p:txBody>
      </p:sp>
    </p:spTree>
    <p:extLst>
      <p:ext uri="{BB962C8B-B14F-4D97-AF65-F5344CB8AC3E}">
        <p14:creationId xmlns:p14="http://schemas.microsoft.com/office/powerpoint/2010/main" val="18790700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CFF9D7A-9B05-4EC4-A56C-3F108E659CAD}" type="slidenum">
              <a:rPr lang="en-US" smtClean="0"/>
              <a:pPr/>
              <a:t>4</a:t>
            </a:fld>
            <a:endParaRPr lang="en-US" dirty="0"/>
          </a:p>
        </p:txBody>
      </p:sp>
    </p:spTree>
    <p:extLst>
      <p:ext uri="{BB962C8B-B14F-4D97-AF65-F5344CB8AC3E}">
        <p14:creationId xmlns:p14="http://schemas.microsoft.com/office/powerpoint/2010/main" val="29142917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 just $ ROI</a:t>
            </a:r>
          </a:p>
        </p:txBody>
      </p:sp>
      <p:sp>
        <p:nvSpPr>
          <p:cNvPr id="4" name="Slide Number Placeholder 3"/>
          <p:cNvSpPr>
            <a:spLocks noGrp="1"/>
          </p:cNvSpPr>
          <p:nvPr>
            <p:ph type="sldNum" sz="quarter" idx="10"/>
          </p:nvPr>
        </p:nvSpPr>
        <p:spPr/>
        <p:txBody>
          <a:bodyPr/>
          <a:lstStyle/>
          <a:p>
            <a:fld id="{4CFF9D7A-9B05-4EC4-A56C-3F108E659CAD}" type="slidenum">
              <a:rPr lang="en-US" smtClean="0"/>
              <a:pPr/>
              <a:t>8</a:t>
            </a:fld>
            <a:endParaRPr lang="en-US" dirty="0"/>
          </a:p>
        </p:txBody>
      </p:sp>
    </p:spTree>
    <p:extLst>
      <p:ext uri="{BB962C8B-B14F-4D97-AF65-F5344CB8AC3E}">
        <p14:creationId xmlns:p14="http://schemas.microsoft.com/office/powerpoint/2010/main" val="35042779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CFF9D7A-9B05-4EC4-A56C-3F108E659CAD}" type="slidenum">
              <a:rPr lang="en-US" smtClean="0"/>
              <a:pPr/>
              <a:t>10</a:t>
            </a:fld>
            <a:endParaRPr lang="en-US"/>
          </a:p>
        </p:txBody>
      </p:sp>
    </p:spTree>
    <p:extLst>
      <p:ext uri="{BB962C8B-B14F-4D97-AF65-F5344CB8AC3E}">
        <p14:creationId xmlns:p14="http://schemas.microsoft.com/office/powerpoint/2010/main" val="3147500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1316622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Polymer Chemistry is negative because a portion of PSU’s state appropriation was earmarked for Poly Chem during the 3 year time period (probably due to the high costs of the program), but all state appropriations were allocated in the model based on SCH produced.  Each program received the same $ per SCH in state appropriations.  Had the earmarked portion been allocated directly to Poly Chem, their net revenue would have been positive, but the other programs would see slight decreases in their net revenue #’s.</a:t>
            </a:r>
          </a:p>
          <a:p>
            <a:endParaRPr lang="en-US" dirty="0"/>
          </a:p>
          <a:p>
            <a:r>
              <a:rPr lang="en-US" dirty="0"/>
              <a:t>Note that </a:t>
            </a:r>
            <a:r>
              <a:rPr lang="en-US" dirty="0" err="1"/>
              <a:t>CareerTechEd</a:t>
            </a:r>
            <a:r>
              <a:rPr lang="en-US" dirty="0"/>
              <a:t> above does not include any expenses associated with the Kansas Center for Career &amp; Technological Education.  All of those expenses were allocated to programs within the College of Technology.</a:t>
            </a:r>
          </a:p>
        </p:txBody>
      </p:sp>
      <p:sp>
        <p:nvSpPr>
          <p:cNvPr id="4" name="Slide Number Placeholder 3"/>
          <p:cNvSpPr>
            <a:spLocks noGrp="1"/>
          </p:cNvSpPr>
          <p:nvPr>
            <p:ph type="sldNum" sz="quarter" idx="5"/>
          </p:nvPr>
        </p:nvSpPr>
        <p:spPr/>
        <p:txBody>
          <a:bodyPr/>
          <a:lstStyle/>
          <a:p>
            <a:fld id="{4CFF9D7A-9B05-4EC4-A56C-3F108E659CAD}" type="slidenum">
              <a:rPr lang="en-US" smtClean="0"/>
              <a:pPr/>
              <a:t>15</a:t>
            </a:fld>
            <a:endParaRPr lang="en-US"/>
          </a:p>
        </p:txBody>
      </p:sp>
    </p:spTree>
    <p:extLst>
      <p:ext uri="{BB962C8B-B14F-4D97-AF65-F5344CB8AC3E}">
        <p14:creationId xmlns:p14="http://schemas.microsoft.com/office/powerpoint/2010/main" val="26467613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Music has the highest direct expense per SCH out of all of PSU’s depts. Their 3 </a:t>
            </a:r>
            <a:r>
              <a:rPr lang="en-US" dirty="0" err="1"/>
              <a:t>yr</a:t>
            </a:r>
            <a:r>
              <a:rPr lang="en-US" dirty="0"/>
              <a:t> avg direct expense per SCH is $577.  PSU’s overall 3 </a:t>
            </a:r>
            <a:r>
              <a:rPr lang="en-US" dirty="0" err="1"/>
              <a:t>yr</a:t>
            </a:r>
            <a:r>
              <a:rPr lang="en-US" dirty="0"/>
              <a:t> average is $279.  Music’s direct revenue (avg $1m) only covers about half of their direct expenses (avg $2.1m).</a:t>
            </a:r>
          </a:p>
          <a:p>
            <a:endParaRPr lang="en-US" dirty="0"/>
          </a:p>
          <a:p>
            <a:r>
              <a:rPr lang="en-US" dirty="0"/>
              <a:t>Revenue and expenses of the Music department were allocated to the programs based on SCH.  Music’s GR SCH was allocated 100% to the graduate program and the UG SCH was allocated to the 3 UG programs based on the # of majors in each program.  The BME accounts for 77% of Music’s total majors, so that program was allocated 77% of the revenue and 77% of the expenses generated by the Music department.</a:t>
            </a:r>
          </a:p>
          <a:p>
            <a:endParaRPr lang="en-US" dirty="0"/>
          </a:p>
          <a:p>
            <a:r>
              <a:rPr lang="en-US" dirty="0"/>
              <a:t>Total music majors decreased 20% and total SCH decreased 10% (FY16-FY18), but their Faculty FTE increased by 4%.  They have the lowest SCH per Faculty FTE than any other department @ 205 (3 </a:t>
            </a:r>
            <a:r>
              <a:rPr lang="en-US" dirty="0" err="1"/>
              <a:t>yr</a:t>
            </a:r>
            <a:r>
              <a:rPr lang="en-US" dirty="0"/>
              <a:t> avg).  PSU’s SCH per Faculty FTE is 442 (3 </a:t>
            </a:r>
            <a:r>
              <a:rPr lang="en-US" dirty="0" err="1"/>
              <a:t>yr</a:t>
            </a:r>
            <a:r>
              <a:rPr lang="en-US" dirty="0"/>
              <a:t> avg).  In addition, Music’s avg section fill rates are 65% for UG sections and only 37% for GR sections.</a:t>
            </a:r>
          </a:p>
        </p:txBody>
      </p:sp>
      <p:sp>
        <p:nvSpPr>
          <p:cNvPr id="4" name="Slide Number Placeholder 3"/>
          <p:cNvSpPr>
            <a:spLocks noGrp="1"/>
          </p:cNvSpPr>
          <p:nvPr>
            <p:ph type="sldNum" sz="quarter" idx="5"/>
          </p:nvPr>
        </p:nvSpPr>
        <p:spPr/>
        <p:txBody>
          <a:bodyPr/>
          <a:lstStyle/>
          <a:p>
            <a:fld id="{4CFF9D7A-9B05-4EC4-A56C-3F108E659CAD}" type="slidenum">
              <a:rPr lang="en-US" smtClean="0"/>
              <a:pPr/>
              <a:t>16</a:t>
            </a:fld>
            <a:endParaRPr lang="en-US"/>
          </a:p>
        </p:txBody>
      </p:sp>
    </p:spTree>
    <p:extLst>
      <p:ext uri="{BB962C8B-B14F-4D97-AF65-F5344CB8AC3E}">
        <p14:creationId xmlns:p14="http://schemas.microsoft.com/office/powerpoint/2010/main" val="32989265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CFF9D7A-9B05-4EC4-A56C-3F108E659CAD}" type="slidenum">
              <a:rPr lang="en-US" smtClean="0"/>
              <a:pPr/>
              <a:t>17</a:t>
            </a:fld>
            <a:endParaRPr lang="en-US"/>
          </a:p>
        </p:txBody>
      </p:sp>
    </p:spTree>
    <p:extLst>
      <p:ext uri="{BB962C8B-B14F-4D97-AF65-F5344CB8AC3E}">
        <p14:creationId xmlns:p14="http://schemas.microsoft.com/office/powerpoint/2010/main" val="92500110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1_Blank">
    <p:spTree>
      <p:nvGrpSpPr>
        <p:cNvPr id="1" name=""/>
        <p:cNvGrpSpPr/>
        <p:nvPr/>
      </p:nvGrpSpPr>
      <p:grpSpPr>
        <a:xfrm>
          <a:off x="0" y="0"/>
          <a:ext cx="0" cy="0"/>
          <a:chOff x="0" y="0"/>
          <a:chExt cx="0" cy="0"/>
        </a:xfrm>
      </p:grpSpPr>
      <p:sp>
        <p:nvSpPr>
          <p:cNvPr id="10" name="Rectangle 9"/>
          <p:cNvSpPr/>
          <p:nvPr userDrawn="1"/>
        </p:nvSpPr>
        <p:spPr>
          <a:xfrm>
            <a:off x="0" y="0"/>
            <a:ext cx="431800" cy="6858000"/>
          </a:xfrm>
          <a:prstGeom prst="rect">
            <a:avLst/>
          </a:prstGeom>
          <a:solidFill>
            <a:schemeClr val="tx2">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1" name="Rectangle 10"/>
          <p:cNvSpPr/>
          <p:nvPr userDrawn="1"/>
        </p:nvSpPr>
        <p:spPr>
          <a:xfrm>
            <a:off x="0" y="6629400"/>
            <a:ext cx="12192000" cy="228600"/>
          </a:xfrm>
          <a:prstGeom prst="rect">
            <a:avLst/>
          </a:pr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grpSp>
        <p:nvGrpSpPr>
          <p:cNvPr id="2" name="Group 1"/>
          <p:cNvGrpSpPr/>
          <p:nvPr userDrawn="1"/>
        </p:nvGrpSpPr>
        <p:grpSpPr>
          <a:xfrm>
            <a:off x="60960" y="2057400"/>
            <a:ext cx="12131040" cy="1175084"/>
            <a:chOff x="45720" y="2093495"/>
            <a:chExt cx="9098280" cy="605589"/>
          </a:xfrm>
        </p:grpSpPr>
        <p:sp>
          <p:nvSpPr>
            <p:cNvPr id="3" name="Rectangle 2"/>
            <p:cNvSpPr/>
            <p:nvPr/>
          </p:nvSpPr>
          <p:spPr>
            <a:xfrm rot="10800000">
              <a:off x="276726" y="2133600"/>
              <a:ext cx="8867274" cy="533400"/>
            </a:xfrm>
            <a:prstGeom prst="rect">
              <a:avLst/>
            </a:prstGeom>
            <a:solidFill>
              <a:srgbClr val="A72D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nvGrpSpPr>
            <p:cNvPr id="4" name="Group 35"/>
            <p:cNvGrpSpPr/>
            <p:nvPr/>
          </p:nvGrpSpPr>
          <p:grpSpPr>
            <a:xfrm>
              <a:off x="45720" y="2093495"/>
              <a:ext cx="224630" cy="605589"/>
              <a:chOff x="40106" y="112295"/>
              <a:chExt cx="224630" cy="605589"/>
            </a:xfrm>
          </p:grpSpPr>
          <p:cxnSp>
            <p:nvCxnSpPr>
              <p:cNvPr id="5" name="Straight Connector 4"/>
              <p:cNvCxnSpPr/>
              <p:nvPr/>
            </p:nvCxnSpPr>
            <p:spPr>
              <a:xfrm rot="5400000" flipH="1" flipV="1">
                <a:off x="-114281" y="419100"/>
                <a:ext cx="5334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rot="5400000" flipH="1" flipV="1">
                <a:off x="-1964" y="419100"/>
                <a:ext cx="5334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rot="5400000" flipH="1" flipV="1">
                <a:off x="-58123" y="378995"/>
                <a:ext cx="5334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rot="5400000" flipH="1" flipV="1">
                <a:off x="-170437" y="451184"/>
                <a:ext cx="5334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rot="5400000" flipH="1" flipV="1">
                <a:off x="-226594" y="419100"/>
                <a:ext cx="5334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12" name="Title 1"/>
          <p:cNvSpPr>
            <a:spLocks noGrp="1"/>
          </p:cNvSpPr>
          <p:nvPr>
            <p:ph type="title"/>
          </p:nvPr>
        </p:nvSpPr>
        <p:spPr>
          <a:xfrm>
            <a:off x="609600" y="1828801"/>
            <a:ext cx="10363200" cy="1362075"/>
          </a:xfrm>
        </p:spPr>
        <p:txBody>
          <a:bodyPr anchor="b"/>
          <a:lstStyle>
            <a:lvl1pPr algn="l">
              <a:defRPr sz="4000" b="0" cap="none" baseline="0">
                <a:solidFill>
                  <a:schemeClr val="bg1"/>
                </a:solidFill>
              </a:defRPr>
            </a:lvl1pPr>
          </a:lstStyle>
          <a:p>
            <a:r>
              <a:rPr lang="en-US" dirty="0"/>
              <a:t>Click to edit Master title style</a:t>
            </a:r>
          </a:p>
        </p:txBody>
      </p:sp>
      <p:sp>
        <p:nvSpPr>
          <p:cNvPr id="13" name="Text Placeholder 2"/>
          <p:cNvSpPr>
            <a:spLocks noGrp="1"/>
          </p:cNvSpPr>
          <p:nvPr>
            <p:ph type="body" idx="1"/>
          </p:nvPr>
        </p:nvSpPr>
        <p:spPr>
          <a:xfrm>
            <a:off x="609600" y="3276601"/>
            <a:ext cx="10363200" cy="661987"/>
          </a:xfrm>
        </p:spPr>
        <p:txBody>
          <a:bodyPr anchor="t"/>
          <a:lstStyle>
            <a:lvl1pPr marL="0" indent="0">
              <a:buNone/>
              <a:defRPr sz="2400" i="1"/>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dirty="0"/>
              <a:t>Click to edit Master text styles</a:t>
            </a:r>
          </a:p>
        </p:txBody>
      </p:sp>
      <p:sp>
        <p:nvSpPr>
          <p:cNvPr id="43" name="Google Shape;95;p2">
            <a:extLst>
              <a:ext uri="{FF2B5EF4-FFF2-40B4-BE49-F238E27FC236}">
                <a16:creationId xmlns:a16="http://schemas.microsoft.com/office/drawing/2014/main" id="{7785A01A-C846-4CD9-A3C9-1E8FC9959714}"/>
              </a:ext>
            </a:extLst>
          </p:cNvPr>
          <p:cNvSpPr txBox="1"/>
          <p:nvPr userDrawn="1"/>
        </p:nvSpPr>
        <p:spPr>
          <a:xfrm>
            <a:off x="8534400" y="5410200"/>
            <a:ext cx="2057400" cy="338554"/>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600"/>
              <a:buFont typeface="Arial"/>
              <a:buNone/>
            </a:pPr>
            <a:r>
              <a:rPr lang="en-US" sz="1600" b="0" i="0" u="none" strike="noStrike" cap="none">
                <a:solidFill>
                  <a:srgbClr val="7C6A55"/>
                </a:solidFill>
                <a:latin typeface="Arial"/>
                <a:ea typeface="Arial"/>
                <a:cs typeface="Arial"/>
                <a:sym typeface="Arial"/>
              </a:rPr>
              <a:t>www.rpkgroup.com</a:t>
            </a:r>
            <a:endParaRPr sz="1400" b="0" i="0" u="none" strike="noStrike" cap="none">
              <a:solidFill>
                <a:srgbClr val="000000"/>
              </a:solidFill>
              <a:latin typeface="Arial"/>
              <a:ea typeface="Arial"/>
              <a:cs typeface="Arial"/>
              <a:sym typeface="Arial"/>
            </a:endParaRPr>
          </a:p>
        </p:txBody>
      </p:sp>
      <p:pic>
        <p:nvPicPr>
          <p:cNvPr id="44" name="Picture 43">
            <a:extLst>
              <a:ext uri="{FF2B5EF4-FFF2-40B4-BE49-F238E27FC236}">
                <a16:creationId xmlns:a16="http://schemas.microsoft.com/office/drawing/2014/main" id="{1CA817CC-5C42-40E9-84CA-2EB488C98821}"/>
              </a:ext>
            </a:extLst>
          </p:cNvPr>
          <p:cNvPicPr>
            <a:picLocks noChangeAspect="1"/>
          </p:cNvPicPr>
          <p:nvPr userDrawn="1"/>
        </p:nvPicPr>
        <p:blipFill>
          <a:blip r:embed="rId2"/>
          <a:stretch>
            <a:fillRect/>
          </a:stretch>
        </p:blipFill>
        <p:spPr>
          <a:xfrm>
            <a:off x="8236222" y="4466320"/>
            <a:ext cx="2643808" cy="859775"/>
          </a:xfrm>
          <a:prstGeom prst="rect">
            <a:avLst/>
          </a:prstGeom>
        </p:spPr>
      </p:pic>
    </p:spTree>
    <p:extLst>
      <p:ext uri="{BB962C8B-B14F-4D97-AF65-F5344CB8AC3E}">
        <p14:creationId xmlns:p14="http://schemas.microsoft.com/office/powerpoint/2010/main" val="34298138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0">
                <a:solidFill>
                  <a:schemeClr val="tx1"/>
                </a:solidFill>
              </a:defRPr>
            </a:lvl1pPr>
          </a:lstStyle>
          <a:p>
            <a:r>
              <a:rPr lang="en-US" dirty="0"/>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Slide Number Placeholder 5"/>
          <p:cNvSpPr>
            <a:spLocks noGrp="1"/>
          </p:cNvSpPr>
          <p:nvPr>
            <p:ph type="sldNum" sz="quarter" idx="15"/>
          </p:nvPr>
        </p:nvSpPr>
        <p:spPr>
          <a:xfrm rot="10800000" flipH="1" flipV="1">
            <a:off x="5867400" y="6248400"/>
            <a:ext cx="381000" cy="440700"/>
          </a:xfrm>
          <a:prstGeom prst="rect">
            <a:avLst/>
          </a:prstGeom>
        </p:spPr>
        <p:txBody>
          <a:bodyPr/>
          <a:lstStyle/>
          <a:p>
            <a:fld id="{D3F7C509-FEEF-45D3-B896-7C07814C0C13}" type="slidenum">
              <a:rPr lang="en-US" smtClean="0">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9020801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ctr">
              <a:defRPr sz="2400" b="0">
                <a:solidFill>
                  <a:schemeClr val="tx1"/>
                </a:solidFill>
              </a:defRPr>
            </a:lvl1pPr>
          </a:lstStyle>
          <a:p>
            <a:r>
              <a:rPr lang="en-US" dirty="0"/>
              <a:t>Click to edit Master title style</a:t>
            </a:r>
          </a:p>
        </p:txBody>
      </p:sp>
      <p:sp>
        <p:nvSpPr>
          <p:cNvPr id="3" name="Picture Placeholder 2"/>
          <p:cNvSpPr>
            <a:spLocks noGrp="1"/>
          </p:cNvSpPr>
          <p:nvPr>
            <p:ph type="pic" idx="1"/>
          </p:nvPr>
        </p:nvSpPr>
        <p:spPr>
          <a:xfrm>
            <a:off x="2389717" y="838200"/>
            <a:ext cx="7315200" cy="38893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lgn="ctr">
              <a:buNone/>
              <a:defRPr sz="2000" i="1"/>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5" name="Slide Number Placeholder 5"/>
          <p:cNvSpPr>
            <a:spLocks noGrp="1"/>
          </p:cNvSpPr>
          <p:nvPr>
            <p:ph type="sldNum" sz="quarter" idx="15"/>
          </p:nvPr>
        </p:nvSpPr>
        <p:spPr>
          <a:xfrm rot="10800000" flipH="1" flipV="1">
            <a:off x="5867400" y="6248400"/>
            <a:ext cx="381000" cy="440700"/>
          </a:xfrm>
          <a:prstGeom prst="rect">
            <a:avLst/>
          </a:prstGeom>
        </p:spPr>
        <p:txBody>
          <a:bodyPr/>
          <a:lstStyle/>
          <a:p>
            <a:fld id="{D3F7C509-FEEF-45D3-B896-7C07814C0C13}" type="slidenum">
              <a:rPr lang="en-US" smtClean="0">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6163395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a:xfrm flipV="1">
            <a:off x="609600" y="1145382"/>
            <a:ext cx="10972800" cy="452596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5"/>
          <p:cNvSpPr>
            <a:spLocks noGrp="1"/>
          </p:cNvSpPr>
          <p:nvPr>
            <p:ph type="sldNum" sz="quarter" idx="15"/>
          </p:nvPr>
        </p:nvSpPr>
        <p:spPr>
          <a:xfrm rot="10800000" flipH="1" flipV="1">
            <a:off x="5867400" y="6248400"/>
            <a:ext cx="381000" cy="440700"/>
          </a:xfrm>
          <a:prstGeom prst="rect">
            <a:avLst/>
          </a:prstGeom>
        </p:spPr>
        <p:txBody>
          <a:bodyPr/>
          <a:lstStyle/>
          <a:p>
            <a:fld id="{D3F7C509-FEEF-45D3-B896-7C07814C0C13}" type="slidenum">
              <a:rPr lang="en-US" smtClean="0">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2872058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flipV="1">
            <a:off x="609600" y="304800"/>
            <a:ext cx="1625600" cy="5821363"/>
          </a:xfrm>
        </p:spPr>
        <p:txBody>
          <a:bodyPr vert="eaVert"/>
          <a:lstStyle>
            <a:lvl1pPr>
              <a:defRPr>
                <a:solidFill>
                  <a:schemeClr val="tx1"/>
                </a:solidFill>
              </a:defRPr>
            </a:lvl1pPr>
          </a:lstStyle>
          <a:p>
            <a:r>
              <a:rPr lang="en-US" dirty="0"/>
              <a:t>Click to edit Master title style</a:t>
            </a:r>
          </a:p>
        </p:txBody>
      </p:sp>
      <p:sp>
        <p:nvSpPr>
          <p:cNvPr id="3" name="Vertical Text Placeholder 2"/>
          <p:cNvSpPr>
            <a:spLocks noGrp="1"/>
          </p:cNvSpPr>
          <p:nvPr>
            <p:ph type="body" orient="vert" idx="1"/>
          </p:nvPr>
        </p:nvSpPr>
        <p:spPr>
          <a:xfrm flipV="1">
            <a:off x="2438400" y="304800"/>
            <a:ext cx="9245600" cy="582136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5"/>
          <p:cNvSpPr>
            <a:spLocks noGrp="1"/>
          </p:cNvSpPr>
          <p:nvPr>
            <p:ph type="sldNum" sz="quarter" idx="15"/>
          </p:nvPr>
        </p:nvSpPr>
        <p:spPr>
          <a:xfrm rot="10800000" flipH="1" flipV="1">
            <a:off x="5867400" y="6248400"/>
            <a:ext cx="381000" cy="440700"/>
          </a:xfrm>
          <a:prstGeom prst="rect">
            <a:avLst/>
          </a:prstGeom>
        </p:spPr>
        <p:txBody>
          <a:bodyPr/>
          <a:lstStyle/>
          <a:p>
            <a:fld id="{D3F7C509-FEEF-45D3-B896-7C07814C0C13}" type="slidenum">
              <a:rPr lang="en-US" smtClean="0">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57792963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chartAndTx">
  <p:cSld name="Title, Ch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914400" y="609600"/>
            <a:ext cx="10363200" cy="1143000"/>
          </a:xfrm>
        </p:spPr>
        <p:txBody>
          <a:bodyPr/>
          <a:lstStyle/>
          <a:p>
            <a:r>
              <a:rPr lang="en-US"/>
              <a:t>Click to edit Master title style</a:t>
            </a:r>
          </a:p>
        </p:txBody>
      </p:sp>
      <p:sp>
        <p:nvSpPr>
          <p:cNvPr id="3" name="Chart Placeholder 2"/>
          <p:cNvSpPr>
            <a:spLocks noGrp="1"/>
          </p:cNvSpPr>
          <p:nvPr>
            <p:ph type="chart" sz="half" idx="1"/>
          </p:nvPr>
        </p:nvSpPr>
        <p:spPr>
          <a:xfrm>
            <a:off x="914400" y="1981200"/>
            <a:ext cx="5046133" cy="4114800"/>
          </a:xfrm>
        </p:spPr>
        <p:txBody>
          <a:bodyPr/>
          <a:lstStyle/>
          <a:p>
            <a:pPr lvl="0"/>
            <a:endParaRPr lang="en-US" noProof="0"/>
          </a:p>
        </p:txBody>
      </p:sp>
      <p:sp>
        <p:nvSpPr>
          <p:cNvPr id="4" name="Text Placeholder 3"/>
          <p:cNvSpPr>
            <a:spLocks noGrp="1"/>
          </p:cNvSpPr>
          <p:nvPr>
            <p:ph type="body" sz="half" idx="2"/>
          </p:nvPr>
        </p:nvSpPr>
        <p:spPr>
          <a:xfrm>
            <a:off x="6231467" y="1981200"/>
            <a:ext cx="5046133"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p:cNvSpPr>
            <a:spLocks noGrp="1"/>
          </p:cNvSpPr>
          <p:nvPr>
            <p:ph type="sldNum" sz="quarter" idx="12"/>
          </p:nvPr>
        </p:nvSpPr>
        <p:spPr>
          <a:xfrm>
            <a:off x="9347200" y="171450"/>
            <a:ext cx="2540000" cy="457200"/>
          </a:xfrm>
          <a:prstGeom prst="rect">
            <a:avLst/>
          </a:prstGeom>
        </p:spPr>
        <p:txBody>
          <a:bodyPr/>
          <a:lstStyle>
            <a:lvl1pPr fontAlgn="auto">
              <a:spcBef>
                <a:spcPts val="0"/>
              </a:spcBef>
              <a:spcAft>
                <a:spcPts val="0"/>
              </a:spcAft>
              <a:defRPr>
                <a:solidFill>
                  <a:srgbClr val="000000"/>
                </a:solidFill>
                <a:latin typeface="+mn-lt"/>
              </a:defRPr>
            </a:lvl1pPr>
          </a:lstStyle>
          <a:p>
            <a:pPr>
              <a:defRPr/>
            </a:pPr>
            <a:fld id="{B548ADEC-93AF-472F-A8D6-3E6660632B78}" type="slidenum">
              <a:rPr lang="en-US"/>
              <a:pPr>
                <a:defRPr/>
              </a:pPr>
              <a:t>‹#›</a:t>
            </a:fld>
            <a:endParaRPr lang="en-US"/>
          </a:p>
        </p:txBody>
      </p:sp>
      <p:sp>
        <p:nvSpPr>
          <p:cNvPr id="8" name="Slide Number Placeholder 5"/>
          <p:cNvSpPr txBox="1">
            <a:spLocks/>
          </p:cNvSpPr>
          <p:nvPr userDrawn="1"/>
        </p:nvSpPr>
        <p:spPr>
          <a:xfrm rot="10800000" flipH="1" flipV="1">
            <a:off x="5867400" y="6248400"/>
            <a:ext cx="381000" cy="440700"/>
          </a:xfrm>
          <a:prstGeom prst="rect">
            <a:avLst/>
          </a:prstGeom>
        </p:spPr>
        <p:txBody>
          <a:bodyPr vert="horz" lIns="91440" tIns="45720" rIns="91440" bIns="45720" rtlCol="0" anchor="ctr"/>
          <a:lstStyle>
            <a:defPPr>
              <a:defRPr lang="en-US"/>
            </a:defPPr>
            <a:lvl1pPr algn="ctr" rtl="0" fontAlgn="base">
              <a:spcBef>
                <a:spcPct val="0"/>
              </a:spcBef>
              <a:spcAft>
                <a:spcPct val="0"/>
              </a:spcAft>
              <a:defRPr sz="1200" kern="1200">
                <a:solidFill>
                  <a:schemeClr val="tx1">
                    <a:tint val="75000"/>
                  </a:schemeClr>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fld id="{D3F7C509-FEEF-45D3-B896-7C07814C0C13}" type="slidenum">
              <a:rPr lang="en-US" smtClean="0">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69752365"/>
      </p:ext>
    </p:extLst>
  </p:cSld>
  <p:clrMapOvr>
    <a:masterClrMapping/>
  </p:clrMapOvr>
  <p:transition advClick="0"/>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Full Width Head + Bold Subhead">
    <p:spTree>
      <p:nvGrpSpPr>
        <p:cNvPr id="1" name=""/>
        <p:cNvGrpSpPr/>
        <p:nvPr/>
      </p:nvGrpSpPr>
      <p:grpSpPr>
        <a:xfrm>
          <a:off x="0" y="0"/>
          <a:ext cx="0" cy="0"/>
          <a:chOff x="0" y="0"/>
          <a:chExt cx="0" cy="0"/>
        </a:xfrm>
      </p:grpSpPr>
      <p:sp>
        <p:nvSpPr>
          <p:cNvPr id="8" name="Text Placeholder 7"/>
          <p:cNvSpPr>
            <a:spLocks noGrp="1"/>
          </p:cNvSpPr>
          <p:nvPr>
            <p:ph type="body" sz="quarter" idx="13" hasCustomPrompt="1"/>
          </p:nvPr>
        </p:nvSpPr>
        <p:spPr>
          <a:xfrm>
            <a:off x="486834" y="1519628"/>
            <a:ext cx="11106151" cy="398213"/>
          </a:xfrm>
        </p:spPr>
        <p:txBody>
          <a:bodyPr/>
          <a:lstStyle>
            <a:lvl1pPr>
              <a:lnSpc>
                <a:spcPts val="1600"/>
              </a:lnSpc>
              <a:spcBef>
                <a:spcPts val="0"/>
              </a:spcBef>
              <a:defRPr sz="1400" b="1" baseline="0"/>
            </a:lvl1pPr>
            <a:lvl2pPr marL="171450" indent="-171450">
              <a:spcBef>
                <a:spcPts val="336"/>
              </a:spcBef>
              <a:spcAft>
                <a:spcPts val="0"/>
              </a:spcAft>
              <a:buClr>
                <a:schemeClr val="accent3">
                  <a:lumMod val="75000"/>
                </a:schemeClr>
              </a:buClr>
              <a:buFont typeface="Wingdings" panose="05000000000000000000" pitchFamily="2" charset="2"/>
              <a:buChar char="§"/>
              <a:defRPr sz="1300"/>
            </a:lvl2pPr>
            <a:lvl3pPr marL="342900" indent="-171450">
              <a:spcBef>
                <a:spcPts val="336"/>
              </a:spcBef>
              <a:buClr>
                <a:srgbClr val="3086AB"/>
              </a:buClr>
              <a:buFont typeface="Arial" panose="020B0604020202020204" pitchFamily="34" charset="0"/>
              <a:buChar char="•"/>
              <a:tabLst/>
              <a:defRPr baseline="0"/>
            </a:lvl3pPr>
            <a:lvl4pPr marL="515938" indent="-173038">
              <a:spcBef>
                <a:spcPts val="336"/>
              </a:spcBef>
              <a:spcAft>
                <a:spcPts val="0"/>
              </a:spcAft>
              <a:buFont typeface="Arial" panose="020B0604020202020204" pitchFamily="34" charset="0"/>
              <a:buChar char="-"/>
              <a:tabLst/>
              <a:defRPr baseline="0"/>
            </a:lvl4pPr>
            <a:lvl5pPr marL="687388" indent="-171450">
              <a:spcBef>
                <a:spcPts val="336"/>
              </a:spcBef>
              <a:defRPr baseline="0"/>
            </a:lvl5pPr>
          </a:lstStyle>
          <a:p>
            <a:pPr lvl="0"/>
            <a:r>
              <a:rPr lang="en-US" dirty="0"/>
              <a:t>Insert bullet list at full-width </a:t>
            </a:r>
            <a:r>
              <a:rPr lang="en-US"/>
              <a:t>of slide</a:t>
            </a:r>
            <a:endParaRPr lang="en-US" dirty="0"/>
          </a:p>
        </p:txBody>
      </p:sp>
      <p:sp>
        <p:nvSpPr>
          <p:cNvPr id="6" name="Slide Number Placeholder 5"/>
          <p:cNvSpPr>
            <a:spLocks noGrp="1"/>
          </p:cNvSpPr>
          <p:nvPr>
            <p:ph type="sldNum" sz="quarter" idx="15"/>
          </p:nvPr>
        </p:nvSpPr>
        <p:spPr>
          <a:xfrm>
            <a:off x="5410200" y="6324600"/>
            <a:ext cx="685800" cy="228600"/>
          </a:xfrm>
          <a:prstGeom prst="rect">
            <a:avLst/>
          </a:prstGeom>
        </p:spPr>
        <p:txBody>
          <a:bodyPr/>
          <a:lstStyle/>
          <a:p>
            <a:fld id="{D3F7C509-FEEF-45D3-B896-7C07814C0C13}" type="slidenum">
              <a:rPr lang="en-US" smtClean="0">
                <a:solidFill>
                  <a:srgbClr val="000000"/>
                </a:solidFill>
              </a:rPr>
              <a:pPr/>
              <a:t>‹#›</a:t>
            </a:fld>
            <a:endParaRPr lang="en-US">
              <a:solidFill>
                <a:srgbClr val="000000"/>
              </a:solidFill>
            </a:endParaRPr>
          </a:p>
        </p:txBody>
      </p:sp>
      <p:sp>
        <p:nvSpPr>
          <p:cNvPr id="4" name="Text Placeholder 3"/>
          <p:cNvSpPr>
            <a:spLocks noGrp="1"/>
          </p:cNvSpPr>
          <p:nvPr>
            <p:ph type="body" sz="quarter" idx="16"/>
          </p:nvPr>
        </p:nvSpPr>
        <p:spPr>
          <a:xfrm>
            <a:off x="486836" y="2038298"/>
            <a:ext cx="11129433" cy="4221604"/>
          </a:xfrm>
        </p:spPr>
        <p:txBody>
          <a:bodyPr/>
          <a:lstStyle>
            <a:lvl1pPr>
              <a:spcBef>
                <a:spcPts val="600"/>
              </a:spcBef>
              <a:defRPr sz="1300"/>
            </a:lvl1pPr>
            <a:lvl2pPr>
              <a:spcBef>
                <a:spcPts val="600"/>
              </a:spcBef>
              <a:defRPr sz="1300"/>
            </a:lvl2pPr>
            <a:lvl3pPr>
              <a:spcBef>
                <a:spcPts val="600"/>
              </a:spcBef>
              <a:defRPr sz="1200"/>
            </a:lvl3pPr>
            <a:lvl4pPr>
              <a:spcBef>
                <a:spcPts val="600"/>
              </a:spcBef>
              <a:defRPr sz="1100"/>
            </a:lvl4pPr>
            <a:lvl5pPr>
              <a:spcBef>
                <a:spcPts val="600"/>
              </a:spcBef>
              <a:defRPr sz="1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1"/>
          <p:cNvSpPr>
            <a:spLocks noGrp="1"/>
          </p:cNvSpPr>
          <p:nvPr>
            <p:ph type="title" hasCustomPrompt="1"/>
          </p:nvPr>
        </p:nvSpPr>
        <p:spPr>
          <a:xfrm>
            <a:off x="486834" y="646177"/>
            <a:ext cx="11106151" cy="697577"/>
          </a:xfrm>
        </p:spPr>
        <p:txBody>
          <a:bodyPr/>
          <a:lstStyle>
            <a:lvl1pPr>
              <a:defRPr baseline="0"/>
            </a:lvl1pPr>
          </a:lstStyle>
          <a:p>
            <a:r>
              <a:rPr lang="en-US"/>
              <a:t>INSERT HEADLINE HERE – UP TO 2 FULL WIDTH LINES (ALL CAPS)</a:t>
            </a:r>
          </a:p>
        </p:txBody>
      </p:sp>
    </p:spTree>
    <p:extLst>
      <p:ext uri="{BB962C8B-B14F-4D97-AF65-F5344CB8AC3E}">
        <p14:creationId xmlns:p14="http://schemas.microsoft.com/office/powerpoint/2010/main" val="24999475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08000" y="152400"/>
            <a:ext cx="10972800" cy="609600"/>
          </a:xfrm>
        </p:spPr>
        <p:txBody>
          <a:bodyPr anchor="b"/>
          <a:lstStyle>
            <a:lvl1pPr>
              <a:defRPr sz="3200" b="0">
                <a:solidFill>
                  <a:schemeClr val="bg1"/>
                </a:solidFill>
                <a:latin typeface="+mj-lt"/>
              </a:defRPr>
            </a:lvl1pPr>
          </a:lstStyle>
          <a:p>
            <a:r>
              <a:rPr lang="en-US" dirty="0"/>
              <a:t>Click to edit Master title style</a:t>
            </a:r>
          </a:p>
        </p:txBody>
      </p:sp>
      <p:sp>
        <p:nvSpPr>
          <p:cNvPr id="3" name="Content Placeholder 2"/>
          <p:cNvSpPr>
            <a:spLocks noGrp="1"/>
          </p:cNvSpPr>
          <p:nvPr>
            <p:ph idx="1"/>
          </p:nvPr>
        </p:nvSpPr>
        <p:spPr>
          <a:xfrm>
            <a:off x="508000" y="1371601"/>
            <a:ext cx="10972800" cy="4525963"/>
          </a:xfrm>
        </p:spPr>
        <p:txBody>
          <a:bodyPr/>
          <a:lstStyle>
            <a:lvl1pPr marL="234950" indent="-234950">
              <a:lnSpc>
                <a:spcPts val="3000"/>
              </a:lnSpc>
              <a:spcBef>
                <a:spcPts val="1400"/>
              </a:spcBef>
              <a:spcAft>
                <a:spcPts val="0"/>
              </a:spcAft>
              <a:buClr>
                <a:schemeClr val="accent1"/>
              </a:buClr>
              <a:defRPr sz="2800"/>
            </a:lvl1pPr>
            <a:lvl2pPr>
              <a:lnSpc>
                <a:spcPts val="2800"/>
              </a:lnSpc>
              <a:spcBef>
                <a:spcPts val="600"/>
              </a:spcBef>
              <a:spcAft>
                <a:spcPts val="0"/>
              </a:spcAft>
              <a:buClr>
                <a:schemeClr val="accent1"/>
              </a:buClr>
              <a:defRPr/>
            </a:lvl2pPr>
            <a:lvl3pPr>
              <a:lnSpc>
                <a:spcPts val="2800"/>
              </a:lnSpc>
              <a:spcBef>
                <a:spcPts val="600"/>
              </a:spcBef>
              <a:spcAft>
                <a:spcPts val="0"/>
              </a:spcAft>
              <a:buClr>
                <a:schemeClr val="accent1"/>
              </a:buClr>
              <a:buFont typeface="Wingdings" pitchFamily="2" charset="2"/>
              <a:buChar char="§"/>
              <a:defRPr/>
            </a:lvl3pPr>
            <a:lvl4pPr>
              <a:lnSpc>
                <a:spcPts val="2800"/>
              </a:lnSpc>
              <a:spcBef>
                <a:spcPts val="400"/>
              </a:spcBef>
              <a:buClr>
                <a:schemeClr val="accent1"/>
              </a:buClr>
              <a:defRPr/>
            </a:lvl4pPr>
          </a:lstStyle>
          <a:p>
            <a:pPr lvl="0"/>
            <a:r>
              <a:rPr lang="en-US" dirty="0"/>
              <a:t>Click to edit Master text styles</a:t>
            </a:r>
          </a:p>
          <a:p>
            <a:pPr lvl="1"/>
            <a:r>
              <a:rPr lang="en-US" dirty="0"/>
              <a:t>Second level</a:t>
            </a:r>
          </a:p>
          <a:p>
            <a:pPr lvl="2"/>
            <a:r>
              <a:rPr lang="en-US" dirty="0"/>
              <a:t>Third level</a:t>
            </a:r>
          </a:p>
        </p:txBody>
      </p:sp>
      <p:sp>
        <p:nvSpPr>
          <p:cNvPr id="4" name="Slide Number Placeholder 5"/>
          <p:cNvSpPr>
            <a:spLocks noGrp="1"/>
          </p:cNvSpPr>
          <p:nvPr>
            <p:ph type="sldNum" sz="quarter" idx="15"/>
          </p:nvPr>
        </p:nvSpPr>
        <p:spPr>
          <a:xfrm rot="10800000" flipH="1" flipV="1">
            <a:off x="5867400" y="6248400"/>
            <a:ext cx="381000" cy="440700"/>
          </a:xfrm>
          <a:prstGeom prst="rect">
            <a:avLst/>
          </a:prstGeom>
        </p:spPr>
        <p:txBody>
          <a:bodyPr/>
          <a:lstStyle/>
          <a:p>
            <a:fld id="{D3F7C509-FEEF-45D3-B896-7C07814C0C13}" type="slidenum">
              <a:rPr lang="en-US" smtClean="0">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0023771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06400" y="152400"/>
            <a:ext cx="10972800" cy="609600"/>
          </a:xfrm>
        </p:spPr>
        <p:txBody>
          <a:bodyPr anchor="b"/>
          <a:lstStyle>
            <a:lvl1pPr>
              <a:defRPr sz="3200" b="0">
                <a:solidFill>
                  <a:schemeClr val="bg1"/>
                </a:solidFill>
                <a:latin typeface="+mj-lt"/>
              </a:defRPr>
            </a:lvl1pPr>
          </a:lstStyle>
          <a:p>
            <a:r>
              <a:rPr lang="en-US" dirty="0"/>
              <a:t>Click to edit Master title style</a:t>
            </a:r>
          </a:p>
        </p:txBody>
      </p:sp>
      <p:sp>
        <p:nvSpPr>
          <p:cNvPr id="3" name="Content Placeholder 2"/>
          <p:cNvSpPr>
            <a:spLocks noGrp="1"/>
          </p:cNvSpPr>
          <p:nvPr>
            <p:ph idx="1"/>
          </p:nvPr>
        </p:nvSpPr>
        <p:spPr>
          <a:xfrm>
            <a:off x="402336" y="1570038"/>
            <a:ext cx="10972800" cy="4449763"/>
          </a:xfrm>
        </p:spPr>
        <p:txBody>
          <a:bodyPr/>
          <a:lstStyle>
            <a:lvl1pPr marL="234950" indent="-234950">
              <a:lnSpc>
                <a:spcPts val="2800"/>
              </a:lnSpc>
              <a:spcBef>
                <a:spcPts val="0"/>
              </a:spcBef>
              <a:spcAft>
                <a:spcPts val="1200"/>
              </a:spcAft>
              <a:buClr>
                <a:schemeClr val="accent1"/>
              </a:buClr>
              <a:defRPr sz="2800"/>
            </a:lvl1pPr>
            <a:lvl2pPr>
              <a:lnSpc>
                <a:spcPts val="2800"/>
              </a:lnSpc>
              <a:spcBef>
                <a:spcPts val="0"/>
              </a:spcBef>
              <a:spcAft>
                <a:spcPts val="1200"/>
              </a:spcAft>
              <a:buClr>
                <a:schemeClr val="accent1"/>
              </a:buClr>
              <a:defRPr/>
            </a:lvl2pPr>
            <a:lvl3pPr>
              <a:lnSpc>
                <a:spcPts val="2800"/>
              </a:lnSpc>
              <a:spcBef>
                <a:spcPts val="400"/>
              </a:spcBef>
              <a:spcAft>
                <a:spcPts val="600"/>
              </a:spcAft>
              <a:buClr>
                <a:schemeClr val="accent1"/>
              </a:buClr>
              <a:buFont typeface="Wingdings" pitchFamily="2" charset="2"/>
              <a:buChar char="§"/>
              <a:defRPr/>
            </a:lvl3pPr>
            <a:lvl4pPr>
              <a:lnSpc>
                <a:spcPts val="2800"/>
              </a:lnSpc>
              <a:spcBef>
                <a:spcPts val="400"/>
              </a:spcBef>
              <a:buClr>
                <a:schemeClr val="accent1"/>
              </a:buClr>
              <a:defRPr/>
            </a:lvl4pPr>
          </a:lstStyle>
          <a:p>
            <a:pPr lvl="0"/>
            <a:r>
              <a:rPr lang="en-US" dirty="0"/>
              <a:t>Click to edit Master text styles</a:t>
            </a:r>
          </a:p>
          <a:p>
            <a:pPr lvl="1"/>
            <a:r>
              <a:rPr lang="en-US" dirty="0"/>
              <a:t>Second level</a:t>
            </a:r>
          </a:p>
          <a:p>
            <a:pPr lvl="2"/>
            <a:r>
              <a:rPr lang="en-US" dirty="0"/>
              <a:t>Third level</a:t>
            </a:r>
          </a:p>
        </p:txBody>
      </p:sp>
      <p:sp>
        <p:nvSpPr>
          <p:cNvPr id="6" name="Title 1"/>
          <p:cNvSpPr txBox="1">
            <a:spLocks/>
          </p:cNvSpPr>
          <p:nvPr userDrawn="1"/>
        </p:nvSpPr>
        <p:spPr bwMode="auto">
          <a:xfrm>
            <a:off x="508000" y="762000"/>
            <a:ext cx="10972800" cy="609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3200" b="0">
                <a:solidFill>
                  <a:schemeClr val="bg1"/>
                </a:solidFill>
                <a:latin typeface="+mj-lt"/>
              </a:defRPr>
            </a:lvl1pPr>
          </a:lstStyle>
          <a:p>
            <a:pPr>
              <a:defRPr/>
            </a:pPr>
            <a:r>
              <a:rPr lang="en-US" sz="2400" i="1" kern="0">
                <a:solidFill>
                  <a:prstClr val="black"/>
                </a:solidFill>
              </a:rPr>
              <a:t>Click to edit Master title style</a:t>
            </a:r>
          </a:p>
        </p:txBody>
      </p:sp>
      <p:sp>
        <p:nvSpPr>
          <p:cNvPr id="5" name="Slide Number Placeholder 5"/>
          <p:cNvSpPr>
            <a:spLocks noGrp="1"/>
          </p:cNvSpPr>
          <p:nvPr>
            <p:ph type="sldNum" sz="quarter" idx="15"/>
          </p:nvPr>
        </p:nvSpPr>
        <p:spPr>
          <a:xfrm rot="10800000" flipH="1" flipV="1">
            <a:off x="5867400" y="6248400"/>
            <a:ext cx="381000" cy="440700"/>
          </a:xfrm>
          <a:prstGeom prst="rect">
            <a:avLst/>
          </a:prstGeom>
        </p:spPr>
        <p:txBody>
          <a:bodyPr/>
          <a:lstStyle/>
          <a:p>
            <a:fld id="{D3F7C509-FEEF-45D3-B896-7C07814C0C13}" type="slidenum">
              <a:rPr lang="en-US" smtClean="0">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6453347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0" cap="none" baseline="0">
                <a:solidFill>
                  <a:schemeClr val="accent1"/>
                </a:solidFill>
              </a:defRPr>
            </a:lvl1pPr>
          </a:lstStyle>
          <a:p>
            <a:r>
              <a:rPr lang="en-US" dirty="0"/>
              <a:t>Click to edit Master title style</a:t>
            </a:r>
          </a:p>
        </p:txBody>
      </p:sp>
      <p:sp>
        <p:nvSpPr>
          <p:cNvPr id="3" name="Text Placeholder 2"/>
          <p:cNvSpPr>
            <a:spLocks noGrp="1"/>
          </p:cNvSpPr>
          <p:nvPr>
            <p:ph type="body" idx="1"/>
          </p:nvPr>
        </p:nvSpPr>
        <p:spPr>
          <a:xfrm>
            <a:off x="963084" y="2819401"/>
            <a:ext cx="10363200" cy="1500187"/>
          </a:xfrm>
        </p:spPr>
        <p:txBody>
          <a:bodyPr anchor="b"/>
          <a:lstStyle>
            <a:lvl1pPr marL="0" indent="0">
              <a:buNone/>
              <a:defRPr sz="2400" i="1"/>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dirty="0"/>
              <a:t>Click to edit Master text styles</a:t>
            </a:r>
          </a:p>
        </p:txBody>
      </p:sp>
      <p:sp>
        <p:nvSpPr>
          <p:cNvPr id="4" name="Slide Number Placeholder 5"/>
          <p:cNvSpPr>
            <a:spLocks noGrp="1"/>
          </p:cNvSpPr>
          <p:nvPr>
            <p:ph type="sldNum" sz="quarter" idx="15"/>
          </p:nvPr>
        </p:nvSpPr>
        <p:spPr>
          <a:xfrm rot="10800000" flipH="1" flipV="1">
            <a:off x="5867400" y="6248400"/>
            <a:ext cx="381000" cy="440700"/>
          </a:xfrm>
          <a:prstGeom prst="rect">
            <a:avLst/>
          </a:prstGeom>
        </p:spPr>
        <p:txBody>
          <a:bodyPr/>
          <a:lstStyle/>
          <a:p>
            <a:fld id="{D3F7C509-FEEF-45D3-B896-7C07814C0C13}" type="slidenum">
              <a:rPr lang="en-US" smtClean="0">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5468468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600201"/>
            <a:ext cx="10363200" cy="1470025"/>
          </a:xfrm>
        </p:spPr>
        <p:txBody>
          <a:bodyPr/>
          <a:lstStyle>
            <a:lvl1pPr algn="ctr">
              <a:defRPr sz="4000">
                <a:solidFill>
                  <a:schemeClr val="accent1"/>
                </a:solidFill>
              </a:defRPr>
            </a:lvl1pPr>
          </a:lstStyle>
          <a:p>
            <a:r>
              <a:rPr lang="en-US" dirty="0"/>
              <a:t>Click to edit Master title style</a:t>
            </a:r>
          </a:p>
        </p:txBody>
      </p:sp>
      <p:sp>
        <p:nvSpPr>
          <p:cNvPr id="3" name="Subtitle 2"/>
          <p:cNvSpPr>
            <a:spLocks noGrp="1"/>
          </p:cNvSpPr>
          <p:nvPr>
            <p:ph type="subTitle" idx="1"/>
          </p:nvPr>
        </p:nvSpPr>
        <p:spPr>
          <a:xfrm>
            <a:off x="1828800" y="3408363"/>
            <a:ext cx="8534400" cy="1752600"/>
          </a:xfrm>
        </p:spPr>
        <p:txBody>
          <a:bodyPr/>
          <a:lstStyle>
            <a:lvl1pPr marL="0" indent="0" algn="ctr">
              <a:buNone/>
              <a:defRPr i="1">
                <a:solidFill>
                  <a:schemeClr val="tx1"/>
                </a:solidFill>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p>
        </p:txBody>
      </p:sp>
      <p:sp>
        <p:nvSpPr>
          <p:cNvPr id="4" name="Slide Number Placeholder 5"/>
          <p:cNvSpPr>
            <a:spLocks noGrp="1"/>
          </p:cNvSpPr>
          <p:nvPr>
            <p:ph type="sldNum" sz="quarter" idx="15"/>
          </p:nvPr>
        </p:nvSpPr>
        <p:spPr>
          <a:xfrm rot="10800000" flipH="1" flipV="1">
            <a:off x="5867400" y="6248400"/>
            <a:ext cx="381000" cy="440700"/>
          </a:xfrm>
          <a:prstGeom prst="rect">
            <a:avLst/>
          </a:prstGeom>
        </p:spPr>
        <p:txBody>
          <a:bodyPr/>
          <a:lstStyle/>
          <a:p>
            <a:fld id="{D3F7C509-FEEF-45D3-B896-7C07814C0C13}" type="slidenum">
              <a:rPr lang="en-US" smtClean="0">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189610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Slide Number Placeholder 5"/>
          <p:cNvSpPr>
            <a:spLocks noGrp="1"/>
          </p:cNvSpPr>
          <p:nvPr>
            <p:ph type="sldNum" sz="quarter" idx="15"/>
          </p:nvPr>
        </p:nvSpPr>
        <p:spPr>
          <a:xfrm rot="10800000" flipH="1" flipV="1">
            <a:off x="5867400" y="6248400"/>
            <a:ext cx="381000" cy="440700"/>
          </a:xfrm>
          <a:prstGeom prst="rect">
            <a:avLst/>
          </a:prstGeom>
        </p:spPr>
        <p:txBody>
          <a:bodyPr/>
          <a:lstStyle/>
          <a:p>
            <a:fld id="{D3F7C509-FEEF-45D3-B896-7C07814C0C13}" type="slidenum">
              <a:rPr lang="en-US" smtClean="0">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1845215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1"/>
          <p:cNvSpPr>
            <a:spLocks noGrp="1"/>
          </p:cNvSpPr>
          <p:nvPr>
            <p:ph type="title"/>
          </p:nvPr>
        </p:nvSpPr>
        <p:spPr>
          <a:xfrm>
            <a:off x="508000" y="-76200"/>
            <a:ext cx="10972800" cy="838200"/>
          </a:xfrm>
        </p:spPr>
        <p:txBody>
          <a:bodyPr/>
          <a:lstStyle/>
          <a:p>
            <a:r>
              <a:rPr lang="en-US" dirty="0"/>
              <a:t>Click to edit Master title style</a:t>
            </a:r>
          </a:p>
        </p:txBody>
      </p:sp>
      <p:sp>
        <p:nvSpPr>
          <p:cNvPr id="8" name="Slide Number Placeholder 5"/>
          <p:cNvSpPr>
            <a:spLocks noGrp="1"/>
          </p:cNvSpPr>
          <p:nvPr>
            <p:ph type="sldNum" sz="quarter" idx="15"/>
          </p:nvPr>
        </p:nvSpPr>
        <p:spPr>
          <a:xfrm rot="10800000" flipH="1" flipV="1">
            <a:off x="5867400" y="6248400"/>
            <a:ext cx="381000" cy="440700"/>
          </a:xfrm>
          <a:prstGeom prst="rect">
            <a:avLst/>
          </a:prstGeom>
        </p:spPr>
        <p:txBody>
          <a:bodyPr/>
          <a:lstStyle/>
          <a:p>
            <a:fld id="{D3F7C509-FEEF-45D3-B896-7C07814C0C13}" type="slidenum">
              <a:rPr lang="en-US" smtClean="0">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0842273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5"/>
          <p:cNvSpPr>
            <a:spLocks noGrp="1"/>
          </p:cNvSpPr>
          <p:nvPr>
            <p:ph type="sldNum" sz="quarter" idx="15"/>
          </p:nvPr>
        </p:nvSpPr>
        <p:spPr>
          <a:xfrm rot="10800000" flipH="1" flipV="1">
            <a:off x="5867400" y="6248400"/>
            <a:ext cx="381000" cy="440700"/>
          </a:xfrm>
          <a:prstGeom prst="rect">
            <a:avLst/>
          </a:prstGeom>
        </p:spPr>
        <p:txBody>
          <a:bodyPr/>
          <a:lstStyle/>
          <a:p>
            <a:fld id="{D3F7C509-FEEF-45D3-B896-7C07814C0C13}" type="slidenum">
              <a:rPr lang="en-US" smtClean="0">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7395182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5"/>
          <p:cNvSpPr>
            <a:spLocks noGrp="1"/>
          </p:cNvSpPr>
          <p:nvPr>
            <p:ph type="sldNum" sz="quarter" idx="15"/>
          </p:nvPr>
        </p:nvSpPr>
        <p:spPr>
          <a:xfrm rot="10800000" flipH="1" flipV="1">
            <a:off x="5867400" y="6248400"/>
            <a:ext cx="381000" cy="440700"/>
          </a:xfrm>
          <a:prstGeom prst="rect">
            <a:avLst/>
          </a:prstGeom>
        </p:spPr>
        <p:txBody>
          <a:bodyPr/>
          <a:lstStyle/>
          <a:p>
            <a:fld id="{D3F7C509-FEEF-45D3-B896-7C07814C0C13}" type="slidenum">
              <a:rPr lang="en-US" smtClean="0">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6433626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Rectangle 3"/>
          <p:cNvSpPr/>
          <p:nvPr userDrawn="1"/>
        </p:nvSpPr>
        <p:spPr>
          <a:xfrm>
            <a:off x="0" y="0"/>
            <a:ext cx="431800" cy="6858000"/>
          </a:xfrm>
          <a:prstGeom prst="rect">
            <a:avLst/>
          </a:prstGeom>
          <a:solidFill>
            <a:schemeClr val="tx2">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 name="Rectangle 4"/>
          <p:cNvSpPr/>
          <p:nvPr userDrawn="1"/>
        </p:nvSpPr>
        <p:spPr>
          <a:xfrm rot="10800000">
            <a:off x="368968" y="152400"/>
            <a:ext cx="11823032" cy="533400"/>
          </a:xfrm>
          <a:prstGeom prst="rect">
            <a:avLst/>
          </a:prstGeom>
          <a:solidFill>
            <a:srgbClr val="A72D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nvGrpSpPr>
          <p:cNvPr id="2" name="Group 5"/>
          <p:cNvGrpSpPr/>
          <p:nvPr userDrawn="1"/>
        </p:nvGrpSpPr>
        <p:grpSpPr>
          <a:xfrm>
            <a:off x="60960" y="112296"/>
            <a:ext cx="299507" cy="605589"/>
            <a:chOff x="40106" y="112295"/>
            <a:chExt cx="224630" cy="605589"/>
          </a:xfrm>
        </p:grpSpPr>
        <p:cxnSp>
          <p:nvCxnSpPr>
            <p:cNvPr id="7" name="Straight Connector 6"/>
            <p:cNvCxnSpPr/>
            <p:nvPr/>
          </p:nvCxnSpPr>
          <p:spPr>
            <a:xfrm rot="5400000" flipH="1" flipV="1">
              <a:off x="-114281" y="419100"/>
              <a:ext cx="5334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rot="5400000" flipH="1" flipV="1">
              <a:off x="-1964" y="419100"/>
              <a:ext cx="5334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rot="5400000" flipH="1" flipV="1">
              <a:off x="-58123" y="378995"/>
              <a:ext cx="5334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rot="5400000" flipH="1" flipV="1">
              <a:off x="-170437" y="451184"/>
              <a:ext cx="5334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5400000" flipH="1" flipV="1">
              <a:off x="-226594" y="419100"/>
              <a:ext cx="5334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6" name="Group 39"/>
          <p:cNvGrpSpPr/>
          <p:nvPr userDrawn="1"/>
        </p:nvGrpSpPr>
        <p:grpSpPr>
          <a:xfrm>
            <a:off x="0" y="6629400"/>
            <a:ext cx="12192000" cy="228600"/>
            <a:chOff x="0" y="6629400"/>
            <a:chExt cx="9144000" cy="228600"/>
          </a:xfrm>
        </p:grpSpPr>
        <p:sp>
          <p:nvSpPr>
            <p:cNvPr id="41" name="Rectangle 40"/>
            <p:cNvSpPr/>
            <p:nvPr/>
          </p:nvSpPr>
          <p:spPr>
            <a:xfrm>
              <a:off x="0" y="6629400"/>
              <a:ext cx="7620000" cy="228600"/>
            </a:xfrm>
            <a:prstGeom prst="rect">
              <a:avLst/>
            </a:pr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prstClr val="white"/>
                  </a:solidFill>
                </a:rPr>
                <a:t>rpk GROUP. All rights reserved.</a:t>
              </a:r>
            </a:p>
          </p:txBody>
        </p:sp>
        <p:sp>
          <p:nvSpPr>
            <p:cNvPr id="42" name="Rectangle 41"/>
            <p:cNvSpPr/>
            <p:nvPr/>
          </p:nvSpPr>
          <p:spPr>
            <a:xfrm rot="10800000">
              <a:off x="7674426" y="6629400"/>
              <a:ext cx="1266825" cy="228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3" name="Rectangle 42"/>
            <p:cNvSpPr/>
            <p:nvPr/>
          </p:nvSpPr>
          <p:spPr>
            <a:xfrm rot="10800000">
              <a:off x="8991600" y="6629400"/>
              <a:ext cx="152400" cy="228600"/>
            </a:xfrm>
            <a:prstGeom prst="rect">
              <a:avLst/>
            </a:pr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
        <p:nvSpPr>
          <p:cNvPr id="1026" name="Rectangle 2"/>
          <p:cNvSpPr>
            <a:spLocks noGrp="1" noChangeArrowheads="1"/>
          </p:cNvSpPr>
          <p:nvPr>
            <p:ph type="title"/>
          </p:nvPr>
        </p:nvSpPr>
        <p:spPr bwMode="auto">
          <a:xfrm>
            <a:off x="508000" y="-76200"/>
            <a:ext cx="10972800" cy="838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p>
            <a:pPr lvl="0"/>
            <a:r>
              <a:rPr lang="en-US" dirty="0"/>
              <a:t>Click to edit title</a:t>
            </a:r>
          </a:p>
        </p:txBody>
      </p:sp>
      <p:sp>
        <p:nvSpPr>
          <p:cNvPr id="1027" name="Rectangle 3"/>
          <p:cNvSpPr>
            <a:spLocks noGrp="1" noChangeArrowheads="1"/>
          </p:cNvSpPr>
          <p:nvPr>
            <p:ph type="body" idx="1"/>
          </p:nvPr>
        </p:nvSpPr>
        <p:spPr bwMode="auto">
          <a:xfrm>
            <a:off x="508000" y="1371601"/>
            <a:ext cx="109728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p:txBody>
      </p:sp>
      <p:sp>
        <p:nvSpPr>
          <p:cNvPr id="40" name="Slide Number Placeholder 39"/>
          <p:cNvSpPr>
            <a:spLocks noGrp="1"/>
          </p:cNvSpPr>
          <p:nvPr>
            <p:ph type="sldNum" sz="quarter" idx="4"/>
          </p:nvPr>
        </p:nvSpPr>
        <p:spPr>
          <a:xfrm>
            <a:off x="5334000" y="6172200"/>
            <a:ext cx="7112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fld id="{1CA09342-F8EA-AE40-ABEE-7FE761877383}" type="slidenum">
              <a:rPr lang="en-US" smtClean="0"/>
              <a:pPr/>
              <a:t>‹#›</a:t>
            </a:fld>
            <a:endParaRPr lang="en-US"/>
          </a:p>
        </p:txBody>
      </p:sp>
      <p:sp>
        <p:nvSpPr>
          <p:cNvPr id="46" name="Google Shape;52;p1">
            <a:extLst>
              <a:ext uri="{FF2B5EF4-FFF2-40B4-BE49-F238E27FC236}">
                <a16:creationId xmlns:a16="http://schemas.microsoft.com/office/drawing/2014/main" id="{F07DC17E-D0CA-4C39-BF7D-343942D57524}"/>
              </a:ext>
            </a:extLst>
          </p:cNvPr>
          <p:cNvSpPr txBox="1"/>
          <p:nvPr userDrawn="1"/>
        </p:nvSpPr>
        <p:spPr>
          <a:xfrm>
            <a:off x="10287000" y="6400800"/>
            <a:ext cx="1676400" cy="26161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US" sz="1100" b="0" i="0" u="none" strike="noStrike" cap="none" dirty="0">
                <a:solidFill>
                  <a:srgbClr val="7C6A55"/>
                </a:solidFill>
                <a:latin typeface="Arial"/>
                <a:ea typeface="Arial"/>
                <a:cs typeface="Arial"/>
                <a:sym typeface="Arial"/>
              </a:rPr>
              <a:t>www.rpkgroup.com</a:t>
            </a:r>
            <a:endParaRPr sz="1400" b="0" i="0" u="none" strike="noStrike" cap="none" dirty="0">
              <a:solidFill>
                <a:srgbClr val="000000"/>
              </a:solidFill>
              <a:latin typeface="Arial"/>
              <a:ea typeface="Arial"/>
              <a:cs typeface="Arial"/>
              <a:sym typeface="Arial"/>
            </a:endParaRPr>
          </a:p>
        </p:txBody>
      </p:sp>
      <p:pic>
        <p:nvPicPr>
          <p:cNvPr id="47" name="Picture 46">
            <a:extLst>
              <a:ext uri="{FF2B5EF4-FFF2-40B4-BE49-F238E27FC236}">
                <a16:creationId xmlns:a16="http://schemas.microsoft.com/office/drawing/2014/main" id="{88B7E502-7435-4158-B03E-7F419B3F33F6}"/>
              </a:ext>
            </a:extLst>
          </p:cNvPr>
          <p:cNvPicPr>
            <a:picLocks noChangeAspect="1"/>
          </p:cNvPicPr>
          <p:nvPr userDrawn="1"/>
        </p:nvPicPr>
        <p:blipFill>
          <a:blip r:embed="rId17"/>
          <a:stretch>
            <a:fillRect/>
          </a:stretch>
        </p:blipFill>
        <p:spPr>
          <a:xfrm>
            <a:off x="10287000" y="5961927"/>
            <a:ext cx="1407853" cy="438873"/>
          </a:xfrm>
          <a:prstGeom prst="rect">
            <a:avLst/>
          </a:prstGeom>
        </p:spPr>
      </p:pic>
    </p:spTree>
    <p:extLst>
      <p:ext uri="{BB962C8B-B14F-4D97-AF65-F5344CB8AC3E}">
        <p14:creationId xmlns:p14="http://schemas.microsoft.com/office/powerpoint/2010/main" val="2025185175"/>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 id="2147483697" r:id="rId6"/>
    <p:sldLayoutId id="2147483698" r:id="rId7"/>
    <p:sldLayoutId id="2147483699" r:id="rId8"/>
    <p:sldLayoutId id="2147483700" r:id="rId9"/>
    <p:sldLayoutId id="2147483701" r:id="rId10"/>
    <p:sldLayoutId id="2147483702" r:id="rId11"/>
    <p:sldLayoutId id="2147483703" r:id="rId12"/>
    <p:sldLayoutId id="2147483704" r:id="rId13"/>
    <p:sldLayoutId id="2147483705" r:id="rId14"/>
    <p:sldLayoutId id="2147483706" r:id="rId15"/>
  </p:sldLayoutIdLst>
  <p:hf hdr="0" ftr="0" dt="0"/>
  <p:txStyles>
    <p:titleStyle>
      <a:lvl1pPr algn="l" rtl="0" fontAlgn="base">
        <a:spcBef>
          <a:spcPct val="0"/>
        </a:spcBef>
        <a:spcAft>
          <a:spcPct val="0"/>
        </a:spcAft>
        <a:defRPr sz="3200" b="0" baseline="0">
          <a:solidFill>
            <a:schemeClr val="bg1"/>
          </a:solidFill>
          <a:latin typeface="+mj-lt"/>
          <a:ea typeface="+mj-ea"/>
          <a:cs typeface="+mj-cs"/>
        </a:defRPr>
      </a:lvl1pPr>
      <a:lvl2pPr algn="l" rtl="0" fontAlgn="base">
        <a:spcBef>
          <a:spcPct val="0"/>
        </a:spcBef>
        <a:spcAft>
          <a:spcPct val="0"/>
        </a:spcAft>
        <a:defRPr sz="2000" b="1">
          <a:solidFill>
            <a:schemeClr val="tx2"/>
          </a:solidFill>
          <a:latin typeface="Verdana" pitchFamily="34" charset="0"/>
        </a:defRPr>
      </a:lvl2pPr>
      <a:lvl3pPr algn="l" rtl="0" fontAlgn="base">
        <a:spcBef>
          <a:spcPct val="0"/>
        </a:spcBef>
        <a:spcAft>
          <a:spcPct val="0"/>
        </a:spcAft>
        <a:defRPr sz="2000" b="1">
          <a:solidFill>
            <a:schemeClr val="tx2"/>
          </a:solidFill>
          <a:latin typeface="Verdana" pitchFamily="34" charset="0"/>
        </a:defRPr>
      </a:lvl3pPr>
      <a:lvl4pPr algn="l" rtl="0" fontAlgn="base">
        <a:spcBef>
          <a:spcPct val="0"/>
        </a:spcBef>
        <a:spcAft>
          <a:spcPct val="0"/>
        </a:spcAft>
        <a:defRPr sz="2000" b="1">
          <a:solidFill>
            <a:schemeClr val="tx2"/>
          </a:solidFill>
          <a:latin typeface="Verdana" pitchFamily="34" charset="0"/>
        </a:defRPr>
      </a:lvl4pPr>
      <a:lvl5pPr algn="l" rtl="0" fontAlgn="base">
        <a:spcBef>
          <a:spcPct val="0"/>
        </a:spcBef>
        <a:spcAft>
          <a:spcPct val="0"/>
        </a:spcAft>
        <a:defRPr sz="2000" b="1">
          <a:solidFill>
            <a:schemeClr val="tx2"/>
          </a:solidFill>
          <a:latin typeface="Verdana" pitchFamily="34" charset="0"/>
        </a:defRPr>
      </a:lvl5pPr>
      <a:lvl6pPr marL="457200" algn="l" rtl="0" fontAlgn="base">
        <a:spcBef>
          <a:spcPct val="0"/>
        </a:spcBef>
        <a:spcAft>
          <a:spcPct val="0"/>
        </a:spcAft>
        <a:defRPr sz="2000" b="1">
          <a:solidFill>
            <a:schemeClr val="tx2"/>
          </a:solidFill>
          <a:latin typeface="Verdana" pitchFamily="34" charset="0"/>
        </a:defRPr>
      </a:lvl6pPr>
      <a:lvl7pPr marL="914400" algn="l" rtl="0" fontAlgn="base">
        <a:spcBef>
          <a:spcPct val="0"/>
        </a:spcBef>
        <a:spcAft>
          <a:spcPct val="0"/>
        </a:spcAft>
        <a:defRPr sz="2000" b="1">
          <a:solidFill>
            <a:schemeClr val="tx2"/>
          </a:solidFill>
          <a:latin typeface="Verdana" pitchFamily="34" charset="0"/>
        </a:defRPr>
      </a:lvl7pPr>
      <a:lvl8pPr marL="1371600" algn="l" rtl="0" fontAlgn="base">
        <a:spcBef>
          <a:spcPct val="0"/>
        </a:spcBef>
        <a:spcAft>
          <a:spcPct val="0"/>
        </a:spcAft>
        <a:defRPr sz="2000" b="1">
          <a:solidFill>
            <a:schemeClr val="tx2"/>
          </a:solidFill>
          <a:latin typeface="Verdana" pitchFamily="34" charset="0"/>
        </a:defRPr>
      </a:lvl8pPr>
      <a:lvl9pPr marL="1828800" algn="l" rtl="0" fontAlgn="base">
        <a:spcBef>
          <a:spcPct val="0"/>
        </a:spcBef>
        <a:spcAft>
          <a:spcPct val="0"/>
        </a:spcAft>
        <a:defRPr sz="2000" b="1">
          <a:solidFill>
            <a:schemeClr val="tx2"/>
          </a:solidFill>
          <a:latin typeface="Verdana" pitchFamily="34" charset="0"/>
        </a:defRPr>
      </a:lvl9pPr>
    </p:titleStyle>
    <p:bodyStyle>
      <a:lvl1pPr marL="234950" indent="-234950" algn="l" rtl="0" fontAlgn="base">
        <a:lnSpc>
          <a:spcPts val="3000"/>
        </a:lnSpc>
        <a:spcBef>
          <a:spcPts val="1400"/>
        </a:spcBef>
        <a:spcAft>
          <a:spcPts val="0"/>
        </a:spcAft>
        <a:buClr>
          <a:schemeClr val="accent1"/>
        </a:buClr>
        <a:buFont typeface="Wingdings" pitchFamily="2" charset="2"/>
        <a:buChar char="§"/>
        <a:defRPr sz="2800">
          <a:solidFill>
            <a:schemeClr val="tx1"/>
          </a:solidFill>
          <a:latin typeface="+mn-lt"/>
          <a:ea typeface="+mn-ea"/>
          <a:cs typeface="+mn-cs"/>
        </a:defRPr>
      </a:lvl1pPr>
      <a:lvl2pPr marL="519113" indent="-284163" algn="l" rtl="0" fontAlgn="base">
        <a:lnSpc>
          <a:spcPts val="2800"/>
        </a:lnSpc>
        <a:spcBef>
          <a:spcPts val="600"/>
        </a:spcBef>
        <a:spcAft>
          <a:spcPts val="0"/>
        </a:spcAft>
        <a:buClr>
          <a:schemeClr val="accent1"/>
        </a:buClr>
        <a:buChar char="–"/>
        <a:defRPr sz="2200">
          <a:solidFill>
            <a:schemeClr val="tx1"/>
          </a:solidFill>
          <a:latin typeface="+mn-lt"/>
        </a:defRPr>
      </a:lvl2pPr>
      <a:lvl3pPr marL="741363" indent="-222250" algn="l" rtl="0" fontAlgn="base">
        <a:lnSpc>
          <a:spcPts val="2800"/>
        </a:lnSpc>
        <a:spcBef>
          <a:spcPts val="600"/>
        </a:spcBef>
        <a:spcAft>
          <a:spcPts val="0"/>
        </a:spcAft>
        <a:buClr>
          <a:schemeClr val="accent1"/>
        </a:buClr>
        <a:buFont typeface="Wingdings" pitchFamily="2" charset="2"/>
        <a:buChar char="§"/>
        <a:defRPr sz="20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9.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3.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hyperlink" Target="https://provost.tufts.edu/policies/guidelines-for-proposing-new-academic-programs/" TargetMode="Externa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57200" y="1828801"/>
            <a:ext cx="11582400" cy="1362075"/>
          </a:xfrm>
        </p:spPr>
        <p:txBody>
          <a:bodyPr/>
          <a:lstStyle/>
          <a:p>
            <a:r>
              <a:rPr lang="en-US" sz="3600" dirty="0"/>
              <a:t>Leading Change and Academic Strategy for Sustainable Innovation and Impact: Final Report</a:t>
            </a:r>
          </a:p>
        </p:txBody>
      </p:sp>
      <p:sp>
        <p:nvSpPr>
          <p:cNvPr id="3" name="Text Placeholder 2">
            <a:extLst>
              <a:ext uri="{FF2B5EF4-FFF2-40B4-BE49-F238E27FC236}">
                <a16:creationId xmlns:a16="http://schemas.microsoft.com/office/drawing/2014/main" id="{70BC2564-EFF0-3E4D-9F62-3B7D5FFA6792}"/>
              </a:ext>
            </a:extLst>
          </p:cNvPr>
          <p:cNvSpPr>
            <a:spLocks noGrp="1"/>
          </p:cNvSpPr>
          <p:nvPr>
            <p:ph type="body" idx="1"/>
          </p:nvPr>
        </p:nvSpPr>
        <p:spPr/>
        <p:txBody>
          <a:bodyPr/>
          <a:lstStyle/>
          <a:p>
            <a:r>
              <a:rPr lang="en-US" dirty="0"/>
              <a:t>December 2019</a:t>
            </a:r>
          </a:p>
        </p:txBody>
      </p:sp>
    </p:spTree>
    <p:extLst>
      <p:ext uri="{BB962C8B-B14F-4D97-AF65-F5344CB8AC3E}">
        <p14:creationId xmlns:p14="http://schemas.microsoft.com/office/powerpoint/2010/main" val="3245037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15EE4C-9222-480E-AE79-0DCFAE61F9AC}"/>
              </a:ext>
            </a:extLst>
          </p:cNvPr>
          <p:cNvSpPr>
            <a:spLocks noGrp="1"/>
          </p:cNvSpPr>
          <p:nvPr>
            <p:ph type="title"/>
          </p:nvPr>
        </p:nvSpPr>
        <p:spPr/>
        <p:txBody>
          <a:bodyPr/>
          <a:lstStyle/>
          <a:p>
            <a:r>
              <a:rPr lang="en-US" dirty="0"/>
              <a:t>Key Project Deliverables</a:t>
            </a:r>
          </a:p>
        </p:txBody>
      </p:sp>
      <p:sp>
        <p:nvSpPr>
          <p:cNvPr id="3" name="Content Placeholder 2">
            <a:extLst>
              <a:ext uri="{FF2B5EF4-FFF2-40B4-BE49-F238E27FC236}">
                <a16:creationId xmlns:a16="http://schemas.microsoft.com/office/drawing/2014/main" id="{403E34F0-135D-48F3-BD01-D662E2FF8957}"/>
              </a:ext>
            </a:extLst>
          </p:cNvPr>
          <p:cNvSpPr>
            <a:spLocks noGrp="1"/>
          </p:cNvSpPr>
          <p:nvPr>
            <p:ph idx="1"/>
          </p:nvPr>
        </p:nvSpPr>
        <p:spPr>
          <a:xfrm>
            <a:off x="508000" y="1143000"/>
            <a:ext cx="10972800" cy="4525963"/>
          </a:xfrm>
        </p:spPr>
        <p:txBody>
          <a:bodyPr/>
          <a:lstStyle/>
          <a:p>
            <a:r>
              <a:rPr lang="en-US" dirty="0"/>
              <a:t>Analysis of PSU’s current market to inform an investment strategy</a:t>
            </a:r>
          </a:p>
          <a:p>
            <a:r>
              <a:rPr lang="en-US" dirty="0"/>
              <a:t>Analysis of PSU’s current academic structures compared to industry leaders and against PSU’s academic and organizational goals </a:t>
            </a:r>
          </a:p>
          <a:p>
            <a:r>
              <a:rPr lang="en-US" dirty="0"/>
              <a:t>Recommendations based on the above as well as the prior analysis regarding program expansion and reduction, opportunities for growth and investment, and restructuring or reorganizing to realize opportunities</a:t>
            </a:r>
          </a:p>
          <a:p>
            <a:r>
              <a:rPr lang="en-US" dirty="0"/>
              <a:t>Ongoing engagement with AALC to communicate project milestones and build capacity to act on recommendations</a:t>
            </a:r>
          </a:p>
        </p:txBody>
      </p:sp>
      <p:sp>
        <p:nvSpPr>
          <p:cNvPr id="4" name="Slide Number Placeholder 3">
            <a:extLst>
              <a:ext uri="{FF2B5EF4-FFF2-40B4-BE49-F238E27FC236}">
                <a16:creationId xmlns:a16="http://schemas.microsoft.com/office/drawing/2014/main" id="{A42B9E28-5AF4-405D-BD34-30A4CAD49A00}"/>
              </a:ext>
            </a:extLst>
          </p:cNvPr>
          <p:cNvSpPr>
            <a:spLocks noGrp="1"/>
          </p:cNvSpPr>
          <p:nvPr>
            <p:ph type="sldNum" sz="quarter" idx="15"/>
          </p:nvPr>
        </p:nvSpPr>
        <p:spPr/>
        <p:txBody>
          <a:bodyPr/>
          <a:lstStyle/>
          <a:p>
            <a:fld id="{D3F7C509-FEEF-45D3-B896-7C07814C0C13}" type="slidenum">
              <a:rPr lang="en-US" smtClean="0">
                <a:solidFill>
                  <a:srgbClr val="000000"/>
                </a:solidFill>
              </a:rPr>
              <a:pPr/>
              <a:t>10</a:t>
            </a:fld>
            <a:endParaRPr lang="en-US">
              <a:solidFill>
                <a:srgbClr val="000000"/>
              </a:solidFill>
            </a:endParaRPr>
          </a:p>
        </p:txBody>
      </p:sp>
    </p:spTree>
    <p:extLst>
      <p:ext uri="{BB962C8B-B14F-4D97-AF65-F5344CB8AC3E}">
        <p14:creationId xmlns:p14="http://schemas.microsoft.com/office/powerpoint/2010/main" val="27779909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C5203C-77AA-42E2-BB02-35186D3427DE}"/>
              </a:ext>
            </a:extLst>
          </p:cNvPr>
          <p:cNvSpPr>
            <a:spLocks noGrp="1"/>
          </p:cNvSpPr>
          <p:nvPr>
            <p:ph type="title"/>
          </p:nvPr>
        </p:nvSpPr>
        <p:spPr/>
        <p:txBody>
          <a:bodyPr/>
          <a:lstStyle/>
          <a:p>
            <a:r>
              <a:rPr lang="en-US" dirty="0"/>
              <a:t>Identifying &amp; Readying PSU for Market-Driven Opportunities </a:t>
            </a:r>
          </a:p>
        </p:txBody>
      </p:sp>
      <p:graphicFrame>
        <p:nvGraphicFramePr>
          <p:cNvPr id="4" name="Diagram 3">
            <a:extLst>
              <a:ext uri="{FF2B5EF4-FFF2-40B4-BE49-F238E27FC236}">
                <a16:creationId xmlns:a16="http://schemas.microsoft.com/office/drawing/2014/main" id="{45B0E836-1F98-48D7-AC25-C773CCDE30B3}"/>
              </a:ext>
            </a:extLst>
          </p:cNvPr>
          <p:cNvGraphicFramePr/>
          <p:nvPr>
            <p:extLst>
              <p:ext uri="{D42A27DB-BD31-4B8C-83A1-F6EECF244321}">
                <p14:modId xmlns:p14="http://schemas.microsoft.com/office/powerpoint/2010/main" val="3056916319"/>
              </p:ext>
            </p:extLst>
          </p:nvPr>
        </p:nvGraphicFramePr>
        <p:xfrm>
          <a:off x="1439620" y="1285875"/>
          <a:ext cx="10041180" cy="42862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1670462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F1355C-0FA9-4B30-B521-C17EB899B7C0}"/>
              </a:ext>
            </a:extLst>
          </p:cNvPr>
          <p:cNvSpPr>
            <a:spLocks noGrp="1"/>
          </p:cNvSpPr>
          <p:nvPr>
            <p:ph type="title"/>
          </p:nvPr>
        </p:nvSpPr>
        <p:spPr/>
        <p:txBody>
          <a:bodyPr/>
          <a:lstStyle/>
          <a:p>
            <a:r>
              <a:rPr lang="en-US" dirty="0"/>
              <a:t>Key Project Dates</a:t>
            </a:r>
          </a:p>
        </p:txBody>
      </p:sp>
      <p:sp>
        <p:nvSpPr>
          <p:cNvPr id="3" name="Content Placeholder 2">
            <a:extLst>
              <a:ext uri="{FF2B5EF4-FFF2-40B4-BE49-F238E27FC236}">
                <a16:creationId xmlns:a16="http://schemas.microsoft.com/office/drawing/2014/main" id="{7EF5EB30-C395-4C64-9137-64D46B765201}"/>
              </a:ext>
            </a:extLst>
          </p:cNvPr>
          <p:cNvSpPr>
            <a:spLocks noGrp="1"/>
          </p:cNvSpPr>
          <p:nvPr>
            <p:ph idx="1"/>
          </p:nvPr>
        </p:nvSpPr>
        <p:spPr/>
        <p:txBody>
          <a:bodyPr/>
          <a:lstStyle/>
          <a:p>
            <a:r>
              <a:rPr lang="en-US" dirty="0"/>
              <a:t>September 30-October 1: Project Kick-Off at PSU</a:t>
            </a:r>
          </a:p>
          <a:p>
            <a:r>
              <a:rPr lang="en-US" dirty="0"/>
              <a:t>October – November: Biweekly AALC Meetings</a:t>
            </a:r>
          </a:p>
          <a:p>
            <a:pPr lvl="1"/>
            <a:r>
              <a:rPr lang="en-US" dirty="0"/>
              <a:t>October 14, 2019: Competitor set, academic structure background at PSU</a:t>
            </a:r>
          </a:p>
          <a:p>
            <a:pPr lvl="1"/>
            <a:r>
              <a:rPr lang="en-US" dirty="0"/>
              <a:t>October 28, 2019: Enrollment trends, academic structure peer analysis, PSDA introduction</a:t>
            </a:r>
          </a:p>
          <a:p>
            <a:pPr lvl="1"/>
            <a:r>
              <a:rPr lang="en-US" dirty="0"/>
              <a:t>November 11, 2019: Competitor market data, go-to-market strategy</a:t>
            </a:r>
          </a:p>
          <a:p>
            <a:pPr lvl="1"/>
            <a:r>
              <a:rPr lang="en-US" dirty="0"/>
              <a:t>November 25, 2019: PDSA planning, workforce data, areas of emphasis/minors</a:t>
            </a:r>
          </a:p>
          <a:p>
            <a:r>
              <a:rPr lang="en-US" dirty="0"/>
              <a:t>December 11-12: Project Wrap-Up at PSU</a:t>
            </a:r>
          </a:p>
        </p:txBody>
      </p:sp>
      <p:sp>
        <p:nvSpPr>
          <p:cNvPr id="4" name="Slide Number Placeholder 3">
            <a:extLst>
              <a:ext uri="{FF2B5EF4-FFF2-40B4-BE49-F238E27FC236}">
                <a16:creationId xmlns:a16="http://schemas.microsoft.com/office/drawing/2014/main" id="{CAA4C430-CAF4-4013-9D93-8DCEC1C836CE}"/>
              </a:ext>
            </a:extLst>
          </p:cNvPr>
          <p:cNvSpPr>
            <a:spLocks noGrp="1"/>
          </p:cNvSpPr>
          <p:nvPr>
            <p:ph type="sldNum" sz="quarter" idx="15"/>
          </p:nvPr>
        </p:nvSpPr>
        <p:spPr/>
        <p:txBody>
          <a:bodyPr/>
          <a:lstStyle/>
          <a:p>
            <a:fld id="{D3F7C509-FEEF-45D3-B896-7C07814C0C13}" type="slidenum">
              <a:rPr lang="en-US" smtClean="0">
                <a:solidFill>
                  <a:srgbClr val="000000"/>
                </a:solidFill>
              </a:rPr>
              <a:pPr/>
              <a:t>12</a:t>
            </a:fld>
            <a:endParaRPr lang="en-US">
              <a:solidFill>
                <a:srgbClr val="000000"/>
              </a:solidFill>
            </a:endParaRPr>
          </a:p>
        </p:txBody>
      </p:sp>
    </p:spTree>
    <p:extLst>
      <p:ext uri="{BB962C8B-B14F-4D97-AF65-F5344CB8AC3E}">
        <p14:creationId xmlns:p14="http://schemas.microsoft.com/office/powerpoint/2010/main" val="6318165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D15F72-9E4C-4977-8EE6-9594D4585389}"/>
              </a:ext>
            </a:extLst>
          </p:cNvPr>
          <p:cNvSpPr>
            <a:spLocks noGrp="1"/>
          </p:cNvSpPr>
          <p:nvPr>
            <p:ph type="title"/>
          </p:nvPr>
        </p:nvSpPr>
        <p:spPr/>
        <p:txBody>
          <a:bodyPr/>
          <a:lstStyle/>
          <a:p>
            <a:r>
              <a:rPr lang="en-US" dirty="0"/>
              <a:t>Research Summary</a:t>
            </a:r>
          </a:p>
        </p:txBody>
      </p:sp>
      <p:sp>
        <p:nvSpPr>
          <p:cNvPr id="3" name="Content Placeholder 2">
            <a:extLst>
              <a:ext uri="{FF2B5EF4-FFF2-40B4-BE49-F238E27FC236}">
                <a16:creationId xmlns:a16="http://schemas.microsoft.com/office/drawing/2014/main" id="{80771C98-F2C4-4A4E-B77F-502022D64321}"/>
              </a:ext>
            </a:extLst>
          </p:cNvPr>
          <p:cNvSpPr>
            <a:spLocks noGrp="1"/>
          </p:cNvSpPr>
          <p:nvPr>
            <p:ph idx="1"/>
          </p:nvPr>
        </p:nvSpPr>
        <p:spPr>
          <a:xfrm>
            <a:off x="508000" y="1143000"/>
            <a:ext cx="10972800" cy="4525963"/>
          </a:xfrm>
        </p:spPr>
        <p:txBody>
          <a:bodyPr/>
          <a:lstStyle/>
          <a:p>
            <a:r>
              <a:rPr lang="en-US" dirty="0"/>
              <a:t>Market research</a:t>
            </a:r>
          </a:p>
          <a:p>
            <a:pPr lvl="1"/>
            <a:r>
              <a:rPr lang="en-US" dirty="0"/>
              <a:t>Demand/Yield and Net Revenue at PSU </a:t>
            </a:r>
          </a:p>
          <a:p>
            <a:pPr lvl="1"/>
            <a:r>
              <a:rPr lang="en-US" dirty="0"/>
              <a:t>Demand/Yield at competitor institutions </a:t>
            </a:r>
          </a:p>
          <a:p>
            <a:pPr lvl="1"/>
            <a:r>
              <a:rPr lang="en-US" dirty="0"/>
              <a:t>Workforce trends</a:t>
            </a:r>
          </a:p>
          <a:p>
            <a:pPr lvl="1"/>
            <a:endParaRPr lang="en-US" dirty="0"/>
          </a:p>
          <a:p>
            <a:r>
              <a:rPr lang="en-US" dirty="0"/>
              <a:t>Academic Structure</a:t>
            </a:r>
          </a:p>
          <a:p>
            <a:pPr lvl="1"/>
            <a:r>
              <a:rPr lang="en-US" dirty="0"/>
              <a:t>Staffing data analysis and org chart reviews</a:t>
            </a:r>
          </a:p>
          <a:p>
            <a:pPr lvl="1"/>
            <a:r>
              <a:rPr lang="en-US" dirty="0"/>
              <a:t>Competitor and national standard academic structure comparisons and go-to-market strategies </a:t>
            </a:r>
          </a:p>
          <a:p>
            <a:pPr lvl="1"/>
            <a:r>
              <a:rPr lang="en-US" dirty="0"/>
              <a:t>Areas of emphasis review compared to course demand and yield over three years</a:t>
            </a:r>
          </a:p>
          <a:p>
            <a:pPr lvl="1"/>
            <a:r>
              <a:rPr lang="en-US" dirty="0"/>
              <a:t>Interviews with all Deans to surface go-to-market strategy </a:t>
            </a:r>
          </a:p>
        </p:txBody>
      </p:sp>
      <p:sp>
        <p:nvSpPr>
          <p:cNvPr id="4" name="Slide Number Placeholder 3">
            <a:extLst>
              <a:ext uri="{FF2B5EF4-FFF2-40B4-BE49-F238E27FC236}">
                <a16:creationId xmlns:a16="http://schemas.microsoft.com/office/drawing/2014/main" id="{FA4085BC-0657-42D7-BB93-9C96299A8A3B}"/>
              </a:ext>
            </a:extLst>
          </p:cNvPr>
          <p:cNvSpPr>
            <a:spLocks noGrp="1"/>
          </p:cNvSpPr>
          <p:nvPr>
            <p:ph type="sldNum" sz="quarter" idx="15"/>
          </p:nvPr>
        </p:nvSpPr>
        <p:spPr/>
        <p:txBody>
          <a:bodyPr/>
          <a:lstStyle/>
          <a:p>
            <a:fld id="{D3F7C509-FEEF-45D3-B896-7C07814C0C13}" type="slidenum">
              <a:rPr lang="en-US" smtClean="0">
                <a:solidFill>
                  <a:srgbClr val="000000"/>
                </a:solidFill>
              </a:rPr>
              <a:pPr/>
              <a:t>13</a:t>
            </a:fld>
            <a:endParaRPr lang="en-US">
              <a:solidFill>
                <a:srgbClr val="000000"/>
              </a:solidFill>
            </a:endParaRPr>
          </a:p>
        </p:txBody>
      </p:sp>
    </p:spTree>
    <p:extLst>
      <p:ext uri="{BB962C8B-B14F-4D97-AF65-F5344CB8AC3E}">
        <p14:creationId xmlns:p14="http://schemas.microsoft.com/office/powerpoint/2010/main" val="27923261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1C8D38-5006-4EEF-B702-5628D244DB68}"/>
              </a:ext>
            </a:extLst>
          </p:cNvPr>
          <p:cNvSpPr>
            <a:spLocks noGrp="1"/>
          </p:cNvSpPr>
          <p:nvPr>
            <p:ph type="title"/>
          </p:nvPr>
        </p:nvSpPr>
        <p:spPr/>
        <p:txBody>
          <a:bodyPr/>
          <a:lstStyle/>
          <a:p>
            <a:r>
              <a:rPr lang="en-US" dirty="0"/>
              <a:t>Market Analysis &amp; Areas of Emphasis</a:t>
            </a:r>
          </a:p>
        </p:txBody>
      </p:sp>
      <p:sp>
        <p:nvSpPr>
          <p:cNvPr id="4" name="Slide Number Placeholder 3">
            <a:extLst>
              <a:ext uri="{FF2B5EF4-FFF2-40B4-BE49-F238E27FC236}">
                <a16:creationId xmlns:a16="http://schemas.microsoft.com/office/drawing/2014/main" id="{2A718CA0-0D34-4FAB-B1DE-EEA96EA275DE}"/>
              </a:ext>
            </a:extLst>
          </p:cNvPr>
          <p:cNvSpPr>
            <a:spLocks noGrp="1"/>
          </p:cNvSpPr>
          <p:nvPr>
            <p:ph type="sldNum" sz="quarter" idx="15"/>
          </p:nvPr>
        </p:nvSpPr>
        <p:spPr/>
        <p:txBody>
          <a:bodyPr/>
          <a:lstStyle/>
          <a:p>
            <a:fld id="{D3F7C509-FEEF-45D3-B896-7C07814C0C13}" type="slidenum">
              <a:rPr lang="en-US" smtClean="0">
                <a:solidFill>
                  <a:srgbClr val="000000"/>
                </a:solidFill>
              </a:rPr>
              <a:pPr/>
              <a:t>14</a:t>
            </a:fld>
            <a:endParaRPr lang="en-US" dirty="0">
              <a:solidFill>
                <a:srgbClr val="000000"/>
              </a:solidFill>
            </a:endParaRPr>
          </a:p>
        </p:txBody>
      </p:sp>
    </p:spTree>
    <p:extLst>
      <p:ext uri="{BB962C8B-B14F-4D97-AF65-F5344CB8AC3E}">
        <p14:creationId xmlns:p14="http://schemas.microsoft.com/office/powerpoint/2010/main" val="9467973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8A9D19-17B8-4107-A42F-8F0350EBB28B}"/>
              </a:ext>
            </a:extLst>
          </p:cNvPr>
          <p:cNvSpPr>
            <a:spLocks noGrp="1"/>
          </p:cNvSpPr>
          <p:nvPr>
            <p:ph type="title"/>
          </p:nvPr>
        </p:nvSpPr>
        <p:spPr/>
        <p:txBody>
          <a:bodyPr/>
          <a:lstStyle/>
          <a:p>
            <a:r>
              <a:rPr lang="en-US" dirty="0"/>
              <a:t>Program Matrix – College of Arts &amp; Sciences (1 of 2) </a:t>
            </a:r>
          </a:p>
        </p:txBody>
      </p:sp>
      <p:sp>
        <p:nvSpPr>
          <p:cNvPr id="3" name="TextBox 2">
            <a:extLst>
              <a:ext uri="{FF2B5EF4-FFF2-40B4-BE49-F238E27FC236}">
                <a16:creationId xmlns:a16="http://schemas.microsoft.com/office/drawing/2014/main" id="{1F93B5E7-C3AC-4B67-9649-98AAD9486884}"/>
              </a:ext>
            </a:extLst>
          </p:cNvPr>
          <p:cNvSpPr txBox="1"/>
          <p:nvPr/>
        </p:nvSpPr>
        <p:spPr>
          <a:xfrm>
            <a:off x="8763000" y="5844042"/>
            <a:ext cx="3074895" cy="609600"/>
          </a:xfrm>
          <a:prstGeom prst="rect">
            <a:avLst/>
          </a:prstGeom>
          <a:solidFill>
            <a:schemeClr val="bg1"/>
          </a:solidFill>
        </p:spPr>
        <p:txBody>
          <a:bodyPr wrap="square" rtlCol="0">
            <a:spAutoFit/>
          </a:bodyPr>
          <a:lstStyle/>
          <a:p>
            <a:endParaRPr lang="en-US" dirty="0"/>
          </a:p>
        </p:txBody>
      </p:sp>
      <p:graphicFrame>
        <p:nvGraphicFramePr>
          <p:cNvPr id="4" name="Table 3">
            <a:extLst>
              <a:ext uri="{FF2B5EF4-FFF2-40B4-BE49-F238E27FC236}">
                <a16:creationId xmlns:a16="http://schemas.microsoft.com/office/drawing/2014/main" id="{D4B22C1E-E77D-401E-BE04-8DFD569A24FA}"/>
              </a:ext>
            </a:extLst>
          </p:cNvPr>
          <p:cNvGraphicFramePr>
            <a:graphicFrameLocks noGrp="1"/>
          </p:cNvGraphicFramePr>
          <p:nvPr>
            <p:extLst>
              <p:ext uri="{D42A27DB-BD31-4B8C-83A1-F6EECF244321}">
                <p14:modId xmlns:p14="http://schemas.microsoft.com/office/powerpoint/2010/main" val="3168127634"/>
              </p:ext>
            </p:extLst>
          </p:nvPr>
        </p:nvGraphicFramePr>
        <p:xfrm>
          <a:off x="640079" y="1097280"/>
          <a:ext cx="11197816" cy="4958372"/>
        </p:xfrm>
        <a:graphic>
          <a:graphicData uri="http://schemas.openxmlformats.org/drawingml/2006/table">
            <a:tbl>
              <a:tblPr/>
              <a:tblGrid>
                <a:gridCol w="1538856">
                  <a:extLst>
                    <a:ext uri="{9D8B030D-6E8A-4147-A177-3AD203B41FA5}">
                      <a16:colId xmlns:a16="http://schemas.microsoft.com/office/drawing/2014/main" val="888472808"/>
                    </a:ext>
                  </a:extLst>
                </a:gridCol>
                <a:gridCol w="2905680">
                  <a:extLst>
                    <a:ext uri="{9D8B030D-6E8A-4147-A177-3AD203B41FA5}">
                      <a16:colId xmlns:a16="http://schemas.microsoft.com/office/drawing/2014/main" val="3817552614"/>
                    </a:ext>
                  </a:extLst>
                </a:gridCol>
                <a:gridCol w="1064356">
                  <a:extLst>
                    <a:ext uri="{9D8B030D-6E8A-4147-A177-3AD203B41FA5}">
                      <a16:colId xmlns:a16="http://schemas.microsoft.com/office/drawing/2014/main" val="4080439508"/>
                    </a:ext>
                  </a:extLst>
                </a:gridCol>
                <a:gridCol w="1071173">
                  <a:extLst>
                    <a:ext uri="{9D8B030D-6E8A-4147-A177-3AD203B41FA5}">
                      <a16:colId xmlns:a16="http://schemas.microsoft.com/office/drawing/2014/main" val="3801955352"/>
                    </a:ext>
                  </a:extLst>
                </a:gridCol>
                <a:gridCol w="1300711">
                  <a:extLst>
                    <a:ext uri="{9D8B030D-6E8A-4147-A177-3AD203B41FA5}">
                      <a16:colId xmlns:a16="http://schemas.microsoft.com/office/drawing/2014/main" val="3878337615"/>
                    </a:ext>
                  </a:extLst>
                </a:gridCol>
                <a:gridCol w="1300711">
                  <a:extLst>
                    <a:ext uri="{9D8B030D-6E8A-4147-A177-3AD203B41FA5}">
                      <a16:colId xmlns:a16="http://schemas.microsoft.com/office/drawing/2014/main" val="4202251193"/>
                    </a:ext>
                  </a:extLst>
                </a:gridCol>
                <a:gridCol w="918149">
                  <a:extLst>
                    <a:ext uri="{9D8B030D-6E8A-4147-A177-3AD203B41FA5}">
                      <a16:colId xmlns:a16="http://schemas.microsoft.com/office/drawing/2014/main" val="2459340447"/>
                    </a:ext>
                  </a:extLst>
                </a:gridCol>
                <a:gridCol w="1098180">
                  <a:extLst>
                    <a:ext uri="{9D8B030D-6E8A-4147-A177-3AD203B41FA5}">
                      <a16:colId xmlns:a16="http://schemas.microsoft.com/office/drawing/2014/main" val="1954544805"/>
                    </a:ext>
                  </a:extLst>
                </a:gridCol>
              </a:tblGrid>
              <a:tr h="457200">
                <a:tc>
                  <a:txBody>
                    <a:bodyPr/>
                    <a:lstStyle/>
                    <a:p>
                      <a:pPr algn="ctr" fontAlgn="b"/>
                      <a:r>
                        <a:rPr lang="en-US" sz="1000" b="1" i="0" u="none" strike="noStrike" dirty="0">
                          <a:solidFill>
                            <a:srgbClr val="FFFFFF"/>
                          </a:solidFill>
                          <a:effectLst/>
                          <a:latin typeface="Calibri" panose="020F0502020204030204" pitchFamily="34" charset="0"/>
                        </a:rPr>
                        <a:t>PSU College</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70C0"/>
                    </a:solidFill>
                  </a:tcPr>
                </a:tc>
                <a:tc>
                  <a:txBody>
                    <a:bodyPr/>
                    <a:lstStyle/>
                    <a:p>
                      <a:pPr algn="ctr" fontAlgn="b"/>
                      <a:r>
                        <a:rPr lang="en-US" sz="1000" b="1" i="0" u="none" strike="noStrike" dirty="0">
                          <a:solidFill>
                            <a:srgbClr val="FFFFFF"/>
                          </a:solidFill>
                          <a:effectLst/>
                          <a:latin typeface="Calibri" panose="020F0502020204030204" pitchFamily="34" charset="0"/>
                        </a:rPr>
                        <a:t>PSU Program </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70C0"/>
                    </a:solidFill>
                  </a:tcPr>
                </a:tc>
                <a:tc>
                  <a:txBody>
                    <a:bodyPr/>
                    <a:lstStyle/>
                    <a:p>
                      <a:pPr algn="ctr" fontAlgn="b"/>
                      <a:r>
                        <a:rPr lang="en-US" sz="1000" b="1" i="0" u="none" strike="noStrike">
                          <a:solidFill>
                            <a:srgbClr val="FFFFFF"/>
                          </a:solidFill>
                          <a:effectLst/>
                          <a:latin typeface="Calibri" panose="020F0502020204030204" pitchFamily="34" charset="0"/>
                        </a:rPr>
                        <a:t> Short Name </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70C0"/>
                    </a:solidFill>
                  </a:tcPr>
                </a:tc>
                <a:tc>
                  <a:txBody>
                    <a:bodyPr/>
                    <a:lstStyle/>
                    <a:p>
                      <a:pPr algn="ctr" fontAlgn="b"/>
                      <a:r>
                        <a:rPr lang="en-US" sz="1000" b="1" i="0" u="none" strike="noStrike" dirty="0">
                          <a:solidFill>
                            <a:srgbClr val="FFFFFF"/>
                          </a:solidFill>
                          <a:effectLst/>
                          <a:latin typeface="Calibri" panose="020F0502020204030204" pitchFamily="34" charset="0"/>
                        </a:rPr>
                        <a:t>Internal Growth (Up, Down, Neutral)</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70C0"/>
                    </a:solidFill>
                  </a:tcPr>
                </a:tc>
                <a:tc>
                  <a:txBody>
                    <a:bodyPr/>
                    <a:lstStyle/>
                    <a:p>
                      <a:pPr algn="ctr" fontAlgn="b"/>
                      <a:r>
                        <a:rPr lang="en-US" sz="1000" b="1" i="0" u="none" strike="noStrike" dirty="0">
                          <a:solidFill>
                            <a:srgbClr val="FFFFFF"/>
                          </a:solidFill>
                          <a:effectLst/>
                          <a:latin typeface="Calibri" panose="020F0502020204030204" pitchFamily="34" charset="0"/>
                        </a:rPr>
                        <a:t>Performance Based on Competitor (Better, Worse, Neutral, N/A)</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70C0"/>
                    </a:solidFill>
                  </a:tcPr>
                </a:tc>
                <a:tc>
                  <a:txBody>
                    <a:bodyPr/>
                    <a:lstStyle/>
                    <a:p>
                      <a:pPr algn="ctr" fontAlgn="b"/>
                      <a:r>
                        <a:rPr lang="en-US" sz="1000" b="1" i="0" u="none" strike="noStrike" dirty="0">
                          <a:solidFill>
                            <a:srgbClr val="FFFFFF"/>
                          </a:solidFill>
                          <a:effectLst/>
                          <a:latin typeface="Calibri" panose="020F0502020204030204" pitchFamily="34" charset="0"/>
                        </a:rPr>
                        <a:t>Workforce Findings  (In demand, not in demand, neutral)</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70C0"/>
                    </a:solidFill>
                  </a:tcPr>
                </a:tc>
                <a:tc>
                  <a:txBody>
                    <a:bodyPr/>
                    <a:lstStyle/>
                    <a:p>
                      <a:pPr algn="ctr" fontAlgn="b"/>
                      <a:r>
                        <a:rPr lang="en-US" sz="1000" b="1" i="0" u="none" strike="noStrike" dirty="0">
                          <a:solidFill>
                            <a:srgbClr val="FFFFFF"/>
                          </a:solidFill>
                          <a:effectLst/>
                          <a:latin typeface="Calibri" panose="020F0502020204030204" pitchFamily="34" charset="0"/>
                        </a:rPr>
                        <a:t>Net Revenue Performance 2018  </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70C0"/>
                    </a:solidFill>
                  </a:tcPr>
                </a:tc>
                <a:tc>
                  <a:txBody>
                    <a:bodyPr/>
                    <a:lstStyle/>
                    <a:p>
                      <a:pPr algn="ctr" fontAlgn="b"/>
                      <a:r>
                        <a:rPr lang="fr-FR" sz="1000" b="1" i="0" u="none" strike="noStrike" dirty="0">
                          <a:solidFill>
                            <a:srgbClr val="FFFFFF"/>
                          </a:solidFill>
                          <a:effectLst/>
                          <a:latin typeface="Calibri" panose="020F0502020204030204" pitchFamily="34" charset="0"/>
                        </a:rPr>
                        <a:t>Net Revenue Performance </a:t>
                      </a:r>
                    </a:p>
                    <a:p>
                      <a:pPr algn="ctr" fontAlgn="b"/>
                      <a:r>
                        <a:rPr lang="fr-FR" sz="1000" b="1" i="0" u="none" strike="noStrike" dirty="0">
                          <a:solidFill>
                            <a:srgbClr val="FFFFFF"/>
                          </a:solidFill>
                          <a:effectLst/>
                          <a:latin typeface="Calibri" panose="020F0502020204030204" pitchFamily="34" charset="0"/>
                        </a:rPr>
                        <a:t>3 </a:t>
                      </a:r>
                      <a:r>
                        <a:rPr lang="fr-FR" sz="1000" b="1" i="0" u="none" strike="noStrike" dirty="0" err="1">
                          <a:solidFill>
                            <a:srgbClr val="FFFFFF"/>
                          </a:solidFill>
                          <a:effectLst/>
                          <a:latin typeface="Calibri" panose="020F0502020204030204" pitchFamily="34" charset="0"/>
                        </a:rPr>
                        <a:t>Year</a:t>
                      </a:r>
                      <a:r>
                        <a:rPr lang="fr-FR" sz="1000" b="1" i="0" u="none" strike="noStrike" dirty="0">
                          <a:solidFill>
                            <a:srgbClr val="FFFFFF"/>
                          </a:solidFill>
                          <a:effectLst/>
                          <a:latin typeface="Calibri" panose="020F0502020204030204" pitchFamily="34" charset="0"/>
                        </a:rPr>
                        <a:t> </a:t>
                      </a:r>
                      <a:r>
                        <a:rPr lang="fr-FR" sz="1000" b="1" i="0" u="none" strike="noStrike" dirty="0" err="1">
                          <a:solidFill>
                            <a:srgbClr val="FFFFFF"/>
                          </a:solidFill>
                          <a:effectLst/>
                          <a:latin typeface="Calibri" panose="020F0502020204030204" pitchFamily="34" charset="0"/>
                        </a:rPr>
                        <a:t>Average</a:t>
                      </a:r>
                      <a:r>
                        <a:rPr lang="fr-FR" sz="1000" b="1" i="0" u="none" strike="noStrike" dirty="0">
                          <a:solidFill>
                            <a:srgbClr val="FFFFFF"/>
                          </a:solidFill>
                          <a:effectLst/>
                          <a:latin typeface="Calibri" panose="020F0502020204030204" pitchFamily="34" charset="0"/>
                        </a:rPr>
                        <a:t> </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70C0"/>
                    </a:solidFill>
                  </a:tcPr>
                </a:tc>
                <a:extLst>
                  <a:ext uri="{0D108BD9-81ED-4DB2-BD59-A6C34878D82A}">
                    <a16:rowId xmlns:a16="http://schemas.microsoft.com/office/drawing/2014/main" val="734214098"/>
                  </a:ext>
                </a:extLst>
              </a:tr>
              <a:tr h="145869">
                <a:tc>
                  <a:txBody>
                    <a:bodyPr/>
                    <a:lstStyle/>
                    <a:p>
                      <a:pPr algn="l" fontAlgn="b"/>
                      <a:r>
                        <a:rPr lang="en-US" sz="1000" b="0" i="0" u="none" strike="noStrike" dirty="0">
                          <a:solidFill>
                            <a:srgbClr val="000000"/>
                          </a:solidFill>
                          <a:effectLst/>
                          <a:latin typeface="Calibri" panose="020F0502020204030204" pitchFamily="34" charset="0"/>
                        </a:rPr>
                        <a:t>College of Arts &amp; Sciences</a:t>
                      </a:r>
                    </a:p>
                  </a:txBody>
                  <a:tcPr marL="8068" marR="8068" marT="8068"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dirty="0">
                          <a:solidFill>
                            <a:srgbClr val="000000"/>
                          </a:solidFill>
                          <a:effectLst/>
                          <a:latin typeface="Calibri" panose="020F0502020204030204" pitchFamily="34" charset="0"/>
                        </a:rPr>
                        <a:t>ART</a:t>
                      </a:r>
                    </a:p>
                  </a:txBody>
                  <a:tcPr marL="8068" marR="8068" marT="8068"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dirty="0">
                          <a:solidFill>
                            <a:srgbClr val="000000"/>
                          </a:solidFill>
                          <a:effectLst/>
                          <a:latin typeface="Calibri" panose="020F0502020204030204" pitchFamily="34" charset="0"/>
                        </a:rPr>
                        <a:t>Art</a:t>
                      </a:r>
                    </a:p>
                  </a:txBody>
                  <a:tcPr marL="8068" marR="8068" marT="8068"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Down </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Worse </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Not In Demand </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($105,580)</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($92,116)</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093032620"/>
                  </a:ext>
                </a:extLst>
              </a:tr>
              <a:tr h="145869">
                <a:tc>
                  <a:txBody>
                    <a:bodyPr/>
                    <a:lstStyle/>
                    <a:p>
                      <a:pPr algn="l" fontAlgn="b"/>
                      <a:r>
                        <a:rPr lang="en-US" sz="1000" b="0" i="0" u="none" strike="noStrike" dirty="0">
                          <a:solidFill>
                            <a:srgbClr val="000000"/>
                          </a:solidFill>
                          <a:effectLst/>
                          <a:latin typeface="Calibri" panose="020F0502020204030204" pitchFamily="34" charset="0"/>
                        </a:rPr>
                        <a:t>College of Arts &amp; Sciences</a:t>
                      </a:r>
                    </a:p>
                  </a:txBody>
                  <a:tcPr marL="8068" marR="8068" marT="8068"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BIOLOGY</a:t>
                      </a:r>
                    </a:p>
                  </a:txBody>
                  <a:tcPr marL="8068" marR="8068" marT="8068"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BiolMS</a:t>
                      </a:r>
                    </a:p>
                  </a:txBody>
                  <a:tcPr marL="8068" marR="8068" marT="8068"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Neutral </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Neutral </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Neutral </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$23,762 </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$22,975 </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187315544"/>
                  </a:ext>
                </a:extLst>
              </a:tr>
              <a:tr h="145869">
                <a:tc>
                  <a:txBody>
                    <a:bodyPr/>
                    <a:lstStyle/>
                    <a:p>
                      <a:pPr algn="l" fontAlgn="b"/>
                      <a:r>
                        <a:rPr lang="en-US" sz="1000" b="0" i="0" u="none" strike="noStrike" dirty="0">
                          <a:solidFill>
                            <a:srgbClr val="000000"/>
                          </a:solidFill>
                          <a:effectLst/>
                          <a:latin typeface="Calibri" panose="020F0502020204030204" pitchFamily="34" charset="0"/>
                        </a:rPr>
                        <a:t>College of Arts &amp; Sciences</a:t>
                      </a:r>
                    </a:p>
                  </a:txBody>
                  <a:tcPr marL="8068" marR="8068" marT="8068"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BIOLOGY BS</a:t>
                      </a:r>
                    </a:p>
                  </a:txBody>
                  <a:tcPr marL="8068" marR="8068" marT="8068"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BiolBS</a:t>
                      </a:r>
                    </a:p>
                  </a:txBody>
                  <a:tcPr marL="8068" marR="8068" marT="8068"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Up </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Better </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Neutral </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$125,561 </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$88,940 </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295013381"/>
                  </a:ext>
                </a:extLst>
              </a:tr>
              <a:tr h="145869">
                <a:tc>
                  <a:txBody>
                    <a:bodyPr/>
                    <a:lstStyle/>
                    <a:p>
                      <a:pPr algn="l" fontAlgn="b"/>
                      <a:r>
                        <a:rPr lang="en-US" sz="1000" b="0" i="0" u="none" strike="noStrike" dirty="0">
                          <a:solidFill>
                            <a:srgbClr val="000000"/>
                          </a:solidFill>
                          <a:effectLst/>
                          <a:latin typeface="Calibri" panose="020F0502020204030204" pitchFamily="34" charset="0"/>
                        </a:rPr>
                        <a:t>College of Arts &amp; Sciences</a:t>
                      </a:r>
                    </a:p>
                  </a:txBody>
                  <a:tcPr marL="8068" marR="8068" marT="8068"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BIOLOGY BSE</a:t>
                      </a:r>
                    </a:p>
                  </a:txBody>
                  <a:tcPr marL="8068" marR="8068" marT="8068"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BiolBSE</a:t>
                      </a:r>
                    </a:p>
                  </a:txBody>
                  <a:tcPr marL="8068" marR="8068" marT="8068"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Neutral </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Better </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Neutral </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$5,904 </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$4,910 </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878028827"/>
                  </a:ext>
                </a:extLst>
              </a:tr>
              <a:tr h="145869">
                <a:tc>
                  <a:txBody>
                    <a:bodyPr/>
                    <a:lstStyle/>
                    <a:p>
                      <a:pPr algn="l" fontAlgn="b"/>
                      <a:r>
                        <a:rPr lang="en-US" sz="1000" b="0" i="0" u="none" strike="noStrike" dirty="0">
                          <a:solidFill>
                            <a:srgbClr val="000000"/>
                          </a:solidFill>
                          <a:effectLst/>
                          <a:latin typeface="Calibri" panose="020F0502020204030204" pitchFamily="34" charset="0"/>
                        </a:rPr>
                        <a:t>College of Arts &amp; Sciences</a:t>
                      </a:r>
                    </a:p>
                  </a:txBody>
                  <a:tcPr marL="8068" marR="8068" marT="8068"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BIOLOGY-MEDICAL TECHNOLOGY</a:t>
                      </a:r>
                    </a:p>
                  </a:txBody>
                  <a:tcPr marL="8068" marR="8068" marT="8068"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BioMed</a:t>
                      </a:r>
                    </a:p>
                  </a:txBody>
                  <a:tcPr marL="8068" marR="8068" marT="8068"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Down </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Better </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Neutral </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$4,723 </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$3,079 </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14684528"/>
                  </a:ext>
                </a:extLst>
              </a:tr>
              <a:tr h="145869">
                <a:tc>
                  <a:txBody>
                    <a:bodyPr/>
                    <a:lstStyle/>
                    <a:p>
                      <a:pPr algn="l" fontAlgn="b"/>
                      <a:r>
                        <a:rPr lang="en-US" sz="1000" b="0" i="0" u="none" strike="noStrike" dirty="0">
                          <a:solidFill>
                            <a:srgbClr val="000000"/>
                          </a:solidFill>
                          <a:effectLst/>
                          <a:latin typeface="Calibri" panose="020F0502020204030204" pitchFamily="34" charset="0"/>
                        </a:rPr>
                        <a:t>College of Arts &amp; Sciences</a:t>
                      </a:r>
                    </a:p>
                  </a:txBody>
                  <a:tcPr marL="8068" marR="8068" marT="8068"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CHEMISTRY</a:t>
                      </a:r>
                    </a:p>
                  </a:txBody>
                  <a:tcPr marL="8068" marR="8068" marT="8068"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ChemMS</a:t>
                      </a:r>
                    </a:p>
                  </a:txBody>
                  <a:tcPr marL="8068" marR="8068" marT="8068"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Down </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Better </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Neutral </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$14,401 </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$11,501 </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632106613"/>
                  </a:ext>
                </a:extLst>
              </a:tr>
              <a:tr h="145869">
                <a:tc>
                  <a:txBody>
                    <a:bodyPr/>
                    <a:lstStyle/>
                    <a:p>
                      <a:pPr algn="l" fontAlgn="b"/>
                      <a:r>
                        <a:rPr lang="en-US" sz="1000" b="0" i="0" u="none" strike="noStrike" dirty="0">
                          <a:solidFill>
                            <a:srgbClr val="000000"/>
                          </a:solidFill>
                          <a:effectLst/>
                          <a:latin typeface="Calibri" panose="020F0502020204030204" pitchFamily="34" charset="0"/>
                        </a:rPr>
                        <a:t>College of Arts &amp; Sciences</a:t>
                      </a:r>
                    </a:p>
                  </a:txBody>
                  <a:tcPr marL="8068" marR="8068" marT="8068"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CHEMISTRY BS</a:t>
                      </a:r>
                    </a:p>
                  </a:txBody>
                  <a:tcPr marL="8068" marR="8068" marT="8068"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ChemBS</a:t>
                      </a:r>
                    </a:p>
                  </a:txBody>
                  <a:tcPr marL="8068" marR="8068" marT="8068"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Down </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Neutral </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Neutral </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($112,943)</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($181,663)</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280184283"/>
                  </a:ext>
                </a:extLst>
              </a:tr>
              <a:tr h="145869">
                <a:tc>
                  <a:txBody>
                    <a:bodyPr/>
                    <a:lstStyle/>
                    <a:p>
                      <a:pPr algn="l" fontAlgn="b"/>
                      <a:r>
                        <a:rPr lang="en-US" sz="1000" b="0" i="0" u="none" strike="noStrike" dirty="0">
                          <a:solidFill>
                            <a:srgbClr val="000000"/>
                          </a:solidFill>
                          <a:effectLst/>
                          <a:latin typeface="Calibri" panose="020F0502020204030204" pitchFamily="34" charset="0"/>
                        </a:rPr>
                        <a:t>College of Arts &amp; Sciences</a:t>
                      </a:r>
                    </a:p>
                  </a:txBody>
                  <a:tcPr marL="8068" marR="8068" marT="8068"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CHEMISTRY BSE</a:t>
                      </a:r>
                    </a:p>
                  </a:txBody>
                  <a:tcPr marL="8068" marR="8068" marT="8068"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ChemBSE</a:t>
                      </a:r>
                    </a:p>
                  </a:txBody>
                  <a:tcPr marL="8068" marR="8068" marT="8068"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Up </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Better </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Neutral </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($16,471)</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($17,574)</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791456486"/>
                  </a:ext>
                </a:extLst>
              </a:tr>
              <a:tr h="145869">
                <a:tc>
                  <a:txBody>
                    <a:bodyPr/>
                    <a:lstStyle/>
                    <a:p>
                      <a:pPr algn="l" fontAlgn="b"/>
                      <a:r>
                        <a:rPr lang="en-US" sz="1000" b="0" i="0" u="none" strike="noStrike" dirty="0">
                          <a:solidFill>
                            <a:srgbClr val="000000"/>
                          </a:solidFill>
                          <a:effectLst/>
                          <a:latin typeface="Calibri" panose="020F0502020204030204" pitchFamily="34" charset="0"/>
                        </a:rPr>
                        <a:t>College of Arts &amp; Sciences</a:t>
                      </a:r>
                    </a:p>
                  </a:txBody>
                  <a:tcPr marL="8068" marR="8068" marT="8068"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POLYMER CHEMISTRY</a:t>
                      </a:r>
                    </a:p>
                  </a:txBody>
                  <a:tcPr marL="8068" marR="8068" marT="8068"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PolymerChem</a:t>
                      </a:r>
                    </a:p>
                  </a:txBody>
                  <a:tcPr marL="8068" marR="8068" marT="8068"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Up </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Better </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N/A</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($444,201)</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($355,665)</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649787038"/>
                  </a:ext>
                </a:extLst>
              </a:tr>
              <a:tr h="145869">
                <a:tc>
                  <a:txBody>
                    <a:bodyPr/>
                    <a:lstStyle/>
                    <a:p>
                      <a:pPr algn="l" fontAlgn="b"/>
                      <a:r>
                        <a:rPr lang="en-US" sz="1000" b="0" i="0" u="none" strike="noStrike" dirty="0">
                          <a:solidFill>
                            <a:srgbClr val="000000"/>
                          </a:solidFill>
                          <a:effectLst/>
                          <a:latin typeface="Calibri" panose="020F0502020204030204" pitchFamily="34" charset="0"/>
                        </a:rPr>
                        <a:t>College of Arts &amp; Sciences</a:t>
                      </a:r>
                    </a:p>
                  </a:txBody>
                  <a:tcPr marL="8068" marR="8068" marT="8068"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POLYMER CHEMISTRY</a:t>
                      </a:r>
                    </a:p>
                  </a:txBody>
                  <a:tcPr marL="8068" marR="8068" marT="8068"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dirty="0" err="1">
                          <a:solidFill>
                            <a:srgbClr val="000000"/>
                          </a:solidFill>
                          <a:effectLst/>
                          <a:latin typeface="Calibri" panose="020F0502020204030204" pitchFamily="34" charset="0"/>
                        </a:rPr>
                        <a:t>PolyChemMS</a:t>
                      </a:r>
                      <a:endParaRPr lang="en-US" sz="1000" b="0" i="0" u="none" strike="noStrike" dirty="0">
                        <a:solidFill>
                          <a:srgbClr val="000000"/>
                        </a:solidFill>
                        <a:effectLst/>
                        <a:latin typeface="Calibri" panose="020F0502020204030204" pitchFamily="34" charset="0"/>
                      </a:endParaRPr>
                    </a:p>
                  </a:txBody>
                  <a:tcPr marL="8068" marR="8068" marT="8068"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Neutral </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Neutral </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N/A</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($294,482)</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($360,870)</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79726591"/>
                  </a:ext>
                </a:extLst>
              </a:tr>
              <a:tr h="145869">
                <a:tc>
                  <a:txBody>
                    <a:bodyPr/>
                    <a:lstStyle/>
                    <a:p>
                      <a:pPr algn="l" fontAlgn="b"/>
                      <a:r>
                        <a:rPr lang="en-US" sz="1000" b="0" i="0" u="none" strike="noStrike" dirty="0">
                          <a:solidFill>
                            <a:srgbClr val="000000"/>
                          </a:solidFill>
                          <a:effectLst/>
                          <a:latin typeface="Calibri" panose="020F0502020204030204" pitchFamily="34" charset="0"/>
                        </a:rPr>
                        <a:t>College of Arts &amp; Sciences</a:t>
                      </a:r>
                    </a:p>
                  </a:txBody>
                  <a:tcPr marL="8068" marR="8068" marT="8068"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COMMUNICATION</a:t>
                      </a:r>
                    </a:p>
                  </a:txBody>
                  <a:tcPr marL="8068" marR="8068" marT="8068"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CommMA</a:t>
                      </a:r>
                    </a:p>
                  </a:txBody>
                  <a:tcPr marL="8068" marR="8068" marT="8068"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Down </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Worse </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Neutral </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$106,246 </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$125,318 </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949551105"/>
                  </a:ext>
                </a:extLst>
              </a:tr>
              <a:tr h="145869">
                <a:tc>
                  <a:txBody>
                    <a:bodyPr/>
                    <a:lstStyle/>
                    <a:p>
                      <a:pPr algn="l" fontAlgn="b"/>
                      <a:r>
                        <a:rPr lang="en-US" sz="1000" b="0" i="0" u="none" strike="noStrike" dirty="0">
                          <a:solidFill>
                            <a:srgbClr val="000000"/>
                          </a:solidFill>
                          <a:effectLst/>
                          <a:latin typeface="Calibri" panose="020F0502020204030204" pitchFamily="34" charset="0"/>
                        </a:rPr>
                        <a:t>College of Arts &amp; Sciences</a:t>
                      </a:r>
                    </a:p>
                  </a:txBody>
                  <a:tcPr marL="8068" marR="8068" marT="8068"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COMMUNICATION BS </a:t>
                      </a:r>
                    </a:p>
                  </a:txBody>
                  <a:tcPr marL="8068" marR="8068" marT="8068"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CommunicBS</a:t>
                      </a:r>
                    </a:p>
                  </a:txBody>
                  <a:tcPr marL="8068" marR="8068" marT="8068"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Up </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Better </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Neutral </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$342,255 </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$280,872 </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842191671"/>
                  </a:ext>
                </a:extLst>
              </a:tr>
              <a:tr h="145869">
                <a:tc>
                  <a:txBody>
                    <a:bodyPr/>
                    <a:lstStyle/>
                    <a:p>
                      <a:pPr algn="l" fontAlgn="b"/>
                      <a:r>
                        <a:rPr lang="en-US" sz="1000" b="0" i="0" u="none" strike="noStrike" dirty="0">
                          <a:solidFill>
                            <a:srgbClr val="000000"/>
                          </a:solidFill>
                          <a:effectLst/>
                          <a:latin typeface="Calibri" panose="020F0502020204030204" pitchFamily="34" charset="0"/>
                        </a:rPr>
                        <a:t>College of Arts &amp; Sciences</a:t>
                      </a:r>
                    </a:p>
                  </a:txBody>
                  <a:tcPr marL="8068" marR="8068" marT="8068"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COMMUNICATION BSE</a:t>
                      </a:r>
                    </a:p>
                  </a:txBody>
                  <a:tcPr marL="8068" marR="8068" marT="8068"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CommunicBSE</a:t>
                      </a:r>
                    </a:p>
                  </a:txBody>
                  <a:tcPr marL="8068" marR="8068" marT="8068"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Up </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Better </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Neutral </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$14,881 </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$10,876 </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598352071"/>
                  </a:ext>
                </a:extLst>
              </a:tr>
              <a:tr h="145869">
                <a:tc>
                  <a:txBody>
                    <a:bodyPr/>
                    <a:lstStyle/>
                    <a:p>
                      <a:pPr algn="l" fontAlgn="b"/>
                      <a:r>
                        <a:rPr lang="en-US" sz="1000" b="0" i="0" u="none" strike="noStrike" dirty="0">
                          <a:solidFill>
                            <a:srgbClr val="000000"/>
                          </a:solidFill>
                          <a:effectLst/>
                          <a:latin typeface="Calibri" panose="020F0502020204030204" pitchFamily="34" charset="0"/>
                        </a:rPr>
                        <a:t>College of Arts &amp; Sciences</a:t>
                      </a:r>
                    </a:p>
                  </a:txBody>
                  <a:tcPr marL="8068" marR="8068" marT="8068"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ENGLISH</a:t>
                      </a:r>
                    </a:p>
                  </a:txBody>
                  <a:tcPr marL="8068" marR="8068" marT="8068"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EnglMA</a:t>
                      </a:r>
                    </a:p>
                  </a:txBody>
                  <a:tcPr marL="8068" marR="8068" marT="8068"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Down </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Worse </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Neutral </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$25,554 </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$32,016 </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142644551"/>
                  </a:ext>
                </a:extLst>
              </a:tr>
              <a:tr h="145869">
                <a:tc>
                  <a:txBody>
                    <a:bodyPr/>
                    <a:lstStyle/>
                    <a:p>
                      <a:pPr algn="l" fontAlgn="b"/>
                      <a:r>
                        <a:rPr lang="en-US" sz="1000" b="0" i="0" u="none" strike="noStrike" dirty="0">
                          <a:solidFill>
                            <a:srgbClr val="000000"/>
                          </a:solidFill>
                          <a:effectLst/>
                          <a:latin typeface="Calibri" panose="020F0502020204030204" pitchFamily="34" charset="0"/>
                        </a:rPr>
                        <a:t>College of Arts &amp; Sciences</a:t>
                      </a:r>
                    </a:p>
                  </a:txBody>
                  <a:tcPr marL="8068" marR="8068" marT="8068"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ENGLISH BA</a:t>
                      </a:r>
                    </a:p>
                  </a:txBody>
                  <a:tcPr marL="8068" marR="8068" marT="8068"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EnglBA</a:t>
                      </a:r>
                    </a:p>
                  </a:txBody>
                  <a:tcPr marL="8068" marR="8068" marT="8068"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Down </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Neutral </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Neutral </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($14,687)</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($75,898)</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655842367"/>
                  </a:ext>
                </a:extLst>
              </a:tr>
              <a:tr h="145869">
                <a:tc>
                  <a:txBody>
                    <a:bodyPr/>
                    <a:lstStyle/>
                    <a:p>
                      <a:pPr algn="l" fontAlgn="b"/>
                      <a:r>
                        <a:rPr lang="en-US" sz="1000" b="0" i="0" u="none" strike="noStrike" dirty="0">
                          <a:solidFill>
                            <a:srgbClr val="000000"/>
                          </a:solidFill>
                          <a:effectLst/>
                          <a:latin typeface="Calibri" panose="020F0502020204030204" pitchFamily="34" charset="0"/>
                        </a:rPr>
                        <a:t>College of Arts &amp; Sciences</a:t>
                      </a:r>
                    </a:p>
                  </a:txBody>
                  <a:tcPr marL="8068" marR="8068" marT="8068"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ENGLISH BSE</a:t>
                      </a:r>
                    </a:p>
                  </a:txBody>
                  <a:tcPr marL="8068" marR="8068" marT="8068"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EnglBSE</a:t>
                      </a:r>
                    </a:p>
                  </a:txBody>
                  <a:tcPr marL="8068" marR="8068" marT="8068"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Down </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Neutral </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Neutral </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($10,281)</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($53,567)</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603662898"/>
                  </a:ext>
                </a:extLst>
              </a:tr>
              <a:tr h="145869">
                <a:tc>
                  <a:txBody>
                    <a:bodyPr/>
                    <a:lstStyle/>
                    <a:p>
                      <a:pPr algn="l" fontAlgn="b"/>
                      <a:r>
                        <a:rPr lang="en-US" sz="1000" b="0" i="0" u="none" strike="noStrike" dirty="0">
                          <a:solidFill>
                            <a:srgbClr val="000000"/>
                          </a:solidFill>
                          <a:effectLst/>
                          <a:latin typeface="Calibri" panose="020F0502020204030204" pitchFamily="34" charset="0"/>
                        </a:rPr>
                        <a:t>College of Arts &amp; Sciences</a:t>
                      </a:r>
                    </a:p>
                  </a:txBody>
                  <a:tcPr marL="8068" marR="8068" marT="8068"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MODERN LANGUAGES</a:t>
                      </a:r>
                    </a:p>
                  </a:txBody>
                  <a:tcPr marL="8068" marR="8068" marT="8068"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ModLang</a:t>
                      </a:r>
                    </a:p>
                  </a:txBody>
                  <a:tcPr marL="8068" marR="8068" marT="8068"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Neutral </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Worse </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Neutral </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($25,282)</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($38,995)</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592165884"/>
                  </a:ext>
                </a:extLst>
              </a:tr>
              <a:tr h="145869">
                <a:tc>
                  <a:txBody>
                    <a:bodyPr/>
                    <a:lstStyle/>
                    <a:p>
                      <a:pPr algn="l" fontAlgn="b"/>
                      <a:r>
                        <a:rPr lang="en-US" sz="1000" b="0" i="0" u="none" strike="noStrike" dirty="0">
                          <a:solidFill>
                            <a:srgbClr val="000000"/>
                          </a:solidFill>
                          <a:effectLst/>
                          <a:latin typeface="Calibri" panose="020F0502020204030204" pitchFamily="34" charset="0"/>
                        </a:rPr>
                        <a:t>College of Arts &amp; Sciences</a:t>
                      </a:r>
                    </a:p>
                  </a:txBody>
                  <a:tcPr marL="8068" marR="8068" marT="8068"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CAREER AND TECHNICAL EDUCATION</a:t>
                      </a:r>
                    </a:p>
                  </a:txBody>
                  <a:tcPr marL="8068" marR="8068" marT="8068"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CareerTechEd</a:t>
                      </a:r>
                    </a:p>
                  </a:txBody>
                  <a:tcPr marL="8068" marR="8068" marT="8068"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Down </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Better </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In Demand</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$109,361 </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$121,502 </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047461597"/>
                  </a:ext>
                </a:extLst>
              </a:tr>
              <a:tr h="145869">
                <a:tc>
                  <a:txBody>
                    <a:bodyPr/>
                    <a:lstStyle/>
                    <a:p>
                      <a:pPr algn="l" fontAlgn="b"/>
                      <a:r>
                        <a:rPr lang="en-US" sz="1000" b="0" i="0" u="none" strike="noStrike" dirty="0">
                          <a:solidFill>
                            <a:srgbClr val="000000"/>
                          </a:solidFill>
                          <a:effectLst/>
                          <a:latin typeface="Calibri" panose="020F0502020204030204" pitchFamily="34" charset="0"/>
                        </a:rPr>
                        <a:t>College of Arts &amp; Sciences</a:t>
                      </a:r>
                    </a:p>
                  </a:txBody>
                  <a:tcPr marL="8068" marR="8068" marT="8068"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FAMILY AND CONSUMER SCIENCES</a:t>
                      </a:r>
                    </a:p>
                  </a:txBody>
                  <a:tcPr marL="8068" marR="8068" marT="8068"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FamConsSciBS</a:t>
                      </a:r>
                    </a:p>
                  </a:txBody>
                  <a:tcPr marL="8068" marR="8068" marT="8068"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Down </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Neutral </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Neutral </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$196,485 </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$213,989 </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155187517"/>
                  </a:ext>
                </a:extLst>
              </a:tr>
              <a:tr h="145869">
                <a:tc>
                  <a:txBody>
                    <a:bodyPr/>
                    <a:lstStyle/>
                    <a:p>
                      <a:pPr algn="l" fontAlgn="b"/>
                      <a:r>
                        <a:rPr lang="en-US" sz="1000" b="0" i="0" u="none" strike="noStrike" dirty="0">
                          <a:solidFill>
                            <a:srgbClr val="000000"/>
                          </a:solidFill>
                          <a:effectLst/>
                          <a:latin typeface="Calibri" panose="020F0502020204030204" pitchFamily="34" charset="0"/>
                        </a:rPr>
                        <a:t>College of Arts &amp; Sciences</a:t>
                      </a:r>
                    </a:p>
                  </a:txBody>
                  <a:tcPr marL="8068" marR="8068" marT="8068"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FAMILY AND CONSUMER SCIENCES EDUCATION/BSE</a:t>
                      </a:r>
                    </a:p>
                  </a:txBody>
                  <a:tcPr marL="8068" marR="8068" marT="8068"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FamConsSciBSE</a:t>
                      </a:r>
                    </a:p>
                  </a:txBody>
                  <a:tcPr marL="8068" marR="8068" marT="8068"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Up </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Neutral </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Neutral </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$90,874 </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$71,806 </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765757170"/>
                  </a:ext>
                </a:extLst>
              </a:tr>
              <a:tr h="145869">
                <a:tc>
                  <a:txBody>
                    <a:bodyPr/>
                    <a:lstStyle/>
                    <a:p>
                      <a:pPr algn="l" fontAlgn="b"/>
                      <a:r>
                        <a:rPr lang="en-US" sz="1000" b="0" i="0" u="none" strike="noStrike" dirty="0">
                          <a:solidFill>
                            <a:srgbClr val="000000"/>
                          </a:solidFill>
                          <a:effectLst/>
                          <a:latin typeface="Calibri" panose="020F0502020204030204" pitchFamily="34" charset="0"/>
                        </a:rPr>
                        <a:t>College of Arts &amp; Sciences</a:t>
                      </a:r>
                    </a:p>
                  </a:txBody>
                  <a:tcPr marL="8068" marR="8068" marT="8068"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GEOGRAPHY</a:t>
                      </a:r>
                    </a:p>
                  </a:txBody>
                  <a:tcPr marL="8068" marR="8068" marT="8068"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Geog</a:t>
                      </a:r>
                    </a:p>
                  </a:txBody>
                  <a:tcPr marL="8068" marR="8068" marT="8068"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Down </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Worse </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Neutral </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$175,093 </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$178,825 </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765328965"/>
                  </a:ext>
                </a:extLst>
              </a:tr>
              <a:tr h="145869">
                <a:tc>
                  <a:txBody>
                    <a:bodyPr/>
                    <a:lstStyle/>
                    <a:p>
                      <a:pPr algn="l" fontAlgn="b"/>
                      <a:r>
                        <a:rPr lang="en-US" sz="1000" b="0" i="0" u="none" strike="noStrike" dirty="0">
                          <a:solidFill>
                            <a:srgbClr val="000000"/>
                          </a:solidFill>
                          <a:effectLst/>
                          <a:latin typeface="Calibri" panose="020F0502020204030204" pitchFamily="34" charset="0"/>
                        </a:rPr>
                        <a:t>College of Arts &amp; Sciences</a:t>
                      </a:r>
                    </a:p>
                  </a:txBody>
                  <a:tcPr marL="8068" marR="8068" marT="8068"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HISTORY</a:t>
                      </a:r>
                    </a:p>
                  </a:txBody>
                  <a:tcPr marL="8068" marR="8068" marT="8068"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History</a:t>
                      </a:r>
                    </a:p>
                  </a:txBody>
                  <a:tcPr marL="8068" marR="8068" marT="8068"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Down </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Neutral </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Neutral </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$51,277 </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$66,881 </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6862235"/>
                  </a:ext>
                </a:extLst>
              </a:tr>
              <a:tr h="145869">
                <a:tc>
                  <a:txBody>
                    <a:bodyPr/>
                    <a:lstStyle/>
                    <a:p>
                      <a:pPr algn="l" fontAlgn="b"/>
                      <a:r>
                        <a:rPr lang="en-US" sz="1000" b="0" i="0" u="none" strike="noStrike" dirty="0">
                          <a:solidFill>
                            <a:srgbClr val="000000"/>
                          </a:solidFill>
                          <a:effectLst/>
                          <a:latin typeface="Calibri" panose="020F0502020204030204" pitchFamily="34" charset="0"/>
                        </a:rPr>
                        <a:t>College of Arts &amp; Sciences</a:t>
                      </a:r>
                    </a:p>
                  </a:txBody>
                  <a:tcPr marL="8068" marR="8068" marT="8068"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HISTORY</a:t>
                      </a:r>
                    </a:p>
                  </a:txBody>
                  <a:tcPr marL="8068" marR="8068" marT="8068"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HistMA</a:t>
                      </a:r>
                    </a:p>
                  </a:txBody>
                  <a:tcPr marL="8068" marR="8068" marT="8068"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Down </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Neutral </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Neutral </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$73,571 </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$89,260 </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141780159"/>
                  </a:ext>
                </a:extLst>
              </a:tr>
              <a:tr h="145869">
                <a:tc>
                  <a:txBody>
                    <a:bodyPr/>
                    <a:lstStyle/>
                    <a:p>
                      <a:pPr algn="l" fontAlgn="b"/>
                      <a:r>
                        <a:rPr lang="en-US" sz="1000" b="0" i="0" u="none" strike="noStrike" dirty="0">
                          <a:solidFill>
                            <a:srgbClr val="000000"/>
                          </a:solidFill>
                          <a:effectLst/>
                          <a:latin typeface="Calibri" panose="020F0502020204030204" pitchFamily="34" charset="0"/>
                        </a:rPr>
                        <a:t>College of Arts &amp; Sciences</a:t>
                      </a:r>
                    </a:p>
                  </a:txBody>
                  <a:tcPr marL="8068" marR="8068" marT="8068"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HISTORY/GOVERNMENT</a:t>
                      </a:r>
                    </a:p>
                  </a:txBody>
                  <a:tcPr marL="8068" marR="8068" marT="8068"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HistGovt</a:t>
                      </a:r>
                    </a:p>
                  </a:txBody>
                  <a:tcPr marL="8068" marR="8068" marT="8068"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Up </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Neutral </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Neutral </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$167,326 </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$139,912 </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151454914"/>
                  </a:ext>
                </a:extLst>
              </a:tr>
              <a:tr h="145869">
                <a:tc>
                  <a:txBody>
                    <a:bodyPr/>
                    <a:lstStyle/>
                    <a:p>
                      <a:pPr algn="l" fontAlgn="b"/>
                      <a:r>
                        <a:rPr lang="en-US" sz="1000" b="0" i="0" u="none" strike="noStrike" dirty="0">
                          <a:solidFill>
                            <a:srgbClr val="000000"/>
                          </a:solidFill>
                          <a:effectLst/>
                          <a:latin typeface="Calibri" panose="020F0502020204030204" pitchFamily="34" charset="0"/>
                        </a:rPr>
                        <a:t>College of Arts &amp; Sciences</a:t>
                      </a:r>
                    </a:p>
                  </a:txBody>
                  <a:tcPr marL="8068" marR="8068" marT="8068"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JUSTICE STUDIES</a:t>
                      </a:r>
                    </a:p>
                  </a:txBody>
                  <a:tcPr marL="8068" marR="8068" marT="8068"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JusticeStud</a:t>
                      </a:r>
                    </a:p>
                  </a:txBody>
                  <a:tcPr marL="8068" marR="8068" marT="8068"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Down </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Worse </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In Demand</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$104,949 </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$94,101 </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898954546"/>
                  </a:ext>
                </a:extLst>
              </a:tr>
              <a:tr h="145869">
                <a:tc>
                  <a:txBody>
                    <a:bodyPr/>
                    <a:lstStyle/>
                    <a:p>
                      <a:pPr algn="l" fontAlgn="b"/>
                      <a:r>
                        <a:rPr lang="en-US" sz="1000" b="0" i="0" u="none" strike="noStrike" dirty="0">
                          <a:solidFill>
                            <a:srgbClr val="000000"/>
                          </a:solidFill>
                          <a:effectLst/>
                          <a:latin typeface="Calibri" panose="020F0502020204030204" pitchFamily="34" charset="0"/>
                        </a:rPr>
                        <a:t>College of Arts &amp; Sciences</a:t>
                      </a:r>
                    </a:p>
                  </a:txBody>
                  <a:tcPr marL="8068" marR="8068" marT="8068"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POLITICAL SCIENCE</a:t>
                      </a:r>
                    </a:p>
                  </a:txBody>
                  <a:tcPr marL="8068" marR="8068" marT="8068"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PolSci</a:t>
                      </a:r>
                    </a:p>
                  </a:txBody>
                  <a:tcPr marL="8068" marR="8068" marT="8068"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Down </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Worse </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In Demand</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$196,156 </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$173,679 </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514179476"/>
                  </a:ext>
                </a:extLst>
              </a:tr>
              <a:tr h="145869">
                <a:tc>
                  <a:txBody>
                    <a:bodyPr/>
                    <a:lstStyle/>
                    <a:p>
                      <a:pPr algn="l" fontAlgn="b"/>
                      <a:r>
                        <a:rPr lang="en-US" sz="1000" b="0" i="0" u="none" strike="noStrike" dirty="0">
                          <a:solidFill>
                            <a:srgbClr val="000000"/>
                          </a:solidFill>
                          <a:effectLst/>
                          <a:latin typeface="Calibri" panose="020F0502020204030204" pitchFamily="34" charset="0"/>
                        </a:rPr>
                        <a:t>College of Arts &amp; Sciences</a:t>
                      </a:r>
                    </a:p>
                  </a:txBody>
                  <a:tcPr marL="8068" marR="8068" marT="8068"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SOCIAL WORK</a:t>
                      </a:r>
                    </a:p>
                  </a:txBody>
                  <a:tcPr marL="8068" marR="8068" marT="8068"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SocWork</a:t>
                      </a:r>
                    </a:p>
                  </a:txBody>
                  <a:tcPr marL="8068" marR="8068" marT="8068"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Down </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Worse </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Not In Demand </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$104,642 </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$95,850 </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638368197"/>
                  </a:ext>
                </a:extLst>
              </a:tr>
              <a:tr h="145869">
                <a:tc>
                  <a:txBody>
                    <a:bodyPr/>
                    <a:lstStyle/>
                    <a:p>
                      <a:pPr algn="l" fontAlgn="b"/>
                      <a:r>
                        <a:rPr lang="en-US" sz="1000" b="0" i="0" u="none" strike="noStrike" dirty="0">
                          <a:solidFill>
                            <a:srgbClr val="000000"/>
                          </a:solidFill>
                          <a:effectLst/>
                          <a:latin typeface="Calibri" panose="020F0502020204030204" pitchFamily="34" charset="0"/>
                        </a:rPr>
                        <a:t>College of Arts &amp; Sciences</a:t>
                      </a:r>
                    </a:p>
                  </a:txBody>
                  <a:tcPr marL="8068" marR="8068" marT="8068"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SOCIOLOGY</a:t>
                      </a:r>
                    </a:p>
                  </a:txBody>
                  <a:tcPr marL="8068" marR="8068" marT="8068"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dirty="0" err="1">
                          <a:solidFill>
                            <a:srgbClr val="000000"/>
                          </a:solidFill>
                          <a:effectLst/>
                          <a:latin typeface="Calibri" panose="020F0502020204030204" pitchFamily="34" charset="0"/>
                        </a:rPr>
                        <a:t>Sociol</a:t>
                      </a:r>
                      <a:endParaRPr lang="en-US" sz="1000" b="0" i="0" u="none" strike="noStrike" dirty="0">
                        <a:solidFill>
                          <a:srgbClr val="000000"/>
                        </a:solidFill>
                        <a:effectLst/>
                        <a:latin typeface="Calibri" panose="020F0502020204030204" pitchFamily="34" charset="0"/>
                      </a:endParaRPr>
                    </a:p>
                  </a:txBody>
                  <a:tcPr marL="8068" marR="8068" marT="8068"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Down </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Worse </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Neutral </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$246,312 </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$191,718 </a:t>
                      </a:r>
                    </a:p>
                  </a:txBody>
                  <a:tcPr marL="8068" marR="8068" marT="80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673700224"/>
                  </a:ext>
                </a:extLst>
              </a:tr>
            </a:tbl>
          </a:graphicData>
        </a:graphic>
      </p:graphicFrame>
    </p:spTree>
    <p:extLst>
      <p:ext uri="{BB962C8B-B14F-4D97-AF65-F5344CB8AC3E}">
        <p14:creationId xmlns:p14="http://schemas.microsoft.com/office/powerpoint/2010/main" val="142342261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8A9D19-17B8-4107-A42F-8F0350EBB28B}"/>
              </a:ext>
            </a:extLst>
          </p:cNvPr>
          <p:cNvSpPr>
            <a:spLocks noGrp="1"/>
          </p:cNvSpPr>
          <p:nvPr>
            <p:ph type="title"/>
          </p:nvPr>
        </p:nvSpPr>
        <p:spPr/>
        <p:txBody>
          <a:bodyPr/>
          <a:lstStyle/>
          <a:p>
            <a:r>
              <a:rPr lang="en-US" dirty="0"/>
              <a:t>Program Matrix – College of Arts &amp; Sciences (2 of 2) </a:t>
            </a:r>
          </a:p>
        </p:txBody>
      </p:sp>
      <p:graphicFrame>
        <p:nvGraphicFramePr>
          <p:cNvPr id="4" name="Table 3">
            <a:extLst>
              <a:ext uri="{FF2B5EF4-FFF2-40B4-BE49-F238E27FC236}">
                <a16:creationId xmlns:a16="http://schemas.microsoft.com/office/drawing/2014/main" id="{D895DAC6-C995-4A95-84C6-2F3CD6BC08E1}"/>
              </a:ext>
            </a:extLst>
          </p:cNvPr>
          <p:cNvGraphicFramePr>
            <a:graphicFrameLocks noGrp="1"/>
          </p:cNvGraphicFramePr>
          <p:nvPr>
            <p:extLst>
              <p:ext uri="{D42A27DB-BD31-4B8C-83A1-F6EECF244321}">
                <p14:modId xmlns:p14="http://schemas.microsoft.com/office/powerpoint/2010/main" val="3686908241"/>
              </p:ext>
            </p:extLst>
          </p:nvPr>
        </p:nvGraphicFramePr>
        <p:xfrm>
          <a:off x="640080" y="1097280"/>
          <a:ext cx="11201400" cy="2559290"/>
        </p:xfrm>
        <a:graphic>
          <a:graphicData uri="http://schemas.openxmlformats.org/drawingml/2006/table">
            <a:tbl>
              <a:tblPr/>
              <a:tblGrid>
                <a:gridCol w="1539348">
                  <a:extLst>
                    <a:ext uri="{9D8B030D-6E8A-4147-A177-3AD203B41FA5}">
                      <a16:colId xmlns:a16="http://schemas.microsoft.com/office/drawing/2014/main" val="3120506731"/>
                    </a:ext>
                  </a:extLst>
                </a:gridCol>
                <a:gridCol w="3337212">
                  <a:extLst>
                    <a:ext uri="{9D8B030D-6E8A-4147-A177-3AD203B41FA5}">
                      <a16:colId xmlns:a16="http://schemas.microsoft.com/office/drawing/2014/main" val="3706989085"/>
                    </a:ext>
                  </a:extLst>
                </a:gridCol>
                <a:gridCol w="942998">
                  <a:extLst>
                    <a:ext uri="{9D8B030D-6E8A-4147-A177-3AD203B41FA5}">
                      <a16:colId xmlns:a16="http://schemas.microsoft.com/office/drawing/2014/main" val="71554984"/>
                    </a:ext>
                  </a:extLst>
                </a:gridCol>
                <a:gridCol w="1022315">
                  <a:extLst>
                    <a:ext uri="{9D8B030D-6E8A-4147-A177-3AD203B41FA5}">
                      <a16:colId xmlns:a16="http://schemas.microsoft.com/office/drawing/2014/main" val="3107498300"/>
                    </a:ext>
                  </a:extLst>
                </a:gridCol>
                <a:gridCol w="1235327">
                  <a:extLst>
                    <a:ext uri="{9D8B030D-6E8A-4147-A177-3AD203B41FA5}">
                      <a16:colId xmlns:a16="http://schemas.microsoft.com/office/drawing/2014/main" val="1062950104"/>
                    </a:ext>
                  </a:extLst>
                </a:gridCol>
                <a:gridCol w="1143000">
                  <a:extLst>
                    <a:ext uri="{9D8B030D-6E8A-4147-A177-3AD203B41FA5}">
                      <a16:colId xmlns:a16="http://schemas.microsoft.com/office/drawing/2014/main" val="1064066409"/>
                    </a:ext>
                  </a:extLst>
                </a:gridCol>
                <a:gridCol w="914400">
                  <a:extLst>
                    <a:ext uri="{9D8B030D-6E8A-4147-A177-3AD203B41FA5}">
                      <a16:colId xmlns:a16="http://schemas.microsoft.com/office/drawing/2014/main" val="18250627"/>
                    </a:ext>
                  </a:extLst>
                </a:gridCol>
                <a:gridCol w="1066800">
                  <a:extLst>
                    <a:ext uri="{9D8B030D-6E8A-4147-A177-3AD203B41FA5}">
                      <a16:colId xmlns:a16="http://schemas.microsoft.com/office/drawing/2014/main" val="1945286080"/>
                    </a:ext>
                  </a:extLst>
                </a:gridCol>
              </a:tblGrid>
              <a:tr h="457200">
                <a:tc>
                  <a:txBody>
                    <a:bodyPr/>
                    <a:lstStyle/>
                    <a:p>
                      <a:pPr algn="ctr" fontAlgn="b"/>
                      <a:r>
                        <a:rPr lang="en-US" sz="1000" b="1" i="0" u="none" strike="noStrike" dirty="0">
                          <a:solidFill>
                            <a:srgbClr val="FFFFFF"/>
                          </a:solidFill>
                          <a:effectLst/>
                          <a:latin typeface="Calibri" panose="020F0502020204030204" pitchFamily="34" charset="0"/>
                        </a:rPr>
                        <a:t>PSU College</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70C0"/>
                    </a:solidFill>
                  </a:tcPr>
                </a:tc>
                <a:tc>
                  <a:txBody>
                    <a:bodyPr/>
                    <a:lstStyle/>
                    <a:p>
                      <a:pPr algn="ctr" fontAlgn="b"/>
                      <a:r>
                        <a:rPr lang="en-US" sz="1000" b="1" i="0" u="none" strike="noStrike" dirty="0">
                          <a:solidFill>
                            <a:srgbClr val="FFFFFF"/>
                          </a:solidFill>
                          <a:effectLst/>
                          <a:latin typeface="Calibri" panose="020F0502020204030204" pitchFamily="34" charset="0"/>
                        </a:rPr>
                        <a:t>PSU Program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70C0"/>
                    </a:solidFill>
                  </a:tcPr>
                </a:tc>
                <a:tc>
                  <a:txBody>
                    <a:bodyPr/>
                    <a:lstStyle/>
                    <a:p>
                      <a:pPr algn="ctr" fontAlgn="b"/>
                      <a:r>
                        <a:rPr lang="en-US" sz="1000" b="1" i="0" u="none" strike="noStrike" dirty="0">
                          <a:solidFill>
                            <a:srgbClr val="FFFFFF"/>
                          </a:solidFill>
                          <a:effectLst/>
                          <a:latin typeface="Calibri" panose="020F0502020204030204" pitchFamily="34" charset="0"/>
                        </a:rPr>
                        <a:t> Short Name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70C0"/>
                    </a:solidFill>
                  </a:tcPr>
                </a:tc>
                <a:tc>
                  <a:txBody>
                    <a:bodyPr/>
                    <a:lstStyle/>
                    <a:p>
                      <a:pPr algn="ctr" fontAlgn="b"/>
                      <a:r>
                        <a:rPr lang="en-US" sz="1000" b="1" i="0" u="none" strike="noStrike" dirty="0">
                          <a:solidFill>
                            <a:srgbClr val="FFFFFF"/>
                          </a:solidFill>
                          <a:effectLst/>
                          <a:latin typeface="Calibri" panose="020F0502020204030204" pitchFamily="34" charset="0"/>
                        </a:rPr>
                        <a:t>Internal Growth (Up, Down, Neutral)</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70C0"/>
                    </a:solidFill>
                  </a:tcPr>
                </a:tc>
                <a:tc>
                  <a:txBody>
                    <a:bodyPr/>
                    <a:lstStyle/>
                    <a:p>
                      <a:pPr algn="ctr" fontAlgn="b"/>
                      <a:r>
                        <a:rPr lang="en-US" sz="1000" b="1" i="0" u="none" strike="noStrike" dirty="0">
                          <a:solidFill>
                            <a:srgbClr val="FFFFFF"/>
                          </a:solidFill>
                          <a:effectLst/>
                          <a:latin typeface="Calibri" panose="020F0502020204030204" pitchFamily="34" charset="0"/>
                        </a:rPr>
                        <a:t>Performance Based on Competitor (Better, Worse, Neutral, N/A)</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70C0"/>
                    </a:solidFill>
                  </a:tcPr>
                </a:tc>
                <a:tc>
                  <a:txBody>
                    <a:bodyPr/>
                    <a:lstStyle/>
                    <a:p>
                      <a:pPr algn="ctr" fontAlgn="b"/>
                      <a:r>
                        <a:rPr lang="en-US" sz="1000" b="1" i="0" u="none" strike="noStrike" dirty="0">
                          <a:solidFill>
                            <a:srgbClr val="FFFFFF"/>
                          </a:solidFill>
                          <a:effectLst/>
                          <a:latin typeface="Calibri" panose="020F0502020204030204" pitchFamily="34" charset="0"/>
                        </a:rPr>
                        <a:t>Workforce Findings  (In demand, not in demand, neutral)</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70C0"/>
                    </a:solidFill>
                  </a:tcPr>
                </a:tc>
                <a:tc>
                  <a:txBody>
                    <a:bodyPr/>
                    <a:lstStyle/>
                    <a:p>
                      <a:pPr algn="ctr" fontAlgn="b"/>
                      <a:r>
                        <a:rPr lang="en-US" sz="1000" b="1" i="0" u="none" strike="noStrike" dirty="0">
                          <a:solidFill>
                            <a:srgbClr val="FFFFFF"/>
                          </a:solidFill>
                          <a:effectLst/>
                          <a:latin typeface="Calibri" panose="020F0502020204030204" pitchFamily="34" charset="0"/>
                        </a:rPr>
                        <a:t>Net Revenue Performance 2018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70C0"/>
                    </a:solidFill>
                  </a:tcPr>
                </a:tc>
                <a:tc>
                  <a:txBody>
                    <a:bodyPr/>
                    <a:lstStyle/>
                    <a:p>
                      <a:pPr algn="ctr" fontAlgn="b"/>
                      <a:r>
                        <a:rPr lang="fr-FR" sz="1000" b="1" i="0" u="none" strike="noStrike" dirty="0">
                          <a:solidFill>
                            <a:srgbClr val="FFFFFF"/>
                          </a:solidFill>
                          <a:effectLst/>
                          <a:latin typeface="Calibri" panose="020F0502020204030204" pitchFamily="34" charset="0"/>
                        </a:rPr>
                        <a:t>Net Revenue Performance </a:t>
                      </a:r>
                    </a:p>
                    <a:p>
                      <a:pPr algn="ctr" fontAlgn="b"/>
                      <a:r>
                        <a:rPr lang="fr-FR" sz="1000" b="1" i="0" u="none" strike="noStrike" dirty="0">
                          <a:solidFill>
                            <a:srgbClr val="FFFFFF"/>
                          </a:solidFill>
                          <a:effectLst/>
                          <a:latin typeface="Calibri" panose="020F0502020204030204" pitchFamily="34" charset="0"/>
                        </a:rPr>
                        <a:t>3 </a:t>
                      </a:r>
                      <a:r>
                        <a:rPr lang="fr-FR" sz="1000" b="1" i="0" u="none" strike="noStrike" dirty="0" err="1">
                          <a:solidFill>
                            <a:srgbClr val="FFFFFF"/>
                          </a:solidFill>
                          <a:effectLst/>
                          <a:latin typeface="Calibri" panose="020F0502020204030204" pitchFamily="34" charset="0"/>
                        </a:rPr>
                        <a:t>Year</a:t>
                      </a:r>
                      <a:r>
                        <a:rPr lang="fr-FR" sz="1000" b="1" i="0" u="none" strike="noStrike" dirty="0">
                          <a:solidFill>
                            <a:srgbClr val="FFFFFF"/>
                          </a:solidFill>
                          <a:effectLst/>
                          <a:latin typeface="Calibri" panose="020F0502020204030204" pitchFamily="34" charset="0"/>
                        </a:rPr>
                        <a:t> </a:t>
                      </a:r>
                      <a:r>
                        <a:rPr lang="fr-FR" sz="1000" b="1" i="0" u="none" strike="noStrike" dirty="0" err="1">
                          <a:solidFill>
                            <a:srgbClr val="FFFFFF"/>
                          </a:solidFill>
                          <a:effectLst/>
                          <a:latin typeface="Calibri" panose="020F0502020204030204" pitchFamily="34" charset="0"/>
                        </a:rPr>
                        <a:t>Average</a:t>
                      </a:r>
                      <a:endParaRPr lang="fr-FR" sz="1000" b="1" i="0" u="none" strike="noStrike" dirty="0">
                        <a:solidFill>
                          <a:srgbClr val="FFFFFF"/>
                        </a:solidFill>
                        <a:effectLst/>
                        <a:latin typeface="Calibri" panose="020F0502020204030204" pitchFamily="34" charset="0"/>
                      </a:endParaRP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70C0"/>
                    </a:solidFill>
                  </a:tcPr>
                </a:tc>
                <a:extLst>
                  <a:ext uri="{0D108BD9-81ED-4DB2-BD59-A6C34878D82A}">
                    <a16:rowId xmlns:a16="http://schemas.microsoft.com/office/drawing/2014/main" val="979458574"/>
                  </a:ext>
                </a:extLst>
              </a:tr>
              <a:tr h="146803">
                <a:tc>
                  <a:txBody>
                    <a:bodyPr/>
                    <a:lstStyle/>
                    <a:p>
                      <a:pPr algn="l" fontAlgn="b"/>
                      <a:r>
                        <a:rPr lang="en-US" sz="1000" b="0" i="0" u="none" strike="noStrike" dirty="0">
                          <a:solidFill>
                            <a:srgbClr val="000000"/>
                          </a:solidFill>
                          <a:effectLst/>
                          <a:latin typeface="Calibri" panose="020F0502020204030204" pitchFamily="34" charset="0"/>
                        </a:rPr>
                        <a:t>College of Arts &amp; Sciences</a:t>
                      </a:r>
                    </a:p>
                  </a:txBody>
                  <a:tcPr marL="8635" marR="8635" marT="863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dirty="0">
                          <a:solidFill>
                            <a:srgbClr val="000000"/>
                          </a:solidFill>
                          <a:effectLst/>
                          <a:latin typeface="Calibri" panose="020F0502020204030204" pitchFamily="34" charset="0"/>
                        </a:rPr>
                        <a:t>MATHEMATICS</a:t>
                      </a:r>
                    </a:p>
                  </a:txBody>
                  <a:tcPr marL="8635" marR="8635" marT="863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dirty="0" err="1">
                          <a:solidFill>
                            <a:srgbClr val="000000"/>
                          </a:solidFill>
                          <a:effectLst/>
                          <a:latin typeface="Calibri" panose="020F0502020204030204" pitchFamily="34" charset="0"/>
                        </a:rPr>
                        <a:t>MathMS</a:t>
                      </a:r>
                      <a:endParaRPr lang="en-US" sz="1000" b="0" i="0" u="none" strike="noStrike" dirty="0">
                        <a:solidFill>
                          <a:srgbClr val="000000"/>
                        </a:solidFill>
                        <a:effectLst/>
                        <a:latin typeface="Calibri" panose="020F0502020204030204" pitchFamily="34" charset="0"/>
                      </a:endParaRPr>
                    </a:p>
                  </a:txBody>
                  <a:tcPr marL="8635" marR="8635" marT="863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Down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Better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In Demand</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$35,101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$42,460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509653884"/>
                  </a:ext>
                </a:extLst>
              </a:tr>
              <a:tr h="146803">
                <a:tc>
                  <a:txBody>
                    <a:bodyPr/>
                    <a:lstStyle/>
                    <a:p>
                      <a:pPr algn="l" fontAlgn="b"/>
                      <a:r>
                        <a:rPr lang="en-US" sz="1000" b="0" i="0" u="none" strike="noStrike" dirty="0">
                          <a:solidFill>
                            <a:srgbClr val="000000"/>
                          </a:solidFill>
                          <a:effectLst/>
                          <a:latin typeface="Calibri" panose="020F0502020204030204" pitchFamily="34" charset="0"/>
                        </a:rPr>
                        <a:t>College of Arts &amp; Sciences</a:t>
                      </a:r>
                    </a:p>
                  </a:txBody>
                  <a:tcPr marL="8635" marR="8635" marT="863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MATHEMATICS BS</a:t>
                      </a:r>
                    </a:p>
                  </a:txBody>
                  <a:tcPr marL="8635" marR="8635" marT="863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MathBS</a:t>
                      </a:r>
                    </a:p>
                  </a:txBody>
                  <a:tcPr marL="8635" marR="8635" marT="863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Down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Neutral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In Demand</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$72,204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$63,264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180227934"/>
                  </a:ext>
                </a:extLst>
              </a:tr>
              <a:tr h="146803">
                <a:tc>
                  <a:txBody>
                    <a:bodyPr/>
                    <a:lstStyle/>
                    <a:p>
                      <a:pPr algn="l" fontAlgn="b"/>
                      <a:r>
                        <a:rPr lang="en-US" sz="1000" b="0" i="0" u="none" strike="noStrike" dirty="0">
                          <a:solidFill>
                            <a:srgbClr val="000000"/>
                          </a:solidFill>
                          <a:effectLst/>
                          <a:latin typeface="Calibri" panose="020F0502020204030204" pitchFamily="34" charset="0"/>
                        </a:rPr>
                        <a:t>College of Arts &amp; Sciences</a:t>
                      </a:r>
                    </a:p>
                  </a:txBody>
                  <a:tcPr marL="8635" marR="8635" marT="863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MATHEMATICS BSE</a:t>
                      </a:r>
                    </a:p>
                  </a:txBody>
                  <a:tcPr marL="8635" marR="8635" marT="863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MathBSE</a:t>
                      </a:r>
                    </a:p>
                  </a:txBody>
                  <a:tcPr marL="8635" marR="8635" marT="863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Down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Neutral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In Demand</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$95,309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$69,989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526112153"/>
                  </a:ext>
                </a:extLst>
              </a:tr>
              <a:tr h="146803">
                <a:tc>
                  <a:txBody>
                    <a:bodyPr/>
                    <a:lstStyle/>
                    <a:p>
                      <a:pPr algn="l" fontAlgn="b"/>
                      <a:r>
                        <a:rPr lang="en-US" sz="1000" b="0" i="0" u="none" strike="noStrike" dirty="0">
                          <a:solidFill>
                            <a:srgbClr val="000000"/>
                          </a:solidFill>
                          <a:effectLst/>
                          <a:latin typeface="Calibri" panose="020F0502020204030204" pitchFamily="34" charset="0"/>
                        </a:rPr>
                        <a:t>College of Arts &amp; Sciences</a:t>
                      </a:r>
                    </a:p>
                  </a:txBody>
                  <a:tcPr marL="8635" marR="8635" marT="863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MUSIC</a:t>
                      </a:r>
                    </a:p>
                  </a:txBody>
                  <a:tcPr marL="8635" marR="8635" marT="863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MusicMM</a:t>
                      </a:r>
                    </a:p>
                  </a:txBody>
                  <a:tcPr marL="8635" marR="8635" marT="863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Down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Neutral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Neutral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($32,523)</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($39,869)</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367743323"/>
                  </a:ext>
                </a:extLst>
              </a:tr>
              <a:tr h="146803">
                <a:tc>
                  <a:txBody>
                    <a:bodyPr/>
                    <a:lstStyle/>
                    <a:p>
                      <a:pPr algn="l" fontAlgn="b"/>
                      <a:r>
                        <a:rPr lang="en-US" sz="1000" b="0" i="0" u="none" strike="noStrike" dirty="0">
                          <a:solidFill>
                            <a:srgbClr val="000000"/>
                          </a:solidFill>
                          <a:effectLst/>
                          <a:latin typeface="Calibri" panose="020F0502020204030204" pitchFamily="34" charset="0"/>
                        </a:rPr>
                        <a:t>College of Arts &amp; Sciences</a:t>
                      </a:r>
                    </a:p>
                  </a:txBody>
                  <a:tcPr marL="8635" marR="8635" marT="863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MUSIC BA</a:t>
                      </a:r>
                    </a:p>
                  </a:txBody>
                  <a:tcPr marL="8635" marR="8635" marT="863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MusicBA</a:t>
                      </a:r>
                    </a:p>
                  </a:txBody>
                  <a:tcPr marL="8635" marR="8635" marT="863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Down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Neutral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Neutral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$0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($41,336)</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729850653"/>
                  </a:ext>
                </a:extLst>
              </a:tr>
              <a:tr h="146803">
                <a:tc>
                  <a:txBody>
                    <a:bodyPr/>
                    <a:lstStyle/>
                    <a:p>
                      <a:pPr algn="l" fontAlgn="b"/>
                      <a:r>
                        <a:rPr lang="en-US" sz="1000" b="0" i="0" u="none" strike="noStrike" dirty="0">
                          <a:solidFill>
                            <a:srgbClr val="000000"/>
                          </a:solidFill>
                          <a:effectLst/>
                          <a:latin typeface="Calibri" panose="020F0502020204030204" pitchFamily="34" charset="0"/>
                        </a:rPr>
                        <a:t>College of Arts &amp; Sciences</a:t>
                      </a:r>
                    </a:p>
                  </a:txBody>
                  <a:tcPr marL="8635" marR="8635" marT="863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MUSIC BM</a:t>
                      </a:r>
                    </a:p>
                  </a:txBody>
                  <a:tcPr marL="8635" marR="8635" marT="863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MusicBM</a:t>
                      </a:r>
                    </a:p>
                  </a:txBody>
                  <a:tcPr marL="8635" marR="8635" marT="863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Down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Neutral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Neutral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($115,395)</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($168,744)</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67777034"/>
                  </a:ext>
                </a:extLst>
              </a:tr>
              <a:tr h="146803">
                <a:tc>
                  <a:txBody>
                    <a:bodyPr/>
                    <a:lstStyle/>
                    <a:p>
                      <a:pPr algn="l" fontAlgn="b"/>
                      <a:r>
                        <a:rPr lang="en-US" sz="1000" b="0" i="0" u="none" strike="noStrike" dirty="0">
                          <a:solidFill>
                            <a:srgbClr val="000000"/>
                          </a:solidFill>
                          <a:effectLst/>
                          <a:latin typeface="Calibri" panose="020F0502020204030204" pitchFamily="34" charset="0"/>
                        </a:rPr>
                        <a:t>College of Arts &amp; Sciences</a:t>
                      </a:r>
                    </a:p>
                  </a:txBody>
                  <a:tcPr marL="8635" marR="8635" marT="863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MUSIC BME</a:t>
                      </a:r>
                    </a:p>
                  </a:txBody>
                  <a:tcPr marL="8635" marR="8635" marT="863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MusicBME</a:t>
                      </a:r>
                    </a:p>
                  </a:txBody>
                  <a:tcPr marL="8635" marR="8635" marT="863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Up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Neutral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Neutral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($680,828)</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($645,258)</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53103374"/>
                  </a:ext>
                </a:extLst>
              </a:tr>
              <a:tr h="146803">
                <a:tc>
                  <a:txBody>
                    <a:bodyPr/>
                    <a:lstStyle/>
                    <a:p>
                      <a:pPr algn="l" fontAlgn="b"/>
                      <a:r>
                        <a:rPr lang="en-US" sz="1000" b="0" i="0" u="none" strike="noStrike" dirty="0">
                          <a:solidFill>
                            <a:srgbClr val="000000"/>
                          </a:solidFill>
                          <a:effectLst/>
                          <a:latin typeface="Calibri" panose="020F0502020204030204" pitchFamily="34" charset="0"/>
                        </a:rPr>
                        <a:t>College of Arts &amp; Sciences</a:t>
                      </a:r>
                    </a:p>
                  </a:txBody>
                  <a:tcPr marL="8635" marR="8635" marT="863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ADVANCED PRACTICE NURSING</a:t>
                      </a:r>
                    </a:p>
                  </a:txBody>
                  <a:tcPr marL="8635" marR="8635" marT="863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NursDNP</a:t>
                      </a:r>
                    </a:p>
                  </a:txBody>
                  <a:tcPr marL="8635" marR="8635" marT="863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Up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Better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In Demand</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$218,118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$70,177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881959561"/>
                  </a:ext>
                </a:extLst>
              </a:tr>
              <a:tr h="146803">
                <a:tc>
                  <a:txBody>
                    <a:bodyPr/>
                    <a:lstStyle/>
                    <a:p>
                      <a:pPr algn="l" fontAlgn="b"/>
                      <a:r>
                        <a:rPr lang="en-US" sz="1000" b="0" i="0" u="none" strike="noStrike" dirty="0">
                          <a:solidFill>
                            <a:srgbClr val="000000"/>
                          </a:solidFill>
                          <a:effectLst/>
                          <a:latin typeface="Calibri" panose="020F0502020204030204" pitchFamily="34" charset="0"/>
                        </a:rPr>
                        <a:t>College of Arts &amp; Sciences</a:t>
                      </a:r>
                    </a:p>
                  </a:txBody>
                  <a:tcPr marL="8635" marR="8635" marT="863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NURSING</a:t>
                      </a:r>
                    </a:p>
                  </a:txBody>
                  <a:tcPr marL="8635" marR="8635" marT="863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Nursing</a:t>
                      </a:r>
                    </a:p>
                  </a:txBody>
                  <a:tcPr marL="8635" marR="8635" marT="863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Up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Better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In Demand</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$64,568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($299,672)</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061775389"/>
                  </a:ext>
                </a:extLst>
              </a:tr>
              <a:tr h="146803">
                <a:tc>
                  <a:txBody>
                    <a:bodyPr/>
                    <a:lstStyle/>
                    <a:p>
                      <a:pPr algn="l" fontAlgn="b"/>
                      <a:r>
                        <a:rPr lang="en-US" sz="1000" b="0" i="0" u="none" strike="noStrike" dirty="0">
                          <a:solidFill>
                            <a:srgbClr val="000000"/>
                          </a:solidFill>
                          <a:effectLst/>
                          <a:latin typeface="Calibri" panose="020F0502020204030204" pitchFamily="34" charset="0"/>
                        </a:rPr>
                        <a:t>College of Arts &amp; Sciences</a:t>
                      </a:r>
                    </a:p>
                  </a:txBody>
                  <a:tcPr marL="8635" marR="8635" marT="863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NURSING</a:t>
                      </a:r>
                    </a:p>
                  </a:txBody>
                  <a:tcPr marL="8635" marR="8635" marT="863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NursMSN</a:t>
                      </a:r>
                    </a:p>
                  </a:txBody>
                  <a:tcPr marL="8635" marR="8635" marT="863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Up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Better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In Demand</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$14,943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$11,796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63730290"/>
                  </a:ext>
                </a:extLst>
              </a:tr>
              <a:tr h="146803">
                <a:tc>
                  <a:txBody>
                    <a:bodyPr/>
                    <a:lstStyle/>
                    <a:p>
                      <a:pPr algn="l" fontAlgn="b"/>
                      <a:r>
                        <a:rPr lang="en-US" sz="1000" b="0" i="0" u="none" strike="noStrike" dirty="0">
                          <a:solidFill>
                            <a:srgbClr val="000000"/>
                          </a:solidFill>
                          <a:effectLst/>
                          <a:latin typeface="Calibri" panose="020F0502020204030204" pitchFamily="34" charset="0"/>
                        </a:rPr>
                        <a:t>College of Arts &amp; Sciences</a:t>
                      </a:r>
                    </a:p>
                  </a:txBody>
                  <a:tcPr marL="8635" marR="8635" marT="863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PHYSICS</a:t>
                      </a:r>
                    </a:p>
                  </a:txBody>
                  <a:tcPr marL="8635" marR="8635" marT="863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PhysicsMS</a:t>
                      </a:r>
                    </a:p>
                  </a:txBody>
                  <a:tcPr marL="8635" marR="8635" marT="863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Down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Neutral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Neutral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$18,963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$20,703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847446951"/>
                  </a:ext>
                </a:extLst>
              </a:tr>
              <a:tr h="146803">
                <a:tc>
                  <a:txBody>
                    <a:bodyPr/>
                    <a:lstStyle/>
                    <a:p>
                      <a:pPr algn="l" fontAlgn="b"/>
                      <a:r>
                        <a:rPr lang="en-US" sz="1000" b="0" i="0" u="none" strike="noStrike" dirty="0">
                          <a:solidFill>
                            <a:srgbClr val="000000"/>
                          </a:solidFill>
                          <a:effectLst/>
                          <a:latin typeface="Calibri" panose="020F0502020204030204" pitchFamily="34" charset="0"/>
                        </a:rPr>
                        <a:t>College of Arts &amp; Sciences</a:t>
                      </a:r>
                    </a:p>
                  </a:txBody>
                  <a:tcPr marL="8635" marR="8635" marT="863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PHYSICS BS </a:t>
                      </a:r>
                    </a:p>
                  </a:txBody>
                  <a:tcPr marL="8635" marR="8635" marT="863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PhysicsBS</a:t>
                      </a:r>
                    </a:p>
                  </a:txBody>
                  <a:tcPr marL="8635" marR="8635" marT="863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Down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Neutral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Neutral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$194,541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$106,865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46062719"/>
                  </a:ext>
                </a:extLst>
              </a:tr>
              <a:tr h="146803">
                <a:tc>
                  <a:txBody>
                    <a:bodyPr/>
                    <a:lstStyle/>
                    <a:p>
                      <a:pPr algn="l" fontAlgn="b"/>
                      <a:r>
                        <a:rPr lang="en-US" sz="1000" b="0" i="0" u="none" strike="noStrike" dirty="0">
                          <a:solidFill>
                            <a:srgbClr val="000000"/>
                          </a:solidFill>
                          <a:effectLst/>
                          <a:latin typeface="Calibri" panose="020F0502020204030204" pitchFamily="34" charset="0"/>
                        </a:rPr>
                        <a:t>College of Arts &amp; Sciences</a:t>
                      </a:r>
                    </a:p>
                  </a:txBody>
                  <a:tcPr marL="8635" marR="8635" marT="863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PHYSICS BSE</a:t>
                      </a:r>
                    </a:p>
                  </a:txBody>
                  <a:tcPr marL="8635" marR="8635" marT="863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PhysicsBSE</a:t>
                      </a:r>
                    </a:p>
                  </a:txBody>
                  <a:tcPr marL="8635" marR="8635" marT="863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Up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Neutral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Neutral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$37,055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$15,744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39988381"/>
                  </a:ext>
                </a:extLst>
              </a:tr>
            </a:tbl>
          </a:graphicData>
        </a:graphic>
      </p:graphicFrame>
    </p:spTree>
    <p:extLst>
      <p:ext uri="{BB962C8B-B14F-4D97-AF65-F5344CB8AC3E}">
        <p14:creationId xmlns:p14="http://schemas.microsoft.com/office/powerpoint/2010/main" val="241884797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8A9D19-17B8-4107-A42F-8F0350EBB28B}"/>
              </a:ext>
            </a:extLst>
          </p:cNvPr>
          <p:cNvSpPr>
            <a:spLocks noGrp="1"/>
          </p:cNvSpPr>
          <p:nvPr>
            <p:ph type="title"/>
          </p:nvPr>
        </p:nvSpPr>
        <p:spPr/>
        <p:txBody>
          <a:bodyPr/>
          <a:lstStyle/>
          <a:p>
            <a:r>
              <a:rPr lang="en-US" dirty="0"/>
              <a:t>Program Matrix – College of Business  </a:t>
            </a:r>
          </a:p>
        </p:txBody>
      </p:sp>
      <p:graphicFrame>
        <p:nvGraphicFramePr>
          <p:cNvPr id="4" name="Table 3">
            <a:extLst>
              <a:ext uri="{FF2B5EF4-FFF2-40B4-BE49-F238E27FC236}">
                <a16:creationId xmlns:a16="http://schemas.microsoft.com/office/drawing/2014/main" id="{1D99BE59-E470-4EC6-AD99-BEB555C5750A}"/>
              </a:ext>
            </a:extLst>
          </p:cNvPr>
          <p:cNvGraphicFramePr>
            <a:graphicFrameLocks noGrp="1"/>
          </p:cNvGraphicFramePr>
          <p:nvPr>
            <p:extLst>
              <p:ext uri="{D42A27DB-BD31-4B8C-83A1-F6EECF244321}">
                <p14:modId xmlns:p14="http://schemas.microsoft.com/office/powerpoint/2010/main" val="1771137336"/>
              </p:ext>
            </p:extLst>
          </p:nvPr>
        </p:nvGraphicFramePr>
        <p:xfrm>
          <a:off x="640080" y="1097280"/>
          <a:ext cx="11201400" cy="2183330"/>
        </p:xfrm>
        <a:graphic>
          <a:graphicData uri="http://schemas.openxmlformats.org/drawingml/2006/table">
            <a:tbl>
              <a:tblPr/>
              <a:tblGrid>
                <a:gridCol w="1539348">
                  <a:extLst>
                    <a:ext uri="{9D8B030D-6E8A-4147-A177-3AD203B41FA5}">
                      <a16:colId xmlns:a16="http://schemas.microsoft.com/office/drawing/2014/main" val="1511017545"/>
                    </a:ext>
                  </a:extLst>
                </a:gridCol>
                <a:gridCol w="2849772">
                  <a:extLst>
                    <a:ext uri="{9D8B030D-6E8A-4147-A177-3AD203B41FA5}">
                      <a16:colId xmlns:a16="http://schemas.microsoft.com/office/drawing/2014/main" val="1666895509"/>
                    </a:ext>
                  </a:extLst>
                </a:gridCol>
                <a:gridCol w="1219200">
                  <a:extLst>
                    <a:ext uri="{9D8B030D-6E8A-4147-A177-3AD203B41FA5}">
                      <a16:colId xmlns:a16="http://schemas.microsoft.com/office/drawing/2014/main" val="283294576"/>
                    </a:ext>
                  </a:extLst>
                </a:gridCol>
                <a:gridCol w="990600">
                  <a:extLst>
                    <a:ext uri="{9D8B030D-6E8A-4147-A177-3AD203B41FA5}">
                      <a16:colId xmlns:a16="http://schemas.microsoft.com/office/drawing/2014/main" val="199498262"/>
                    </a:ext>
                  </a:extLst>
                </a:gridCol>
                <a:gridCol w="1371600">
                  <a:extLst>
                    <a:ext uri="{9D8B030D-6E8A-4147-A177-3AD203B41FA5}">
                      <a16:colId xmlns:a16="http://schemas.microsoft.com/office/drawing/2014/main" val="3372563412"/>
                    </a:ext>
                  </a:extLst>
                </a:gridCol>
                <a:gridCol w="1219200">
                  <a:extLst>
                    <a:ext uri="{9D8B030D-6E8A-4147-A177-3AD203B41FA5}">
                      <a16:colId xmlns:a16="http://schemas.microsoft.com/office/drawing/2014/main" val="610184996"/>
                    </a:ext>
                  </a:extLst>
                </a:gridCol>
                <a:gridCol w="914400">
                  <a:extLst>
                    <a:ext uri="{9D8B030D-6E8A-4147-A177-3AD203B41FA5}">
                      <a16:colId xmlns:a16="http://schemas.microsoft.com/office/drawing/2014/main" val="2061587319"/>
                    </a:ext>
                  </a:extLst>
                </a:gridCol>
                <a:gridCol w="1097280">
                  <a:extLst>
                    <a:ext uri="{9D8B030D-6E8A-4147-A177-3AD203B41FA5}">
                      <a16:colId xmlns:a16="http://schemas.microsoft.com/office/drawing/2014/main" val="1915224606"/>
                    </a:ext>
                  </a:extLst>
                </a:gridCol>
              </a:tblGrid>
              <a:tr h="734015">
                <a:tc>
                  <a:txBody>
                    <a:bodyPr/>
                    <a:lstStyle/>
                    <a:p>
                      <a:pPr algn="ctr" fontAlgn="b"/>
                      <a:r>
                        <a:rPr lang="en-US" sz="1000" b="1" i="0" u="none" strike="noStrike">
                          <a:solidFill>
                            <a:srgbClr val="FFFFFF"/>
                          </a:solidFill>
                          <a:effectLst/>
                          <a:latin typeface="Calibri" panose="020F0502020204030204" pitchFamily="34" charset="0"/>
                        </a:rPr>
                        <a:t>PSU College</a:t>
                      </a:r>
                      <a:endParaRPr lang="en-US" sz="1000" b="1" i="0" u="none" strike="noStrike" dirty="0">
                        <a:solidFill>
                          <a:srgbClr val="FFFFFF"/>
                        </a:solidFill>
                        <a:effectLst/>
                        <a:latin typeface="Calibri" panose="020F0502020204030204" pitchFamily="34" charset="0"/>
                      </a:endParaRP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70C0"/>
                    </a:solidFill>
                  </a:tcPr>
                </a:tc>
                <a:tc>
                  <a:txBody>
                    <a:bodyPr/>
                    <a:lstStyle/>
                    <a:p>
                      <a:pPr algn="ctr" fontAlgn="b"/>
                      <a:r>
                        <a:rPr lang="en-US" sz="1000" b="1" i="0" u="none" strike="noStrike">
                          <a:solidFill>
                            <a:srgbClr val="FFFFFF"/>
                          </a:solidFill>
                          <a:effectLst/>
                          <a:latin typeface="Calibri" panose="020F0502020204030204" pitchFamily="34" charset="0"/>
                        </a:rPr>
                        <a:t>PSU Program </a:t>
                      </a:r>
                      <a:endParaRPr lang="en-US" sz="1000" b="1" i="0" u="none" strike="noStrike" dirty="0">
                        <a:solidFill>
                          <a:srgbClr val="FFFFFF"/>
                        </a:solidFill>
                        <a:effectLst/>
                        <a:latin typeface="Calibri" panose="020F0502020204030204" pitchFamily="34" charset="0"/>
                      </a:endParaRP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70C0"/>
                    </a:solidFill>
                  </a:tcPr>
                </a:tc>
                <a:tc>
                  <a:txBody>
                    <a:bodyPr/>
                    <a:lstStyle/>
                    <a:p>
                      <a:pPr algn="ctr" fontAlgn="b"/>
                      <a:r>
                        <a:rPr lang="en-US" sz="1000" b="1" i="0" u="none" strike="noStrike">
                          <a:solidFill>
                            <a:srgbClr val="FFFFFF"/>
                          </a:solidFill>
                          <a:effectLst/>
                          <a:latin typeface="Calibri" panose="020F0502020204030204" pitchFamily="34" charset="0"/>
                        </a:rPr>
                        <a:t> Short Name </a:t>
                      </a:r>
                      <a:endParaRPr lang="en-US" sz="1000" b="1" i="0" u="none" strike="noStrike" dirty="0">
                        <a:solidFill>
                          <a:srgbClr val="FFFFFF"/>
                        </a:solidFill>
                        <a:effectLst/>
                        <a:latin typeface="Calibri" panose="020F0502020204030204" pitchFamily="34" charset="0"/>
                      </a:endParaRP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70C0"/>
                    </a:solidFill>
                  </a:tcPr>
                </a:tc>
                <a:tc>
                  <a:txBody>
                    <a:bodyPr/>
                    <a:lstStyle/>
                    <a:p>
                      <a:pPr algn="ctr" fontAlgn="b"/>
                      <a:r>
                        <a:rPr lang="en-US" sz="1000" b="1" i="0" u="none" strike="noStrike">
                          <a:solidFill>
                            <a:srgbClr val="FFFFFF"/>
                          </a:solidFill>
                          <a:effectLst/>
                          <a:latin typeface="Calibri" panose="020F0502020204030204" pitchFamily="34" charset="0"/>
                        </a:rPr>
                        <a:t>Internal Growth (Up, Down, Neutral)</a:t>
                      </a:r>
                      <a:endParaRPr lang="en-US" sz="1000" b="1" i="0" u="none" strike="noStrike" dirty="0">
                        <a:solidFill>
                          <a:srgbClr val="FFFFFF"/>
                        </a:solidFill>
                        <a:effectLst/>
                        <a:latin typeface="Calibri" panose="020F0502020204030204" pitchFamily="34" charset="0"/>
                      </a:endParaRP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70C0"/>
                    </a:solidFill>
                  </a:tcPr>
                </a:tc>
                <a:tc>
                  <a:txBody>
                    <a:bodyPr/>
                    <a:lstStyle/>
                    <a:p>
                      <a:pPr algn="ctr" fontAlgn="b"/>
                      <a:r>
                        <a:rPr lang="en-US" sz="1000" b="1" i="0" u="none" strike="noStrike">
                          <a:solidFill>
                            <a:srgbClr val="FFFFFF"/>
                          </a:solidFill>
                          <a:effectLst/>
                          <a:latin typeface="Calibri" panose="020F0502020204030204" pitchFamily="34" charset="0"/>
                        </a:rPr>
                        <a:t>Performance Based on Competitor (Better, Worse, Neutral, N/A)</a:t>
                      </a:r>
                      <a:endParaRPr lang="en-US" sz="1000" b="1" i="0" u="none" strike="noStrike" dirty="0">
                        <a:solidFill>
                          <a:srgbClr val="FFFFFF"/>
                        </a:solidFill>
                        <a:effectLst/>
                        <a:latin typeface="Calibri" panose="020F0502020204030204" pitchFamily="34" charset="0"/>
                      </a:endParaRP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70C0"/>
                    </a:solidFill>
                  </a:tcPr>
                </a:tc>
                <a:tc>
                  <a:txBody>
                    <a:bodyPr/>
                    <a:lstStyle/>
                    <a:p>
                      <a:pPr algn="ctr" fontAlgn="b"/>
                      <a:r>
                        <a:rPr lang="en-US" sz="1000" b="1" i="0" u="none" strike="noStrike">
                          <a:solidFill>
                            <a:srgbClr val="FFFFFF"/>
                          </a:solidFill>
                          <a:effectLst/>
                          <a:latin typeface="Calibri" panose="020F0502020204030204" pitchFamily="34" charset="0"/>
                        </a:rPr>
                        <a:t>Workforce Findings  (In demand, not in demand, neutral)</a:t>
                      </a:r>
                      <a:endParaRPr lang="en-US" sz="1000" b="1" i="0" u="none" strike="noStrike" dirty="0">
                        <a:solidFill>
                          <a:srgbClr val="FFFFFF"/>
                        </a:solidFill>
                        <a:effectLst/>
                        <a:latin typeface="Calibri" panose="020F0502020204030204" pitchFamily="34" charset="0"/>
                      </a:endParaRP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70C0"/>
                    </a:solidFill>
                  </a:tcPr>
                </a:tc>
                <a:tc>
                  <a:txBody>
                    <a:bodyPr/>
                    <a:lstStyle/>
                    <a:p>
                      <a:pPr algn="ctr" fontAlgn="b"/>
                      <a:r>
                        <a:rPr lang="en-US" sz="1000" b="1" i="0" u="none" strike="noStrike">
                          <a:solidFill>
                            <a:srgbClr val="FFFFFF"/>
                          </a:solidFill>
                          <a:effectLst/>
                          <a:latin typeface="Calibri" panose="020F0502020204030204" pitchFamily="34" charset="0"/>
                        </a:rPr>
                        <a:t>Net Revenue Performance 2018  </a:t>
                      </a:r>
                      <a:endParaRPr lang="en-US" sz="1000" b="1" i="0" u="none" strike="noStrike" dirty="0">
                        <a:solidFill>
                          <a:srgbClr val="FFFFFF"/>
                        </a:solidFill>
                        <a:effectLst/>
                        <a:latin typeface="Calibri" panose="020F0502020204030204" pitchFamily="34" charset="0"/>
                      </a:endParaRP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70C0"/>
                    </a:solidFill>
                  </a:tcPr>
                </a:tc>
                <a:tc>
                  <a:txBody>
                    <a:bodyPr/>
                    <a:lstStyle/>
                    <a:p>
                      <a:pPr algn="ctr" fontAlgn="b"/>
                      <a:r>
                        <a:rPr lang="fr-FR" sz="1000" b="1" i="0" u="none" strike="noStrike" dirty="0">
                          <a:solidFill>
                            <a:srgbClr val="FFFFFF"/>
                          </a:solidFill>
                          <a:effectLst/>
                          <a:latin typeface="Calibri" panose="020F0502020204030204" pitchFamily="34" charset="0"/>
                        </a:rPr>
                        <a:t>Net Revenue Performance </a:t>
                      </a:r>
                    </a:p>
                    <a:p>
                      <a:pPr algn="ctr" fontAlgn="b"/>
                      <a:r>
                        <a:rPr lang="fr-FR" sz="1000" b="1" i="0" u="none" strike="noStrike" dirty="0">
                          <a:solidFill>
                            <a:srgbClr val="FFFFFF"/>
                          </a:solidFill>
                          <a:effectLst/>
                          <a:latin typeface="Calibri" panose="020F0502020204030204" pitchFamily="34" charset="0"/>
                        </a:rPr>
                        <a:t>3 </a:t>
                      </a:r>
                      <a:r>
                        <a:rPr lang="fr-FR" sz="1000" b="1" i="0" u="none" strike="noStrike" dirty="0" err="1">
                          <a:solidFill>
                            <a:srgbClr val="FFFFFF"/>
                          </a:solidFill>
                          <a:effectLst/>
                          <a:latin typeface="Calibri" panose="020F0502020204030204" pitchFamily="34" charset="0"/>
                        </a:rPr>
                        <a:t>Year</a:t>
                      </a:r>
                      <a:r>
                        <a:rPr lang="fr-FR" sz="1000" b="1" i="0" u="none" strike="noStrike" dirty="0">
                          <a:solidFill>
                            <a:srgbClr val="FFFFFF"/>
                          </a:solidFill>
                          <a:effectLst/>
                          <a:latin typeface="Calibri" panose="020F0502020204030204" pitchFamily="34" charset="0"/>
                        </a:rPr>
                        <a:t> </a:t>
                      </a:r>
                      <a:r>
                        <a:rPr lang="fr-FR" sz="1000" b="1" i="0" u="none" strike="noStrike" dirty="0" err="1">
                          <a:solidFill>
                            <a:srgbClr val="FFFFFF"/>
                          </a:solidFill>
                          <a:effectLst/>
                          <a:latin typeface="Calibri" panose="020F0502020204030204" pitchFamily="34" charset="0"/>
                        </a:rPr>
                        <a:t>Average</a:t>
                      </a:r>
                      <a:endParaRPr lang="fr-FR" sz="1000" b="1" i="0" u="none" strike="noStrike" dirty="0">
                        <a:solidFill>
                          <a:srgbClr val="FFFFFF"/>
                        </a:solidFill>
                        <a:effectLst/>
                        <a:latin typeface="Calibri" panose="020F0502020204030204" pitchFamily="34" charset="0"/>
                      </a:endParaRP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70C0"/>
                    </a:solidFill>
                  </a:tcPr>
                </a:tc>
                <a:extLst>
                  <a:ext uri="{0D108BD9-81ED-4DB2-BD59-A6C34878D82A}">
                    <a16:rowId xmlns:a16="http://schemas.microsoft.com/office/drawing/2014/main" val="535748897"/>
                  </a:ext>
                </a:extLst>
              </a:tr>
              <a:tr h="146803">
                <a:tc>
                  <a:txBody>
                    <a:bodyPr/>
                    <a:lstStyle/>
                    <a:p>
                      <a:pPr algn="l" fontAlgn="b"/>
                      <a:r>
                        <a:rPr lang="en-US" sz="1000" b="0" i="0" u="none" strike="noStrike">
                          <a:solidFill>
                            <a:srgbClr val="000000"/>
                          </a:solidFill>
                          <a:effectLst/>
                          <a:latin typeface="Calibri" panose="020F0502020204030204" pitchFamily="34" charset="0"/>
                        </a:rPr>
                        <a:t>College of Business</a:t>
                      </a:r>
                      <a:endParaRPr lang="en-US" sz="1000" b="0" i="0" u="none" strike="noStrike" dirty="0">
                        <a:solidFill>
                          <a:srgbClr val="000000"/>
                        </a:solidFill>
                        <a:effectLst/>
                        <a:latin typeface="Calibri" panose="020F0502020204030204" pitchFamily="34" charset="0"/>
                      </a:endParaRPr>
                    </a:p>
                  </a:txBody>
                  <a:tcPr marL="8635" marR="8635" marT="863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ACCOUNTING</a:t>
                      </a:r>
                      <a:endParaRPr lang="en-US" sz="1000" b="0" i="0" u="none" strike="noStrike" dirty="0">
                        <a:solidFill>
                          <a:srgbClr val="000000"/>
                        </a:solidFill>
                        <a:effectLst/>
                        <a:latin typeface="Calibri" panose="020F0502020204030204" pitchFamily="34" charset="0"/>
                      </a:endParaRPr>
                    </a:p>
                  </a:txBody>
                  <a:tcPr marL="8635" marR="8635" marT="863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Acct</a:t>
                      </a:r>
                      <a:endParaRPr lang="en-US" sz="1000" b="0" i="0" u="none" strike="noStrike" dirty="0">
                        <a:solidFill>
                          <a:srgbClr val="000000"/>
                        </a:solidFill>
                        <a:effectLst/>
                        <a:latin typeface="Calibri" panose="020F0502020204030204" pitchFamily="34" charset="0"/>
                      </a:endParaRPr>
                    </a:p>
                  </a:txBody>
                  <a:tcPr marL="8635" marR="8635" marT="863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Neutral </a:t>
                      </a:r>
                      <a:endParaRPr lang="en-US" sz="1000" b="0" i="0" u="none" strike="noStrike" dirty="0">
                        <a:solidFill>
                          <a:srgbClr val="000000"/>
                        </a:solidFill>
                        <a:effectLst/>
                        <a:latin typeface="Calibri" panose="020F0502020204030204" pitchFamily="34" charset="0"/>
                      </a:endParaRP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Neutral </a:t>
                      </a:r>
                      <a:endParaRPr lang="en-US" sz="1000" b="0" i="0" u="none" strike="noStrike" dirty="0">
                        <a:solidFill>
                          <a:srgbClr val="000000"/>
                        </a:solidFill>
                        <a:effectLst/>
                        <a:latin typeface="Calibri" panose="020F0502020204030204" pitchFamily="34" charset="0"/>
                      </a:endParaRP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In Demand</a:t>
                      </a:r>
                      <a:endParaRPr lang="en-US" sz="1000" b="0" i="0" u="none" strike="noStrike" dirty="0">
                        <a:solidFill>
                          <a:srgbClr val="000000"/>
                        </a:solidFill>
                        <a:effectLst/>
                        <a:latin typeface="Calibri" panose="020F0502020204030204" pitchFamily="34" charset="0"/>
                      </a:endParaRP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$14,162 </a:t>
                      </a:r>
                      <a:endParaRPr lang="en-US" sz="1000" b="0" i="0" u="none" strike="noStrike" dirty="0">
                        <a:solidFill>
                          <a:srgbClr val="000000"/>
                        </a:solidFill>
                        <a:effectLst/>
                        <a:latin typeface="Calibri" panose="020F0502020204030204" pitchFamily="34" charset="0"/>
                      </a:endParaRP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($78,545)</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95602434"/>
                  </a:ext>
                </a:extLst>
              </a:tr>
              <a:tr h="146803">
                <a:tc>
                  <a:txBody>
                    <a:bodyPr/>
                    <a:lstStyle/>
                    <a:p>
                      <a:pPr algn="l" fontAlgn="b"/>
                      <a:r>
                        <a:rPr lang="en-US" sz="1000" b="0" i="0" u="none" strike="noStrike">
                          <a:solidFill>
                            <a:srgbClr val="000000"/>
                          </a:solidFill>
                          <a:effectLst/>
                          <a:latin typeface="Calibri" panose="020F0502020204030204" pitchFamily="34" charset="0"/>
                        </a:rPr>
                        <a:t>College of Business</a:t>
                      </a:r>
                      <a:endParaRPr lang="en-US" sz="1000" b="0" i="0" u="none" strike="noStrike" dirty="0">
                        <a:solidFill>
                          <a:srgbClr val="000000"/>
                        </a:solidFill>
                        <a:effectLst/>
                        <a:latin typeface="Calibri" panose="020F0502020204030204" pitchFamily="34" charset="0"/>
                      </a:endParaRPr>
                    </a:p>
                  </a:txBody>
                  <a:tcPr marL="8635" marR="8635" marT="863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COMPUTER INFORMATION SYSTEMS</a:t>
                      </a:r>
                    </a:p>
                  </a:txBody>
                  <a:tcPr marL="8635" marR="8635" marT="863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CompInfo</a:t>
                      </a:r>
                    </a:p>
                  </a:txBody>
                  <a:tcPr marL="8635" marR="8635" marT="863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Up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Worse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In Demand</a:t>
                      </a:r>
                      <a:endParaRPr lang="en-US" sz="1000" b="0" i="0" u="none" strike="noStrike" dirty="0">
                        <a:solidFill>
                          <a:srgbClr val="000000"/>
                        </a:solidFill>
                        <a:effectLst/>
                        <a:latin typeface="Calibri" panose="020F0502020204030204" pitchFamily="34" charset="0"/>
                      </a:endParaRP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$4,346 </a:t>
                      </a:r>
                      <a:endParaRPr lang="en-US" sz="1000" b="0" i="0" u="none" strike="noStrike" dirty="0">
                        <a:solidFill>
                          <a:srgbClr val="000000"/>
                        </a:solidFill>
                        <a:effectLst/>
                        <a:latin typeface="Calibri" panose="020F0502020204030204" pitchFamily="34" charset="0"/>
                      </a:endParaRP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($52,426)</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133423896"/>
                  </a:ext>
                </a:extLst>
              </a:tr>
              <a:tr h="146803">
                <a:tc>
                  <a:txBody>
                    <a:bodyPr/>
                    <a:lstStyle/>
                    <a:p>
                      <a:pPr algn="l" fontAlgn="b"/>
                      <a:r>
                        <a:rPr lang="en-US" sz="1000" b="0" i="0" u="none" strike="noStrike">
                          <a:solidFill>
                            <a:srgbClr val="000000"/>
                          </a:solidFill>
                          <a:effectLst/>
                          <a:latin typeface="Calibri" panose="020F0502020204030204" pitchFamily="34" charset="0"/>
                        </a:rPr>
                        <a:t>College of Business</a:t>
                      </a:r>
                      <a:endParaRPr lang="en-US" sz="1000" b="0" i="0" u="none" strike="noStrike" dirty="0">
                        <a:solidFill>
                          <a:srgbClr val="000000"/>
                        </a:solidFill>
                        <a:effectLst/>
                        <a:latin typeface="Calibri" panose="020F0502020204030204" pitchFamily="34" charset="0"/>
                      </a:endParaRPr>
                    </a:p>
                  </a:txBody>
                  <a:tcPr marL="8635" marR="8635" marT="863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BUSINESS ADMINISTRATION</a:t>
                      </a:r>
                      <a:endParaRPr lang="en-US" sz="1000" b="0" i="0" u="none" strike="noStrike" dirty="0">
                        <a:solidFill>
                          <a:srgbClr val="000000"/>
                        </a:solidFill>
                        <a:effectLst/>
                        <a:latin typeface="Calibri" panose="020F0502020204030204" pitchFamily="34" charset="0"/>
                      </a:endParaRPr>
                    </a:p>
                  </a:txBody>
                  <a:tcPr marL="8635" marR="8635" marT="863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MBA</a:t>
                      </a:r>
                      <a:endParaRPr lang="en-US" sz="1000" b="0" i="0" u="none" strike="noStrike" dirty="0">
                        <a:solidFill>
                          <a:srgbClr val="000000"/>
                        </a:solidFill>
                        <a:effectLst/>
                        <a:latin typeface="Calibri" panose="020F0502020204030204" pitchFamily="34" charset="0"/>
                      </a:endParaRPr>
                    </a:p>
                  </a:txBody>
                  <a:tcPr marL="8635" marR="8635" marT="863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Up</a:t>
                      </a:r>
                      <a:endParaRPr lang="en-US" sz="1000" b="0" i="0" u="none" strike="noStrike" dirty="0">
                        <a:solidFill>
                          <a:srgbClr val="000000"/>
                        </a:solidFill>
                        <a:effectLst/>
                        <a:latin typeface="Calibri" panose="020F0502020204030204" pitchFamily="34" charset="0"/>
                      </a:endParaRP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Neutral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In Demand</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 $215,615 </a:t>
                      </a:r>
                      <a:endParaRPr lang="en-US" sz="1000" b="0" i="0" u="none" strike="noStrike" dirty="0">
                        <a:solidFill>
                          <a:srgbClr val="000000"/>
                        </a:solidFill>
                        <a:effectLst/>
                        <a:latin typeface="Calibri" panose="020F0502020204030204" pitchFamily="34" charset="0"/>
                      </a:endParaRP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 $158,530 </a:t>
                      </a:r>
                      <a:endParaRPr lang="en-US" sz="1000" b="0" i="0" u="none" strike="noStrike" dirty="0">
                        <a:solidFill>
                          <a:srgbClr val="000000"/>
                        </a:solidFill>
                        <a:effectLst/>
                        <a:latin typeface="Calibri" panose="020F0502020204030204" pitchFamily="34" charset="0"/>
                      </a:endParaRP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863735589"/>
                  </a:ext>
                </a:extLst>
              </a:tr>
              <a:tr h="146803">
                <a:tc>
                  <a:txBody>
                    <a:bodyPr/>
                    <a:lstStyle/>
                    <a:p>
                      <a:pPr algn="l" fontAlgn="b"/>
                      <a:r>
                        <a:rPr lang="en-US" sz="1000" b="0" i="0" u="none" strike="noStrike">
                          <a:solidFill>
                            <a:srgbClr val="000000"/>
                          </a:solidFill>
                          <a:effectLst/>
                          <a:latin typeface="Calibri" panose="020F0502020204030204" pitchFamily="34" charset="0"/>
                        </a:rPr>
                        <a:t>College of Business</a:t>
                      </a:r>
                      <a:endParaRPr lang="en-US" sz="1000" b="0" i="0" u="none" strike="noStrike" dirty="0">
                        <a:solidFill>
                          <a:srgbClr val="000000"/>
                        </a:solidFill>
                        <a:effectLst/>
                        <a:latin typeface="Calibri" panose="020F0502020204030204" pitchFamily="34" charset="0"/>
                      </a:endParaRPr>
                    </a:p>
                  </a:txBody>
                  <a:tcPr marL="8635" marR="8635" marT="863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BUSINESS ECONOMICS</a:t>
                      </a:r>
                      <a:endParaRPr lang="en-US" sz="1000" b="0" i="0" u="none" strike="noStrike" dirty="0">
                        <a:solidFill>
                          <a:srgbClr val="000000"/>
                        </a:solidFill>
                        <a:effectLst/>
                        <a:latin typeface="Calibri" panose="020F0502020204030204" pitchFamily="34" charset="0"/>
                      </a:endParaRPr>
                    </a:p>
                  </a:txBody>
                  <a:tcPr marL="8635" marR="8635" marT="863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BusEcon</a:t>
                      </a:r>
                    </a:p>
                  </a:txBody>
                  <a:tcPr marL="8635" marR="8635" marT="863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Neutral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Worse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In Demand</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$126,067 </a:t>
                      </a:r>
                      <a:endParaRPr lang="en-US" sz="1000" b="0" i="0" u="none" strike="noStrike" dirty="0">
                        <a:solidFill>
                          <a:srgbClr val="000000"/>
                        </a:solidFill>
                        <a:effectLst/>
                        <a:latin typeface="Calibri" panose="020F0502020204030204" pitchFamily="34" charset="0"/>
                      </a:endParaRP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$63,930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805626795"/>
                  </a:ext>
                </a:extLst>
              </a:tr>
              <a:tr h="146803">
                <a:tc>
                  <a:txBody>
                    <a:bodyPr/>
                    <a:lstStyle/>
                    <a:p>
                      <a:pPr algn="l" fontAlgn="b"/>
                      <a:r>
                        <a:rPr lang="en-US" sz="1000" b="0" i="0" u="none" strike="noStrike">
                          <a:solidFill>
                            <a:srgbClr val="000000"/>
                          </a:solidFill>
                          <a:effectLst/>
                          <a:latin typeface="Calibri" panose="020F0502020204030204" pitchFamily="34" charset="0"/>
                        </a:rPr>
                        <a:t>College of Business</a:t>
                      </a:r>
                      <a:endParaRPr lang="en-US" sz="1000" b="0" i="0" u="none" strike="noStrike" dirty="0">
                        <a:solidFill>
                          <a:srgbClr val="000000"/>
                        </a:solidFill>
                        <a:effectLst/>
                        <a:latin typeface="Calibri" panose="020F0502020204030204" pitchFamily="34" charset="0"/>
                      </a:endParaRPr>
                    </a:p>
                  </a:txBody>
                  <a:tcPr marL="8635" marR="8635" marT="863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FINANCE</a:t>
                      </a:r>
                    </a:p>
                  </a:txBody>
                  <a:tcPr marL="8635" marR="8635" marT="863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Finance</a:t>
                      </a:r>
                    </a:p>
                  </a:txBody>
                  <a:tcPr marL="8635" marR="8635" marT="863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Neutral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Neutral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In Demand</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$28,297 </a:t>
                      </a:r>
                      <a:endParaRPr lang="en-US" sz="1000" b="0" i="0" u="none" strike="noStrike" dirty="0">
                        <a:solidFill>
                          <a:srgbClr val="000000"/>
                        </a:solidFill>
                        <a:effectLst/>
                        <a:latin typeface="Calibri" panose="020F0502020204030204" pitchFamily="34" charset="0"/>
                      </a:endParaRP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($2,140)</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0481777"/>
                  </a:ext>
                </a:extLst>
              </a:tr>
              <a:tr h="146803">
                <a:tc>
                  <a:txBody>
                    <a:bodyPr/>
                    <a:lstStyle/>
                    <a:p>
                      <a:pPr algn="l" fontAlgn="b"/>
                      <a:r>
                        <a:rPr lang="en-US" sz="1000" b="0" i="0" u="none" strike="noStrike">
                          <a:solidFill>
                            <a:srgbClr val="000000"/>
                          </a:solidFill>
                          <a:effectLst/>
                          <a:latin typeface="Calibri" panose="020F0502020204030204" pitchFamily="34" charset="0"/>
                        </a:rPr>
                        <a:t>College of Business</a:t>
                      </a:r>
                      <a:endParaRPr lang="en-US" sz="1000" b="0" i="0" u="none" strike="noStrike" dirty="0">
                        <a:solidFill>
                          <a:srgbClr val="000000"/>
                        </a:solidFill>
                        <a:effectLst/>
                        <a:latin typeface="Calibri" panose="020F0502020204030204" pitchFamily="34" charset="0"/>
                      </a:endParaRPr>
                    </a:p>
                  </a:txBody>
                  <a:tcPr marL="8635" marR="8635" marT="863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KANSAS INSURANCE CERTIFICATE</a:t>
                      </a:r>
                      <a:endParaRPr lang="en-US" sz="1000" b="0" i="0" u="none" strike="noStrike" dirty="0">
                        <a:solidFill>
                          <a:srgbClr val="000000"/>
                        </a:solidFill>
                        <a:effectLst/>
                        <a:latin typeface="Calibri" panose="020F0502020204030204" pitchFamily="34" charset="0"/>
                      </a:endParaRPr>
                    </a:p>
                  </a:txBody>
                  <a:tcPr marL="8635" marR="8635" marT="863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KansasInsCert</a:t>
                      </a:r>
                    </a:p>
                  </a:txBody>
                  <a:tcPr marL="8635" marR="8635" marT="863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Up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N/A</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In Demand</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$297 </a:t>
                      </a:r>
                      <a:endParaRPr lang="en-US" sz="1000" b="0" i="0" u="none" strike="noStrike" dirty="0">
                        <a:solidFill>
                          <a:srgbClr val="000000"/>
                        </a:solidFill>
                        <a:effectLst/>
                        <a:latin typeface="Calibri" panose="020F0502020204030204" pitchFamily="34" charset="0"/>
                      </a:endParaRP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$297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210804182"/>
                  </a:ext>
                </a:extLst>
              </a:tr>
              <a:tr h="146803">
                <a:tc>
                  <a:txBody>
                    <a:bodyPr/>
                    <a:lstStyle/>
                    <a:p>
                      <a:pPr algn="l" fontAlgn="b"/>
                      <a:r>
                        <a:rPr lang="en-US" sz="1000" b="0" i="0" u="none" strike="noStrike">
                          <a:solidFill>
                            <a:srgbClr val="000000"/>
                          </a:solidFill>
                          <a:effectLst/>
                          <a:latin typeface="Calibri" panose="020F0502020204030204" pitchFamily="34" charset="0"/>
                        </a:rPr>
                        <a:t>College of Business</a:t>
                      </a:r>
                      <a:endParaRPr lang="en-US" sz="1000" b="0" i="0" u="none" strike="noStrike" dirty="0">
                        <a:solidFill>
                          <a:srgbClr val="000000"/>
                        </a:solidFill>
                        <a:effectLst/>
                        <a:latin typeface="Calibri" panose="020F0502020204030204" pitchFamily="34" charset="0"/>
                      </a:endParaRPr>
                    </a:p>
                  </a:txBody>
                  <a:tcPr marL="8635" marR="8635" marT="863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INTERNATIONAL BUSINESS</a:t>
                      </a:r>
                    </a:p>
                  </a:txBody>
                  <a:tcPr marL="8635" marR="8635" marT="863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IntlBus</a:t>
                      </a:r>
                      <a:endParaRPr lang="en-US" sz="1000" b="0" i="0" u="none" strike="noStrike" dirty="0">
                        <a:solidFill>
                          <a:srgbClr val="000000"/>
                        </a:solidFill>
                        <a:effectLst/>
                        <a:latin typeface="Calibri" panose="020F0502020204030204" pitchFamily="34" charset="0"/>
                      </a:endParaRPr>
                    </a:p>
                  </a:txBody>
                  <a:tcPr marL="8635" marR="8635" marT="863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Up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Neutral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N/A</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$56,955 </a:t>
                      </a:r>
                      <a:endParaRPr lang="en-US" sz="1000" b="0" i="0" u="none" strike="noStrike" dirty="0">
                        <a:solidFill>
                          <a:srgbClr val="000000"/>
                        </a:solidFill>
                        <a:effectLst/>
                        <a:latin typeface="Calibri" panose="020F0502020204030204" pitchFamily="34" charset="0"/>
                      </a:endParaRP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$38,660 </a:t>
                      </a:r>
                      <a:endParaRPr lang="en-US" sz="1000" b="0" i="0" u="none" strike="noStrike" dirty="0">
                        <a:solidFill>
                          <a:srgbClr val="000000"/>
                        </a:solidFill>
                        <a:effectLst/>
                        <a:latin typeface="Calibri" panose="020F0502020204030204" pitchFamily="34" charset="0"/>
                      </a:endParaRP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27651167"/>
                  </a:ext>
                </a:extLst>
              </a:tr>
              <a:tr h="146803">
                <a:tc>
                  <a:txBody>
                    <a:bodyPr/>
                    <a:lstStyle/>
                    <a:p>
                      <a:pPr algn="l" fontAlgn="b"/>
                      <a:r>
                        <a:rPr lang="en-US" sz="1000" b="0" i="0" u="none" strike="noStrike">
                          <a:solidFill>
                            <a:srgbClr val="000000"/>
                          </a:solidFill>
                          <a:effectLst/>
                          <a:latin typeface="Calibri" panose="020F0502020204030204" pitchFamily="34" charset="0"/>
                        </a:rPr>
                        <a:t>College of Business</a:t>
                      </a:r>
                      <a:endParaRPr lang="en-US" sz="1000" b="0" i="0" u="none" strike="noStrike" dirty="0">
                        <a:solidFill>
                          <a:srgbClr val="000000"/>
                        </a:solidFill>
                        <a:effectLst/>
                        <a:latin typeface="Calibri" panose="020F0502020204030204" pitchFamily="34" charset="0"/>
                      </a:endParaRPr>
                    </a:p>
                  </a:txBody>
                  <a:tcPr marL="8635" marR="8635" marT="863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MANAGEMENT</a:t>
                      </a:r>
                      <a:endParaRPr lang="en-US" sz="1000" b="0" i="0" u="none" strike="noStrike" dirty="0">
                        <a:solidFill>
                          <a:srgbClr val="000000"/>
                        </a:solidFill>
                        <a:effectLst/>
                        <a:latin typeface="Calibri" panose="020F0502020204030204" pitchFamily="34" charset="0"/>
                      </a:endParaRPr>
                    </a:p>
                  </a:txBody>
                  <a:tcPr marL="8635" marR="8635" marT="863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Mgmt</a:t>
                      </a:r>
                    </a:p>
                  </a:txBody>
                  <a:tcPr marL="8635" marR="8635" marT="863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Neutral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Neutral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In Demand</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$322,630 </a:t>
                      </a:r>
                      <a:endParaRPr lang="en-US" sz="1000" b="0" i="0" u="none" strike="noStrike" dirty="0">
                        <a:solidFill>
                          <a:srgbClr val="000000"/>
                        </a:solidFill>
                        <a:effectLst/>
                        <a:latin typeface="Calibri" panose="020F0502020204030204" pitchFamily="34" charset="0"/>
                      </a:endParaRP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$126,408 </a:t>
                      </a:r>
                      <a:endParaRPr lang="en-US" sz="1000" b="0" i="0" u="none" strike="noStrike" dirty="0">
                        <a:solidFill>
                          <a:srgbClr val="000000"/>
                        </a:solidFill>
                        <a:effectLst/>
                        <a:latin typeface="Calibri" panose="020F0502020204030204" pitchFamily="34" charset="0"/>
                      </a:endParaRP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558816320"/>
                  </a:ext>
                </a:extLst>
              </a:tr>
              <a:tr h="146803">
                <a:tc>
                  <a:txBody>
                    <a:bodyPr/>
                    <a:lstStyle/>
                    <a:p>
                      <a:pPr algn="l" fontAlgn="b"/>
                      <a:r>
                        <a:rPr lang="en-US" sz="1000" b="0" i="0" u="none" strike="noStrike">
                          <a:solidFill>
                            <a:srgbClr val="000000"/>
                          </a:solidFill>
                          <a:effectLst/>
                          <a:latin typeface="Calibri" panose="020F0502020204030204" pitchFamily="34" charset="0"/>
                        </a:rPr>
                        <a:t>College of Business</a:t>
                      </a:r>
                      <a:endParaRPr lang="en-US" sz="1000" b="0" i="0" u="none" strike="noStrike" dirty="0">
                        <a:solidFill>
                          <a:srgbClr val="000000"/>
                        </a:solidFill>
                        <a:effectLst/>
                        <a:latin typeface="Calibri" panose="020F0502020204030204" pitchFamily="34" charset="0"/>
                      </a:endParaRPr>
                    </a:p>
                  </a:txBody>
                  <a:tcPr marL="8635" marR="8635" marT="863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MARKETING</a:t>
                      </a:r>
                      <a:endParaRPr lang="en-US" sz="1000" b="0" i="0" u="none" strike="noStrike" dirty="0">
                        <a:solidFill>
                          <a:srgbClr val="000000"/>
                        </a:solidFill>
                        <a:effectLst/>
                        <a:latin typeface="Calibri" panose="020F0502020204030204" pitchFamily="34" charset="0"/>
                      </a:endParaRPr>
                    </a:p>
                  </a:txBody>
                  <a:tcPr marL="8635" marR="8635" marT="863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Marketing</a:t>
                      </a:r>
                      <a:endParaRPr lang="en-US" sz="1000" b="0" i="0" u="none" strike="noStrike" dirty="0">
                        <a:solidFill>
                          <a:srgbClr val="000000"/>
                        </a:solidFill>
                        <a:effectLst/>
                        <a:latin typeface="Calibri" panose="020F0502020204030204" pitchFamily="34" charset="0"/>
                      </a:endParaRPr>
                    </a:p>
                  </a:txBody>
                  <a:tcPr marL="8635" marR="8635" marT="863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Up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Neutral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In Demand</a:t>
                      </a:r>
                      <a:endParaRPr lang="en-US" sz="1000" b="0" i="0" u="none" strike="noStrike" dirty="0">
                        <a:solidFill>
                          <a:srgbClr val="000000"/>
                        </a:solidFill>
                        <a:effectLst/>
                        <a:latin typeface="Calibri" panose="020F0502020204030204" pitchFamily="34" charset="0"/>
                      </a:endParaRP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$131,426 </a:t>
                      </a:r>
                      <a:endParaRPr lang="en-US" sz="1000" b="0" i="0" u="none" strike="noStrike" dirty="0">
                        <a:solidFill>
                          <a:srgbClr val="000000"/>
                        </a:solidFill>
                        <a:effectLst/>
                        <a:latin typeface="Calibri" panose="020F0502020204030204" pitchFamily="34" charset="0"/>
                      </a:endParaRP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$62,824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829048870"/>
                  </a:ext>
                </a:extLst>
              </a:tr>
            </a:tbl>
          </a:graphicData>
        </a:graphic>
      </p:graphicFrame>
    </p:spTree>
    <p:extLst>
      <p:ext uri="{BB962C8B-B14F-4D97-AF65-F5344CB8AC3E}">
        <p14:creationId xmlns:p14="http://schemas.microsoft.com/office/powerpoint/2010/main" val="158753052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8A9D19-17B8-4107-A42F-8F0350EBB28B}"/>
              </a:ext>
            </a:extLst>
          </p:cNvPr>
          <p:cNvSpPr>
            <a:spLocks noGrp="1"/>
          </p:cNvSpPr>
          <p:nvPr>
            <p:ph type="title"/>
          </p:nvPr>
        </p:nvSpPr>
        <p:spPr/>
        <p:txBody>
          <a:bodyPr/>
          <a:lstStyle/>
          <a:p>
            <a:r>
              <a:rPr lang="en-US" dirty="0"/>
              <a:t>Program Matrix – College of Education </a:t>
            </a:r>
          </a:p>
        </p:txBody>
      </p:sp>
      <p:sp>
        <p:nvSpPr>
          <p:cNvPr id="3" name="TextBox 2">
            <a:extLst>
              <a:ext uri="{FF2B5EF4-FFF2-40B4-BE49-F238E27FC236}">
                <a16:creationId xmlns:a16="http://schemas.microsoft.com/office/drawing/2014/main" id="{DFE394D0-AE9B-4E51-9B67-32EF4C7557E7}"/>
              </a:ext>
            </a:extLst>
          </p:cNvPr>
          <p:cNvSpPr txBox="1"/>
          <p:nvPr/>
        </p:nvSpPr>
        <p:spPr>
          <a:xfrm>
            <a:off x="10134600" y="5715000"/>
            <a:ext cx="1752600" cy="767240"/>
          </a:xfrm>
          <a:prstGeom prst="rect">
            <a:avLst/>
          </a:prstGeom>
          <a:solidFill>
            <a:schemeClr val="bg1"/>
          </a:solidFill>
        </p:spPr>
        <p:txBody>
          <a:bodyPr wrap="square" rtlCol="0">
            <a:spAutoFit/>
          </a:bodyPr>
          <a:lstStyle/>
          <a:p>
            <a:endParaRPr lang="en-US" dirty="0"/>
          </a:p>
        </p:txBody>
      </p:sp>
      <p:graphicFrame>
        <p:nvGraphicFramePr>
          <p:cNvPr id="4" name="Table 3">
            <a:extLst>
              <a:ext uri="{FF2B5EF4-FFF2-40B4-BE49-F238E27FC236}">
                <a16:creationId xmlns:a16="http://schemas.microsoft.com/office/drawing/2014/main" id="{0A582839-B786-44B5-87B1-731AAF45D828}"/>
              </a:ext>
            </a:extLst>
          </p:cNvPr>
          <p:cNvGraphicFramePr>
            <a:graphicFrameLocks noGrp="1"/>
          </p:cNvGraphicFramePr>
          <p:nvPr>
            <p:extLst>
              <p:ext uri="{D42A27DB-BD31-4B8C-83A1-F6EECF244321}">
                <p14:modId xmlns:p14="http://schemas.microsoft.com/office/powerpoint/2010/main" val="1605303041"/>
              </p:ext>
            </p:extLst>
          </p:nvPr>
        </p:nvGraphicFramePr>
        <p:xfrm>
          <a:off x="640081" y="1097281"/>
          <a:ext cx="11170919" cy="5168775"/>
        </p:xfrm>
        <a:graphic>
          <a:graphicData uri="http://schemas.openxmlformats.org/drawingml/2006/table">
            <a:tbl>
              <a:tblPr/>
              <a:tblGrid>
                <a:gridCol w="1535159">
                  <a:extLst>
                    <a:ext uri="{9D8B030D-6E8A-4147-A177-3AD203B41FA5}">
                      <a16:colId xmlns:a16="http://schemas.microsoft.com/office/drawing/2014/main" val="2430547982"/>
                    </a:ext>
                  </a:extLst>
                </a:gridCol>
                <a:gridCol w="3311160">
                  <a:extLst>
                    <a:ext uri="{9D8B030D-6E8A-4147-A177-3AD203B41FA5}">
                      <a16:colId xmlns:a16="http://schemas.microsoft.com/office/drawing/2014/main" val="2100691396"/>
                    </a:ext>
                  </a:extLst>
                </a:gridCol>
                <a:gridCol w="990600">
                  <a:extLst>
                    <a:ext uri="{9D8B030D-6E8A-4147-A177-3AD203B41FA5}">
                      <a16:colId xmlns:a16="http://schemas.microsoft.com/office/drawing/2014/main" val="3085560585"/>
                    </a:ext>
                  </a:extLst>
                </a:gridCol>
                <a:gridCol w="990600">
                  <a:extLst>
                    <a:ext uri="{9D8B030D-6E8A-4147-A177-3AD203B41FA5}">
                      <a16:colId xmlns:a16="http://schemas.microsoft.com/office/drawing/2014/main" val="955547799"/>
                    </a:ext>
                  </a:extLst>
                </a:gridCol>
                <a:gridCol w="1371600">
                  <a:extLst>
                    <a:ext uri="{9D8B030D-6E8A-4147-A177-3AD203B41FA5}">
                      <a16:colId xmlns:a16="http://schemas.microsoft.com/office/drawing/2014/main" val="1433113478"/>
                    </a:ext>
                  </a:extLst>
                </a:gridCol>
                <a:gridCol w="1143000">
                  <a:extLst>
                    <a:ext uri="{9D8B030D-6E8A-4147-A177-3AD203B41FA5}">
                      <a16:colId xmlns:a16="http://schemas.microsoft.com/office/drawing/2014/main" val="278557575"/>
                    </a:ext>
                  </a:extLst>
                </a:gridCol>
                <a:gridCol w="914400">
                  <a:extLst>
                    <a:ext uri="{9D8B030D-6E8A-4147-A177-3AD203B41FA5}">
                      <a16:colId xmlns:a16="http://schemas.microsoft.com/office/drawing/2014/main" val="99611575"/>
                    </a:ext>
                  </a:extLst>
                </a:gridCol>
                <a:gridCol w="914400">
                  <a:extLst>
                    <a:ext uri="{9D8B030D-6E8A-4147-A177-3AD203B41FA5}">
                      <a16:colId xmlns:a16="http://schemas.microsoft.com/office/drawing/2014/main" val="577531467"/>
                    </a:ext>
                  </a:extLst>
                </a:gridCol>
              </a:tblGrid>
              <a:tr h="483556">
                <a:tc>
                  <a:txBody>
                    <a:bodyPr/>
                    <a:lstStyle/>
                    <a:p>
                      <a:pPr algn="ctr" fontAlgn="b"/>
                      <a:r>
                        <a:rPr lang="en-US" sz="1000" b="1" i="0" u="none" strike="noStrike" dirty="0">
                          <a:solidFill>
                            <a:srgbClr val="FFFFFF"/>
                          </a:solidFill>
                          <a:effectLst/>
                          <a:latin typeface="Calibri" panose="020F0502020204030204" pitchFamily="34" charset="0"/>
                        </a:rPr>
                        <a:t>PSU College</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70C0"/>
                    </a:solidFill>
                  </a:tcPr>
                </a:tc>
                <a:tc>
                  <a:txBody>
                    <a:bodyPr/>
                    <a:lstStyle/>
                    <a:p>
                      <a:pPr algn="ctr" fontAlgn="b"/>
                      <a:r>
                        <a:rPr lang="en-US" sz="1000" b="1" i="0" u="none" strike="noStrike" dirty="0">
                          <a:solidFill>
                            <a:srgbClr val="FFFFFF"/>
                          </a:solidFill>
                          <a:effectLst/>
                          <a:latin typeface="Calibri" panose="020F0502020204030204" pitchFamily="34" charset="0"/>
                        </a:rPr>
                        <a:t>PSU Program </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70C0"/>
                    </a:solidFill>
                  </a:tcPr>
                </a:tc>
                <a:tc>
                  <a:txBody>
                    <a:bodyPr/>
                    <a:lstStyle/>
                    <a:p>
                      <a:pPr algn="ctr" fontAlgn="b"/>
                      <a:r>
                        <a:rPr lang="en-US" sz="1000" b="1" i="0" u="none" strike="noStrike" dirty="0">
                          <a:solidFill>
                            <a:srgbClr val="FFFFFF"/>
                          </a:solidFill>
                          <a:effectLst/>
                          <a:latin typeface="Calibri" panose="020F0502020204030204" pitchFamily="34" charset="0"/>
                        </a:rPr>
                        <a:t> Short Name </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70C0"/>
                    </a:solidFill>
                  </a:tcPr>
                </a:tc>
                <a:tc>
                  <a:txBody>
                    <a:bodyPr/>
                    <a:lstStyle/>
                    <a:p>
                      <a:pPr algn="ctr" fontAlgn="b"/>
                      <a:r>
                        <a:rPr lang="en-US" sz="1000" b="1" i="0" u="none" strike="noStrike" dirty="0">
                          <a:solidFill>
                            <a:srgbClr val="FFFFFF"/>
                          </a:solidFill>
                          <a:effectLst/>
                          <a:latin typeface="Calibri" panose="020F0502020204030204" pitchFamily="34" charset="0"/>
                        </a:rPr>
                        <a:t>Internal Growth (Up, Down, Neutral)</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70C0"/>
                    </a:solidFill>
                  </a:tcPr>
                </a:tc>
                <a:tc>
                  <a:txBody>
                    <a:bodyPr/>
                    <a:lstStyle/>
                    <a:p>
                      <a:pPr algn="ctr" fontAlgn="b"/>
                      <a:r>
                        <a:rPr lang="en-US" sz="1000" b="1" i="0" u="none" strike="noStrike" dirty="0">
                          <a:solidFill>
                            <a:srgbClr val="FFFFFF"/>
                          </a:solidFill>
                          <a:effectLst/>
                          <a:latin typeface="Calibri" panose="020F0502020204030204" pitchFamily="34" charset="0"/>
                        </a:rPr>
                        <a:t>Performance Based on Competitor (Better, Worse, Neutral, N/A)</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70C0"/>
                    </a:solidFill>
                  </a:tcPr>
                </a:tc>
                <a:tc>
                  <a:txBody>
                    <a:bodyPr/>
                    <a:lstStyle/>
                    <a:p>
                      <a:pPr algn="ctr" fontAlgn="b"/>
                      <a:r>
                        <a:rPr lang="en-US" sz="1000" b="1" i="0" u="none" strike="noStrike" dirty="0">
                          <a:solidFill>
                            <a:srgbClr val="FFFFFF"/>
                          </a:solidFill>
                          <a:effectLst/>
                          <a:latin typeface="Calibri" panose="020F0502020204030204" pitchFamily="34" charset="0"/>
                        </a:rPr>
                        <a:t>Workforce Findings  (In demand, not in demand, neutral)</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70C0"/>
                    </a:solidFill>
                  </a:tcPr>
                </a:tc>
                <a:tc>
                  <a:txBody>
                    <a:bodyPr/>
                    <a:lstStyle/>
                    <a:p>
                      <a:pPr algn="ctr" fontAlgn="b"/>
                      <a:r>
                        <a:rPr lang="en-US" sz="1000" b="1" i="0" u="none" strike="noStrike" dirty="0">
                          <a:solidFill>
                            <a:srgbClr val="FFFFFF"/>
                          </a:solidFill>
                          <a:effectLst/>
                          <a:latin typeface="Calibri" panose="020F0502020204030204" pitchFamily="34" charset="0"/>
                        </a:rPr>
                        <a:t>Net Revenue Performance 2018  </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70C0"/>
                    </a:solidFill>
                  </a:tcPr>
                </a:tc>
                <a:tc>
                  <a:txBody>
                    <a:bodyPr/>
                    <a:lstStyle/>
                    <a:p>
                      <a:pPr algn="ctr" fontAlgn="b"/>
                      <a:r>
                        <a:rPr lang="fr-FR" sz="1000" b="1" i="0" u="none" strike="noStrike" dirty="0">
                          <a:solidFill>
                            <a:srgbClr val="FFFFFF"/>
                          </a:solidFill>
                          <a:effectLst/>
                          <a:latin typeface="Calibri" panose="020F0502020204030204" pitchFamily="34" charset="0"/>
                        </a:rPr>
                        <a:t>Net Revenue Performance </a:t>
                      </a:r>
                    </a:p>
                    <a:p>
                      <a:pPr algn="ctr" fontAlgn="b"/>
                      <a:r>
                        <a:rPr lang="fr-FR" sz="1000" b="1" i="0" u="none" strike="noStrike" dirty="0">
                          <a:solidFill>
                            <a:srgbClr val="FFFFFF"/>
                          </a:solidFill>
                          <a:effectLst/>
                          <a:latin typeface="Calibri" panose="020F0502020204030204" pitchFamily="34" charset="0"/>
                        </a:rPr>
                        <a:t>3 </a:t>
                      </a:r>
                      <a:r>
                        <a:rPr lang="fr-FR" sz="1000" b="1" i="0" u="none" strike="noStrike" dirty="0" err="1">
                          <a:solidFill>
                            <a:srgbClr val="FFFFFF"/>
                          </a:solidFill>
                          <a:effectLst/>
                          <a:latin typeface="Calibri" panose="020F0502020204030204" pitchFamily="34" charset="0"/>
                        </a:rPr>
                        <a:t>Year</a:t>
                      </a:r>
                      <a:r>
                        <a:rPr lang="fr-FR" sz="1000" b="1" i="0" u="none" strike="noStrike" dirty="0">
                          <a:solidFill>
                            <a:srgbClr val="FFFFFF"/>
                          </a:solidFill>
                          <a:effectLst/>
                          <a:latin typeface="Calibri" panose="020F0502020204030204" pitchFamily="34" charset="0"/>
                        </a:rPr>
                        <a:t> </a:t>
                      </a:r>
                      <a:r>
                        <a:rPr lang="fr-FR" sz="1000" b="1" i="0" u="none" strike="noStrike" dirty="0" err="1">
                          <a:solidFill>
                            <a:srgbClr val="FFFFFF"/>
                          </a:solidFill>
                          <a:effectLst/>
                          <a:latin typeface="Calibri" panose="020F0502020204030204" pitchFamily="34" charset="0"/>
                        </a:rPr>
                        <a:t>Average</a:t>
                      </a:r>
                      <a:endParaRPr lang="fr-FR" sz="1000" b="1" i="0" u="none" strike="noStrike" dirty="0">
                        <a:solidFill>
                          <a:srgbClr val="FFFFFF"/>
                        </a:solidFill>
                        <a:effectLst/>
                        <a:latin typeface="Calibri" panose="020F0502020204030204" pitchFamily="34" charset="0"/>
                      </a:endParaRP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70C0"/>
                    </a:solidFill>
                  </a:tcPr>
                </a:tc>
                <a:extLst>
                  <a:ext uri="{0D108BD9-81ED-4DB2-BD59-A6C34878D82A}">
                    <a16:rowId xmlns:a16="http://schemas.microsoft.com/office/drawing/2014/main" val="3077298538"/>
                  </a:ext>
                </a:extLst>
              </a:tr>
              <a:tr h="166785">
                <a:tc>
                  <a:txBody>
                    <a:bodyPr/>
                    <a:lstStyle/>
                    <a:p>
                      <a:pPr algn="l" fontAlgn="b"/>
                      <a:r>
                        <a:rPr lang="en-US" sz="1000" b="0" i="0" u="none" strike="noStrike" dirty="0">
                          <a:solidFill>
                            <a:srgbClr val="000000"/>
                          </a:solidFill>
                          <a:effectLst/>
                          <a:latin typeface="Calibri" panose="020F0502020204030204" pitchFamily="34" charset="0"/>
                        </a:rPr>
                        <a:t>College of Education</a:t>
                      </a:r>
                    </a:p>
                  </a:txBody>
                  <a:tcPr marL="8082" marR="8082" marT="808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dirty="0">
                          <a:solidFill>
                            <a:srgbClr val="000000"/>
                          </a:solidFill>
                          <a:effectLst/>
                          <a:latin typeface="Calibri" panose="020F0502020204030204" pitchFamily="34" charset="0"/>
                        </a:rPr>
                        <a:t>DANCE</a:t>
                      </a:r>
                    </a:p>
                  </a:txBody>
                  <a:tcPr marL="8082" marR="8082" marT="808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dirty="0" err="1">
                          <a:solidFill>
                            <a:srgbClr val="000000"/>
                          </a:solidFill>
                          <a:effectLst/>
                          <a:latin typeface="Calibri" panose="020F0502020204030204" pitchFamily="34" charset="0"/>
                        </a:rPr>
                        <a:t>DanceCert</a:t>
                      </a:r>
                      <a:endParaRPr lang="en-US" sz="1000" b="0" i="0" u="none" strike="noStrike" dirty="0">
                        <a:solidFill>
                          <a:srgbClr val="000000"/>
                        </a:solidFill>
                        <a:effectLst/>
                        <a:latin typeface="Calibri" panose="020F0502020204030204" pitchFamily="34" charset="0"/>
                      </a:endParaRPr>
                    </a:p>
                  </a:txBody>
                  <a:tcPr marL="8082" marR="8082" marT="808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Up </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Neutral </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N/A</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$3,888 </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$2,084 </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828136934"/>
                  </a:ext>
                </a:extLst>
              </a:tr>
              <a:tr h="166785">
                <a:tc>
                  <a:txBody>
                    <a:bodyPr/>
                    <a:lstStyle/>
                    <a:p>
                      <a:pPr algn="l" fontAlgn="b"/>
                      <a:r>
                        <a:rPr lang="en-US" sz="1000" b="0" i="0" u="none" strike="noStrike" dirty="0">
                          <a:solidFill>
                            <a:srgbClr val="000000"/>
                          </a:solidFill>
                          <a:effectLst/>
                          <a:latin typeface="Calibri" panose="020F0502020204030204" pitchFamily="34" charset="0"/>
                        </a:rPr>
                        <a:t>College of Education</a:t>
                      </a:r>
                    </a:p>
                  </a:txBody>
                  <a:tcPr marL="8082" marR="8082" marT="808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EXERCISE SCIENCE</a:t>
                      </a:r>
                    </a:p>
                  </a:txBody>
                  <a:tcPr marL="8082" marR="8082" marT="808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ExerSci</a:t>
                      </a:r>
                    </a:p>
                  </a:txBody>
                  <a:tcPr marL="8082" marR="8082" marT="808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Up </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Better </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Neutral </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$52,552 </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$32,251 </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039091"/>
                  </a:ext>
                </a:extLst>
              </a:tr>
              <a:tr h="166785">
                <a:tc>
                  <a:txBody>
                    <a:bodyPr/>
                    <a:lstStyle/>
                    <a:p>
                      <a:pPr algn="l" fontAlgn="b"/>
                      <a:r>
                        <a:rPr lang="en-US" sz="1000" b="0" i="0" u="none" strike="noStrike" dirty="0">
                          <a:solidFill>
                            <a:srgbClr val="000000"/>
                          </a:solidFill>
                          <a:effectLst/>
                          <a:latin typeface="Calibri" panose="020F0502020204030204" pitchFamily="34" charset="0"/>
                        </a:rPr>
                        <a:t>College of Education</a:t>
                      </a:r>
                    </a:p>
                  </a:txBody>
                  <a:tcPr marL="8082" marR="8082" marT="808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HEALTH, HUMAN PERFORMANCE AND RECREATION</a:t>
                      </a:r>
                    </a:p>
                  </a:txBody>
                  <a:tcPr marL="8082" marR="8082" marT="808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HealthPerfRec</a:t>
                      </a:r>
                    </a:p>
                  </a:txBody>
                  <a:tcPr marL="8082" marR="8082" marT="808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Down </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Neutral </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Neutral </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$246,694 </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$245,745 </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324929302"/>
                  </a:ext>
                </a:extLst>
              </a:tr>
              <a:tr h="166785">
                <a:tc>
                  <a:txBody>
                    <a:bodyPr/>
                    <a:lstStyle/>
                    <a:p>
                      <a:pPr algn="l" fontAlgn="b"/>
                      <a:r>
                        <a:rPr lang="en-US" sz="1000" b="0" i="0" u="none" strike="noStrike" dirty="0">
                          <a:solidFill>
                            <a:srgbClr val="000000"/>
                          </a:solidFill>
                          <a:effectLst/>
                          <a:latin typeface="Calibri" panose="020F0502020204030204" pitchFamily="34" charset="0"/>
                        </a:rPr>
                        <a:t>College of Education</a:t>
                      </a:r>
                    </a:p>
                  </a:txBody>
                  <a:tcPr marL="8082" marR="8082" marT="808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PHYSICAL EDUCATION</a:t>
                      </a:r>
                    </a:p>
                  </a:txBody>
                  <a:tcPr marL="8082" marR="8082" marT="808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PhysEd</a:t>
                      </a:r>
                    </a:p>
                  </a:txBody>
                  <a:tcPr marL="8082" marR="8082" marT="808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Down </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Better </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In Demand</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$283,568 </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$202,754 </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566913984"/>
                  </a:ext>
                </a:extLst>
              </a:tr>
              <a:tr h="190423">
                <a:tc>
                  <a:txBody>
                    <a:bodyPr/>
                    <a:lstStyle/>
                    <a:p>
                      <a:pPr algn="l" fontAlgn="b"/>
                      <a:r>
                        <a:rPr lang="en-US" sz="1000" b="0" i="0" u="none" strike="noStrike" dirty="0">
                          <a:solidFill>
                            <a:srgbClr val="000000"/>
                          </a:solidFill>
                          <a:effectLst/>
                          <a:latin typeface="Calibri" panose="020F0502020204030204" pitchFamily="34" charset="0"/>
                        </a:rPr>
                        <a:t>College of Education</a:t>
                      </a:r>
                    </a:p>
                  </a:txBody>
                  <a:tcPr marL="8082" marR="8082" marT="808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dirty="0">
                          <a:solidFill>
                            <a:srgbClr val="000000"/>
                          </a:solidFill>
                          <a:effectLst/>
                          <a:latin typeface="Calibri" panose="020F0502020204030204" pitchFamily="34" charset="0"/>
                        </a:rPr>
                        <a:t>RECREATION SERVICES, SPORT AND HOSPITALITY MGT</a:t>
                      </a:r>
                    </a:p>
                  </a:txBody>
                  <a:tcPr marL="8082" marR="8082" marT="808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RecSportHosp</a:t>
                      </a:r>
                    </a:p>
                  </a:txBody>
                  <a:tcPr marL="8082" marR="8082" marT="808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Neutral </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Better </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In Demand</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$101,255 </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$70,698 </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186494209"/>
                  </a:ext>
                </a:extLst>
              </a:tr>
              <a:tr h="166785">
                <a:tc>
                  <a:txBody>
                    <a:bodyPr/>
                    <a:lstStyle/>
                    <a:p>
                      <a:pPr algn="l" fontAlgn="b"/>
                      <a:r>
                        <a:rPr lang="en-US" sz="1000" b="0" i="0" u="none" strike="noStrike" dirty="0">
                          <a:solidFill>
                            <a:srgbClr val="000000"/>
                          </a:solidFill>
                          <a:effectLst/>
                          <a:latin typeface="Calibri" panose="020F0502020204030204" pitchFamily="34" charset="0"/>
                        </a:rPr>
                        <a:t>College of Education</a:t>
                      </a:r>
                    </a:p>
                  </a:txBody>
                  <a:tcPr marL="8082" marR="8082" marT="808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dirty="0">
                          <a:solidFill>
                            <a:srgbClr val="000000"/>
                          </a:solidFill>
                          <a:effectLst/>
                          <a:latin typeface="Calibri" panose="020F0502020204030204" pitchFamily="34" charset="0"/>
                        </a:rPr>
                        <a:t>PSYCHOLOGY</a:t>
                      </a:r>
                    </a:p>
                  </a:txBody>
                  <a:tcPr marL="8082" marR="8082" marT="808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PsychMS</a:t>
                      </a:r>
                    </a:p>
                  </a:txBody>
                  <a:tcPr marL="8082" marR="8082" marT="808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Down </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Better </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Neutral </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$241,167 </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$265,798 </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161909626"/>
                  </a:ext>
                </a:extLst>
              </a:tr>
              <a:tr h="166785">
                <a:tc>
                  <a:txBody>
                    <a:bodyPr/>
                    <a:lstStyle/>
                    <a:p>
                      <a:pPr algn="l" fontAlgn="b"/>
                      <a:r>
                        <a:rPr lang="en-US" sz="1000" b="0" i="0" u="none" strike="noStrike" dirty="0">
                          <a:solidFill>
                            <a:srgbClr val="000000"/>
                          </a:solidFill>
                          <a:effectLst/>
                          <a:latin typeface="Calibri" panose="020F0502020204030204" pitchFamily="34" charset="0"/>
                        </a:rPr>
                        <a:t>College of Education</a:t>
                      </a:r>
                    </a:p>
                  </a:txBody>
                  <a:tcPr marL="8082" marR="8082" marT="808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PSYCHOLOGY BA</a:t>
                      </a:r>
                    </a:p>
                  </a:txBody>
                  <a:tcPr marL="8082" marR="8082" marT="808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PsychBA</a:t>
                      </a:r>
                    </a:p>
                  </a:txBody>
                  <a:tcPr marL="8082" marR="8082" marT="808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Down </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Neutral </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Neutral </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$144,682 </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$92,595 </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622552656"/>
                  </a:ext>
                </a:extLst>
              </a:tr>
              <a:tr h="166785">
                <a:tc>
                  <a:txBody>
                    <a:bodyPr/>
                    <a:lstStyle/>
                    <a:p>
                      <a:pPr algn="l" fontAlgn="b"/>
                      <a:r>
                        <a:rPr lang="en-US" sz="1000" b="0" i="0" u="none" strike="noStrike" dirty="0">
                          <a:solidFill>
                            <a:srgbClr val="000000"/>
                          </a:solidFill>
                          <a:effectLst/>
                          <a:latin typeface="Calibri" panose="020F0502020204030204" pitchFamily="34" charset="0"/>
                        </a:rPr>
                        <a:t>College of Education</a:t>
                      </a:r>
                    </a:p>
                  </a:txBody>
                  <a:tcPr marL="8082" marR="8082" marT="808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PSYCHOLOGY BS</a:t>
                      </a:r>
                    </a:p>
                  </a:txBody>
                  <a:tcPr marL="8082" marR="8082" marT="808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PsychBS</a:t>
                      </a:r>
                    </a:p>
                  </a:txBody>
                  <a:tcPr marL="8082" marR="8082" marT="808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Down </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Neutral </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Neutral </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$397,874 </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$270,093 </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46625665"/>
                  </a:ext>
                </a:extLst>
              </a:tr>
              <a:tr h="166785">
                <a:tc>
                  <a:txBody>
                    <a:bodyPr/>
                    <a:lstStyle/>
                    <a:p>
                      <a:pPr algn="l" fontAlgn="b"/>
                      <a:r>
                        <a:rPr lang="en-US" sz="1000" b="0" i="0" u="none" strike="noStrike" dirty="0">
                          <a:solidFill>
                            <a:srgbClr val="000000"/>
                          </a:solidFill>
                          <a:effectLst/>
                          <a:latin typeface="Calibri" panose="020F0502020204030204" pitchFamily="34" charset="0"/>
                        </a:rPr>
                        <a:t>College of Education</a:t>
                      </a:r>
                    </a:p>
                  </a:txBody>
                  <a:tcPr marL="8082" marR="8082" marT="808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dirty="0">
                          <a:solidFill>
                            <a:srgbClr val="000000"/>
                          </a:solidFill>
                          <a:effectLst/>
                          <a:latin typeface="Calibri" panose="020F0502020204030204" pitchFamily="34" charset="0"/>
                        </a:rPr>
                        <a:t>SCHOOL COUNSELING</a:t>
                      </a:r>
                    </a:p>
                  </a:txBody>
                  <a:tcPr marL="8082" marR="8082" marT="808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SchCounsMS</a:t>
                      </a:r>
                    </a:p>
                  </a:txBody>
                  <a:tcPr marL="8082" marR="8082" marT="808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Up </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Worse </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In Demand</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$140,681 </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$77,261 </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274702804"/>
                  </a:ext>
                </a:extLst>
              </a:tr>
              <a:tr h="166785">
                <a:tc>
                  <a:txBody>
                    <a:bodyPr/>
                    <a:lstStyle/>
                    <a:p>
                      <a:pPr algn="l" fontAlgn="b"/>
                      <a:r>
                        <a:rPr lang="en-US" sz="1000" b="0" i="0" u="none" strike="noStrike" dirty="0">
                          <a:solidFill>
                            <a:srgbClr val="000000"/>
                          </a:solidFill>
                          <a:effectLst/>
                          <a:latin typeface="Calibri" panose="020F0502020204030204" pitchFamily="34" charset="0"/>
                        </a:rPr>
                        <a:t>College of Education</a:t>
                      </a:r>
                    </a:p>
                  </a:txBody>
                  <a:tcPr marL="8082" marR="8082" marT="808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dirty="0">
                          <a:solidFill>
                            <a:srgbClr val="000000"/>
                          </a:solidFill>
                          <a:effectLst/>
                          <a:latin typeface="Calibri" panose="020F0502020204030204" pitchFamily="34" charset="0"/>
                        </a:rPr>
                        <a:t>SCHOOL PSYCHOLOGY</a:t>
                      </a:r>
                    </a:p>
                  </a:txBody>
                  <a:tcPr marL="8082" marR="8082" marT="808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SchPsychEDS</a:t>
                      </a:r>
                    </a:p>
                  </a:txBody>
                  <a:tcPr marL="8082" marR="8082" marT="808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Up </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Worse </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In Demand</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$46,894 </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$50,039 </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75568055"/>
                  </a:ext>
                </a:extLst>
              </a:tr>
              <a:tr h="166785">
                <a:tc>
                  <a:txBody>
                    <a:bodyPr/>
                    <a:lstStyle/>
                    <a:p>
                      <a:pPr algn="l" fontAlgn="b"/>
                      <a:r>
                        <a:rPr lang="en-US" sz="1000" b="0" i="0" u="none" strike="noStrike" dirty="0">
                          <a:solidFill>
                            <a:srgbClr val="000000"/>
                          </a:solidFill>
                          <a:effectLst/>
                          <a:latin typeface="Calibri" panose="020F0502020204030204" pitchFamily="34" charset="0"/>
                        </a:rPr>
                        <a:t>College of Education</a:t>
                      </a:r>
                    </a:p>
                  </a:txBody>
                  <a:tcPr marL="8082" marR="8082" marT="808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ADVANCED STUDIES IN LEADERSHIP</a:t>
                      </a:r>
                    </a:p>
                  </a:txBody>
                  <a:tcPr marL="8082" marR="8082" marT="808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AdvStudLeadEDS</a:t>
                      </a:r>
                    </a:p>
                  </a:txBody>
                  <a:tcPr marL="8082" marR="8082" marT="808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Up </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Neutral </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Neutral </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$57,936 </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$44,246 </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54060031"/>
                  </a:ext>
                </a:extLst>
              </a:tr>
              <a:tr h="166785">
                <a:tc>
                  <a:txBody>
                    <a:bodyPr/>
                    <a:lstStyle/>
                    <a:p>
                      <a:pPr algn="l" fontAlgn="b"/>
                      <a:r>
                        <a:rPr lang="en-US" sz="1000" b="0" i="0" u="none" strike="noStrike" dirty="0">
                          <a:solidFill>
                            <a:srgbClr val="000000"/>
                          </a:solidFill>
                          <a:effectLst/>
                          <a:latin typeface="Calibri" panose="020F0502020204030204" pitchFamily="34" charset="0"/>
                        </a:rPr>
                        <a:t>College of Education</a:t>
                      </a:r>
                    </a:p>
                  </a:txBody>
                  <a:tcPr marL="8082" marR="8082" marT="808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AUTISM SPECTRUM DISORDERS CERTIFICATE</a:t>
                      </a:r>
                    </a:p>
                  </a:txBody>
                  <a:tcPr marL="8082" marR="8082" marT="808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AutismCert</a:t>
                      </a:r>
                    </a:p>
                  </a:txBody>
                  <a:tcPr marL="8082" marR="8082" marT="808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Up </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N/A</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Neutral </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$40,264 </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$39,332 </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545127343"/>
                  </a:ext>
                </a:extLst>
              </a:tr>
              <a:tr h="166785">
                <a:tc>
                  <a:txBody>
                    <a:bodyPr/>
                    <a:lstStyle/>
                    <a:p>
                      <a:pPr algn="l" fontAlgn="b"/>
                      <a:r>
                        <a:rPr lang="en-US" sz="1000" b="0" i="0" u="none" strike="noStrike" dirty="0">
                          <a:solidFill>
                            <a:srgbClr val="000000"/>
                          </a:solidFill>
                          <a:effectLst/>
                          <a:latin typeface="Calibri" panose="020F0502020204030204" pitchFamily="34" charset="0"/>
                        </a:rPr>
                        <a:t>College of Education</a:t>
                      </a:r>
                    </a:p>
                  </a:txBody>
                  <a:tcPr marL="8082" marR="8082" marT="808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DISTRICT LEADERSHIP</a:t>
                      </a:r>
                    </a:p>
                  </a:txBody>
                  <a:tcPr marL="8082" marR="8082" marT="808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DistrLeadCert</a:t>
                      </a:r>
                    </a:p>
                  </a:txBody>
                  <a:tcPr marL="8082" marR="8082" marT="808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Up </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N/A</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In Demand</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$10,729 </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$6,407 </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654598829"/>
                  </a:ext>
                </a:extLst>
              </a:tr>
              <a:tr h="166785">
                <a:tc>
                  <a:txBody>
                    <a:bodyPr/>
                    <a:lstStyle/>
                    <a:p>
                      <a:pPr algn="l" fontAlgn="b"/>
                      <a:r>
                        <a:rPr lang="en-US" sz="1000" b="0" i="0" u="none" strike="noStrike" dirty="0">
                          <a:solidFill>
                            <a:srgbClr val="000000"/>
                          </a:solidFill>
                          <a:effectLst/>
                          <a:latin typeface="Calibri" panose="020F0502020204030204" pitchFamily="34" charset="0"/>
                        </a:rPr>
                        <a:t>College of Education</a:t>
                      </a:r>
                    </a:p>
                  </a:txBody>
                  <a:tcPr marL="8082" marR="8082" marT="808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EARLY CHILDHOOD UNIFIED</a:t>
                      </a:r>
                    </a:p>
                  </a:txBody>
                  <a:tcPr marL="8082" marR="8082" marT="808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EarlyChild</a:t>
                      </a:r>
                    </a:p>
                  </a:txBody>
                  <a:tcPr marL="8082" marR="8082" marT="808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Up </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Neutral </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In Demand</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$40,047 </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$32,196 </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992712334"/>
                  </a:ext>
                </a:extLst>
              </a:tr>
              <a:tr h="166785">
                <a:tc>
                  <a:txBody>
                    <a:bodyPr/>
                    <a:lstStyle/>
                    <a:p>
                      <a:pPr algn="l" fontAlgn="b"/>
                      <a:r>
                        <a:rPr lang="en-US" sz="1000" b="0" i="0" u="none" strike="noStrike" dirty="0">
                          <a:solidFill>
                            <a:srgbClr val="000000"/>
                          </a:solidFill>
                          <a:effectLst/>
                          <a:latin typeface="Calibri" panose="020F0502020204030204" pitchFamily="34" charset="0"/>
                        </a:rPr>
                        <a:t>College of Education</a:t>
                      </a:r>
                    </a:p>
                  </a:txBody>
                  <a:tcPr marL="8082" marR="8082" marT="808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EDUCATION</a:t>
                      </a:r>
                    </a:p>
                  </a:txBody>
                  <a:tcPr marL="8082" marR="8082" marT="808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EducMS</a:t>
                      </a:r>
                    </a:p>
                  </a:txBody>
                  <a:tcPr marL="8082" marR="8082" marT="808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Down </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Worse </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Neutral </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$9,946 </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$22,348 </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878567343"/>
                  </a:ext>
                </a:extLst>
              </a:tr>
              <a:tr h="166785">
                <a:tc>
                  <a:txBody>
                    <a:bodyPr/>
                    <a:lstStyle/>
                    <a:p>
                      <a:pPr algn="l" fontAlgn="b"/>
                      <a:r>
                        <a:rPr lang="en-US" sz="1000" b="0" i="0" u="none" strike="noStrike" dirty="0">
                          <a:solidFill>
                            <a:srgbClr val="000000"/>
                          </a:solidFill>
                          <a:effectLst/>
                          <a:latin typeface="Calibri" panose="020F0502020204030204" pitchFamily="34" charset="0"/>
                        </a:rPr>
                        <a:t>College of Education</a:t>
                      </a:r>
                    </a:p>
                  </a:txBody>
                  <a:tcPr marL="8082" marR="8082" marT="808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EDUCATIONAL LEADERSHIP</a:t>
                      </a:r>
                    </a:p>
                  </a:txBody>
                  <a:tcPr marL="8082" marR="8082" marT="808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EdLead</a:t>
                      </a:r>
                    </a:p>
                  </a:txBody>
                  <a:tcPr marL="8082" marR="8082" marT="808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Down </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Neutral </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Neutral </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$223,160 </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$210,598 </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841715276"/>
                  </a:ext>
                </a:extLst>
              </a:tr>
              <a:tr h="166785">
                <a:tc>
                  <a:txBody>
                    <a:bodyPr/>
                    <a:lstStyle/>
                    <a:p>
                      <a:pPr algn="l" fontAlgn="b"/>
                      <a:r>
                        <a:rPr lang="en-US" sz="1000" b="0" i="0" u="none" strike="noStrike" dirty="0">
                          <a:solidFill>
                            <a:srgbClr val="000000"/>
                          </a:solidFill>
                          <a:effectLst/>
                          <a:latin typeface="Calibri" panose="020F0502020204030204" pitchFamily="34" charset="0"/>
                        </a:rPr>
                        <a:t>College of Education</a:t>
                      </a:r>
                    </a:p>
                  </a:txBody>
                  <a:tcPr marL="8082" marR="8082" marT="808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EDUCATIONAL TECHNOLOGY</a:t>
                      </a:r>
                    </a:p>
                  </a:txBody>
                  <a:tcPr marL="8082" marR="8082" marT="808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EdTechMS</a:t>
                      </a:r>
                    </a:p>
                  </a:txBody>
                  <a:tcPr marL="8082" marR="8082" marT="808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Down </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Neutral </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In Demand</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$129,015 </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$136,131 </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727571184"/>
                  </a:ext>
                </a:extLst>
              </a:tr>
              <a:tr h="166785">
                <a:tc>
                  <a:txBody>
                    <a:bodyPr/>
                    <a:lstStyle/>
                    <a:p>
                      <a:pPr algn="l" fontAlgn="b"/>
                      <a:r>
                        <a:rPr lang="en-US" sz="1000" b="0" i="0" u="none" strike="noStrike" dirty="0">
                          <a:solidFill>
                            <a:srgbClr val="000000"/>
                          </a:solidFill>
                          <a:effectLst/>
                          <a:latin typeface="Calibri" panose="020F0502020204030204" pitchFamily="34" charset="0"/>
                        </a:rPr>
                        <a:t>College of Education</a:t>
                      </a:r>
                    </a:p>
                  </a:txBody>
                  <a:tcPr marL="8082" marR="8082" marT="808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ELEMENTARY EDUCATION (K-6)</a:t>
                      </a:r>
                    </a:p>
                  </a:txBody>
                  <a:tcPr marL="8082" marR="8082" marT="808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ElemEd</a:t>
                      </a:r>
                    </a:p>
                  </a:txBody>
                  <a:tcPr marL="8082" marR="8082" marT="808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Up </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Neutral </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In Demand</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$241,155 </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$181,614 </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93415741"/>
                  </a:ext>
                </a:extLst>
              </a:tr>
              <a:tr h="166785">
                <a:tc>
                  <a:txBody>
                    <a:bodyPr/>
                    <a:lstStyle/>
                    <a:p>
                      <a:pPr algn="l" fontAlgn="b"/>
                      <a:r>
                        <a:rPr lang="en-US" sz="1000" b="0" i="0" u="none" strike="noStrike" dirty="0">
                          <a:solidFill>
                            <a:srgbClr val="000000"/>
                          </a:solidFill>
                          <a:effectLst/>
                          <a:latin typeface="Calibri" panose="020F0502020204030204" pitchFamily="34" charset="0"/>
                        </a:rPr>
                        <a:t>College of Education</a:t>
                      </a:r>
                    </a:p>
                  </a:txBody>
                  <a:tcPr marL="8082" marR="8082" marT="808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ELEMENTARY EDUCATION UNIFIED (K-6)</a:t>
                      </a:r>
                    </a:p>
                  </a:txBody>
                  <a:tcPr marL="8082" marR="8082" marT="808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ElemEdUnif</a:t>
                      </a:r>
                    </a:p>
                  </a:txBody>
                  <a:tcPr marL="8082" marR="8082" marT="808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Up </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Neutral </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In Demand</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$871 </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$871 </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75628843"/>
                  </a:ext>
                </a:extLst>
              </a:tr>
              <a:tr h="166785">
                <a:tc>
                  <a:txBody>
                    <a:bodyPr/>
                    <a:lstStyle/>
                    <a:p>
                      <a:pPr algn="l" fontAlgn="b"/>
                      <a:r>
                        <a:rPr lang="en-US" sz="1000" b="0" i="0" u="none" strike="noStrike" dirty="0">
                          <a:solidFill>
                            <a:srgbClr val="000000"/>
                          </a:solidFill>
                          <a:effectLst/>
                          <a:latin typeface="Calibri" panose="020F0502020204030204" pitchFamily="34" charset="0"/>
                        </a:rPr>
                        <a:t>College of Education</a:t>
                      </a:r>
                    </a:p>
                  </a:txBody>
                  <a:tcPr marL="8082" marR="8082" marT="808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READING</a:t>
                      </a:r>
                    </a:p>
                  </a:txBody>
                  <a:tcPr marL="8082" marR="8082" marT="808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Reading MS</a:t>
                      </a:r>
                    </a:p>
                  </a:txBody>
                  <a:tcPr marL="8082" marR="8082" marT="808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Up </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Neutral </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Neutral </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$187,690 </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$157,710 </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127986034"/>
                  </a:ext>
                </a:extLst>
              </a:tr>
              <a:tr h="166785">
                <a:tc>
                  <a:txBody>
                    <a:bodyPr/>
                    <a:lstStyle/>
                    <a:p>
                      <a:pPr algn="l" fontAlgn="b"/>
                      <a:r>
                        <a:rPr lang="en-US" sz="1000" b="0" i="0" u="none" strike="noStrike" dirty="0">
                          <a:solidFill>
                            <a:srgbClr val="000000"/>
                          </a:solidFill>
                          <a:effectLst/>
                          <a:latin typeface="Calibri" panose="020F0502020204030204" pitchFamily="34" charset="0"/>
                        </a:rPr>
                        <a:t>College of Education</a:t>
                      </a:r>
                    </a:p>
                  </a:txBody>
                  <a:tcPr marL="8082" marR="8082" marT="808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READING/LANGUAGE ARTS CERTIFICATE</a:t>
                      </a:r>
                    </a:p>
                  </a:txBody>
                  <a:tcPr marL="8082" marR="8082" marT="808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ReadLangCert</a:t>
                      </a:r>
                    </a:p>
                  </a:txBody>
                  <a:tcPr marL="8082" marR="8082" marT="808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Up </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Neutral </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Neutral </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$2,938 </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$2,938 </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9666403"/>
                  </a:ext>
                </a:extLst>
              </a:tr>
              <a:tr h="166785">
                <a:tc>
                  <a:txBody>
                    <a:bodyPr/>
                    <a:lstStyle/>
                    <a:p>
                      <a:pPr algn="l" fontAlgn="b"/>
                      <a:r>
                        <a:rPr lang="en-US" sz="1000" b="0" i="0" u="none" strike="noStrike" dirty="0">
                          <a:solidFill>
                            <a:srgbClr val="000000"/>
                          </a:solidFill>
                          <a:effectLst/>
                          <a:latin typeface="Calibri" panose="020F0502020204030204" pitchFamily="34" charset="0"/>
                        </a:rPr>
                        <a:t>College of Education</a:t>
                      </a:r>
                    </a:p>
                  </a:txBody>
                  <a:tcPr marL="8082" marR="8082" marT="808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SCHOOL LIBRARY</a:t>
                      </a:r>
                    </a:p>
                  </a:txBody>
                  <a:tcPr marL="8082" marR="8082" marT="808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SchLibraryCert</a:t>
                      </a:r>
                    </a:p>
                  </a:txBody>
                  <a:tcPr marL="8082" marR="8082" marT="808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Up </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Better </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In Demand</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$4,301 </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$3,118 </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318738862"/>
                  </a:ext>
                </a:extLst>
              </a:tr>
              <a:tr h="166785">
                <a:tc>
                  <a:txBody>
                    <a:bodyPr/>
                    <a:lstStyle/>
                    <a:p>
                      <a:pPr algn="l" fontAlgn="b"/>
                      <a:r>
                        <a:rPr lang="en-US" sz="1000" b="0" i="0" u="none" strike="noStrike" dirty="0">
                          <a:solidFill>
                            <a:srgbClr val="000000"/>
                          </a:solidFill>
                          <a:effectLst/>
                          <a:latin typeface="Calibri" panose="020F0502020204030204" pitchFamily="34" charset="0"/>
                        </a:rPr>
                        <a:t>College of Education</a:t>
                      </a:r>
                    </a:p>
                  </a:txBody>
                  <a:tcPr marL="8082" marR="8082" marT="808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SPECIAL EDUCATION TEACHING</a:t>
                      </a:r>
                    </a:p>
                  </a:txBody>
                  <a:tcPr marL="8082" marR="8082" marT="808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SpecEdTeach</a:t>
                      </a:r>
                    </a:p>
                  </a:txBody>
                  <a:tcPr marL="8082" marR="8082" marT="808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Up </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Better </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Neutral </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$442,907 </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$413,551 </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325353295"/>
                  </a:ext>
                </a:extLst>
              </a:tr>
              <a:tr h="325171">
                <a:tc>
                  <a:txBody>
                    <a:bodyPr/>
                    <a:lstStyle/>
                    <a:p>
                      <a:pPr algn="l" fontAlgn="b"/>
                      <a:r>
                        <a:rPr lang="en-US" sz="1000" b="0" i="0" u="none" strike="noStrike" dirty="0">
                          <a:solidFill>
                            <a:srgbClr val="000000"/>
                          </a:solidFill>
                          <a:effectLst/>
                          <a:latin typeface="Calibri" panose="020F0502020204030204" pitchFamily="34" charset="0"/>
                        </a:rPr>
                        <a:t>College of Education</a:t>
                      </a:r>
                    </a:p>
                  </a:txBody>
                  <a:tcPr marL="8082" marR="8082" marT="808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TEACHING ENGLISH TO SPEAKERS OF OTHER LANGUAGES (TESOL) CERTIFICATE</a:t>
                      </a:r>
                    </a:p>
                  </a:txBody>
                  <a:tcPr marL="8082" marR="8082" marT="808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TeachEnglCert</a:t>
                      </a:r>
                    </a:p>
                  </a:txBody>
                  <a:tcPr marL="8082" marR="8082" marT="8082"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Down </a:t>
                      </a:r>
                    </a:p>
                  </a:txBody>
                  <a:tcPr marL="8082" marR="8082" marT="808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Neutral </a:t>
                      </a:r>
                    </a:p>
                  </a:txBody>
                  <a:tcPr marL="8082" marR="8082" marT="808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Neutral </a:t>
                      </a:r>
                    </a:p>
                  </a:txBody>
                  <a:tcPr marL="8082" marR="8082" marT="808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$11,935 </a:t>
                      </a:r>
                    </a:p>
                  </a:txBody>
                  <a:tcPr marL="8082" marR="8082" marT="808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$14,034 </a:t>
                      </a:r>
                    </a:p>
                  </a:txBody>
                  <a:tcPr marL="8082" marR="8082" marT="808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612129535"/>
                  </a:ext>
                </a:extLst>
              </a:tr>
              <a:tr h="166785">
                <a:tc>
                  <a:txBody>
                    <a:bodyPr/>
                    <a:lstStyle/>
                    <a:p>
                      <a:pPr algn="l" fontAlgn="b"/>
                      <a:r>
                        <a:rPr lang="en-US" sz="1000" b="0" i="0" u="none" strike="noStrike" dirty="0">
                          <a:solidFill>
                            <a:srgbClr val="000000"/>
                          </a:solidFill>
                          <a:effectLst/>
                          <a:latin typeface="Calibri" panose="020F0502020204030204" pitchFamily="34" charset="0"/>
                        </a:rPr>
                        <a:t>College of Education</a:t>
                      </a:r>
                    </a:p>
                  </a:txBody>
                  <a:tcPr marL="8082" marR="8082" marT="808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TEACHING MA</a:t>
                      </a:r>
                    </a:p>
                  </a:txBody>
                  <a:tcPr marL="8082" marR="8082" marT="808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TeachMA</a:t>
                      </a:r>
                    </a:p>
                  </a:txBody>
                  <a:tcPr marL="8082" marR="8082" marT="808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Up </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Neutral </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In Demand</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$373,971 </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$317,939 </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42610654"/>
                  </a:ext>
                </a:extLst>
              </a:tr>
              <a:tr h="166785">
                <a:tc>
                  <a:txBody>
                    <a:bodyPr/>
                    <a:lstStyle/>
                    <a:p>
                      <a:pPr algn="l" fontAlgn="b"/>
                      <a:r>
                        <a:rPr lang="en-US" sz="1000" b="0" i="0" u="none" strike="noStrike" dirty="0">
                          <a:solidFill>
                            <a:srgbClr val="000000"/>
                          </a:solidFill>
                          <a:effectLst/>
                          <a:latin typeface="Calibri" panose="020F0502020204030204" pitchFamily="34" charset="0"/>
                        </a:rPr>
                        <a:t>College of Education</a:t>
                      </a:r>
                    </a:p>
                  </a:txBody>
                  <a:tcPr marL="8082" marR="8082" marT="808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TEACHING MS</a:t>
                      </a:r>
                    </a:p>
                  </a:txBody>
                  <a:tcPr marL="8082" marR="8082" marT="808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TeachMS</a:t>
                      </a:r>
                    </a:p>
                  </a:txBody>
                  <a:tcPr marL="8082" marR="8082" marT="808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Up </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Neutral </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In Demand</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$135,266 </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$136,737 </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364048295"/>
                  </a:ext>
                </a:extLst>
              </a:tr>
              <a:tr h="166785">
                <a:tc>
                  <a:txBody>
                    <a:bodyPr/>
                    <a:lstStyle/>
                    <a:p>
                      <a:pPr algn="l" fontAlgn="b"/>
                      <a:r>
                        <a:rPr lang="en-US" sz="1000" b="0" i="0" u="none" strike="noStrike" dirty="0">
                          <a:solidFill>
                            <a:srgbClr val="000000"/>
                          </a:solidFill>
                          <a:effectLst/>
                          <a:latin typeface="Calibri" panose="020F0502020204030204" pitchFamily="34" charset="0"/>
                        </a:rPr>
                        <a:t>College of Education</a:t>
                      </a:r>
                    </a:p>
                  </a:txBody>
                  <a:tcPr marL="8082" marR="8082" marT="808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dirty="0">
                          <a:solidFill>
                            <a:srgbClr val="000000"/>
                          </a:solidFill>
                          <a:effectLst/>
                          <a:latin typeface="Calibri" panose="020F0502020204030204" pitchFamily="34" charset="0"/>
                        </a:rPr>
                        <a:t>TECHNOLOGY INTEGRATION CERTIFICATE</a:t>
                      </a:r>
                    </a:p>
                  </a:txBody>
                  <a:tcPr marL="8082" marR="8082" marT="808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TechIntegrCert</a:t>
                      </a:r>
                    </a:p>
                  </a:txBody>
                  <a:tcPr marL="8082" marR="8082" marT="808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Neutral </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Neutral </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In Demand</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$6,451 </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$5,173 </a:t>
                      </a:r>
                    </a:p>
                  </a:txBody>
                  <a:tcPr marL="8082" marR="8082" marT="80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791700607"/>
                  </a:ext>
                </a:extLst>
              </a:tr>
            </a:tbl>
          </a:graphicData>
        </a:graphic>
      </p:graphicFrame>
    </p:spTree>
    <p:extLst>
      <p:ext uri="{BB962C8B-B14F-4D97-AF65-F5344CB8AC3E}">
        <p14:creationId xmlns:p14="http://schemas.microsoft.com/office/powerpoint/2010/main" val="41873620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8A9D19-17B8-4107-A42F-8F0350EBB28B}"/>
              </a:ext>
            </a:extLst>
          </p:cNvPr>
          <p:cNvSpPr>
            <a:spLocks noGrp="1"/>
          </p:cNvSpPr>
          <p:nvPr>
            <p:ph type="title"/>
          </p:nvPr>
        </p:nvSpPr>
        <p:spPr/>
        <p:txBody>
          <a:bodyPr/>
          <a:lstStyle/>
          <a:p>
            <a:r>
              <a:rPr lang="en-US" dirty="0"/>
              <a:t>Program Matrix – College of Technology </a:t>
            </a:r>
          </a:p>
        </p:txBody>
      </p:sp>
      <p:graphicFrame>
        <p:nvGraphicFramePr>
          <p:cNvPr id="4" name="Table 3">
            <a:extLst>
              <a:ext uri="{FF2B5EF4-FFF2-40B4-BE49-F238E27FC236}">
                <a16:creationId xmlns:a16="http://schemas.microsoft.com/office/drawing/2014/main" id="{D43C2B91-D0FB-426F-89AB-3481466B4D58}"/>
              </a:ext>
            </a:extLst>
          </p:cNvPr>
          <p:cNvGraphicFramePr>
            <a:graphicFrameLocks noGrp="1"/>
          </p:cNvGraphicFramePr>
          <p:nvPr>
            <p:extLst>
              <p:ext uri="{D42A27DB-BD31-4B8C-83A1-F6EECF244321}">
                <p14:modId xmlns:p14="http://schemas.microsoft.com/office/powerpoint/2010/main" val="3028693768"/>
              </p:ext>
            </p:extLst>
          </p:nvPr>
        </p:nvGraphicFramePr>
        <p:xfrm>
          <a:off x="609600" y="1066800"/>
          <a:ext cx="11247121" cy="4483075"/>
        </p:xfrm>
        <a:graphic>
          <a:graphicData uri="http://schemas.openxmlformats.org/drawingml/2006/table">
            <a:tbl>
              <a:tblPr/>
              <a:tblGrid>
                <a:gridCol w="1545632">
                  <a:extLst>
                    <a:ext uri="{9D8B030D-6E8A-4147-A177-3AD203B41FA5}">
                      <a16:colId xmlns:a16="http://schemas.microsoft.com/office/drawing/2014/main" val="3494393754"/>
                    </a:ext>
                  </a:extLst>
                </a:gridCol>
                <a:gridCol w="3350834">
                  <a:extLst>
                    <a:ext uri="{9D8B030D-6E8A-4147-A177-3AD203B41FA5}">
                      <a16:colId xmlns:a16="http://schemas.microsoft.com/office/drawing/2014/main" val="1654875651"/>
                    </a:ext>
                  </a:extLst>
                </a:gridCol>
                <a:gridCol w="946847">
                  <a:extLst>
                    <a:ext uri="{9D8B030D-6E8A-4147-A177-3AD203B41FA5}">
                      <a16:colId xmlns:a16="http://schemas.microsoft.com/office/drawing/2014/main" val="3297141672"/>
                    </a:ext>
                  </a:extLst>
                </a:gridCol>
                <a:gridCol w="1026488">
                  <a:extLst>
                    <a:ext uri="{9D8B030D-6E8A-4147-A177-3AD203B41FA5}">
                      <a16:colId xmlns:a16="http://schemas.microsoft.com/office/drawing/2014/main" val="2528683032"/>
                    </a:ext>
                  </a:extLst>
                </a:gridCol>
                <a:gridCol w="1253119">
                  <a:extLst>
                    <a:ext uri="{9D8B030D-6E8A-4147-A177-3AD203B41FA5}">
                      <a16:colId xmlns:a16="http://schemas.microsoft.com/office/drawing/2014/main" val="1861199214"/>
                    </a:ext>
                  </a:extLst>
                </a:gridCol>
                <a:gridCol w="1219200">
                  <a:extLst>
                    <a:ext uri="{9D8B030D-6E8A-4147-A177-3AD203B41FA5}">
                      <a16:colId xmlns:a16="http://schemas.microsoft.com/office/drawing/2014/main" val="1565899161"/>
                    </a:ext>
                  </a:extLst>
                </a:gridCol>
                <a:gridCol w="914400">
                  <a:extLst>
                    <a:ext uri="{9D8B030D-6E8A-4147-A177-3AD203B41FA5}">
                      <a16:colId xmlns:a16="http://schemas.microsoft.com/office/drawing/2014/main" val="3260836697"/>
                    </a:ext>
                  </a:extLst>
                </a:gridCol>
                <a:gridCol w="990601">
                  <a:extLst>
                    <a:ext uri="{9D8B030D-6E8A-4147-A177-3AD203B41FA5}">
                      <a16:colId xmlns:a16="http://schemas.microsoft.com/office/drawing/2014/main" val="2327718280"/>
                    </a:ext>
                  </a:extLst>
                </a:gridCol>
              </a:tblGrid>
              <a:tr h="462779">
                <a:tc>
                  <a:txBody>
                    <a:bodyPr/>
                    <a:lstStyle/>
                    <a:p>
                      <a:pPr algn="ctr" fontAlgn="b"/>
                      <a:r>
                        <a:rPr lang="en-US" sz="1000" b="1" i="0" u="none" strike="noStrike" dirty="0">
                          <a:solidFill>
                            <a:srgbClr val="FFFFFF"/>
                          </a:solidFill>
                          <a:effectLst/>
                          <a:latin typeface="Calibri" panose="020F0502020204030204" pitchFamily="34" charset="0"/>
                        </a:rPr>
                        <a:t>PSU College</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70C0"/>
                    </a:solidFill>
                  </a:tcPr>
                </a:tc>
                <a:tc>
                  <a:txBody>
                    <a:bodyPr/>
                    <a:lstStyle/>
                    <a:p>
                      <a:pPr algn="ctr" fontAlgn="b"/>
                      <a:r>
                        <a:rPr lang="en-US" sz="1000" b="1" i="0" u="none" strike="noStrike" dirty="0">
                          <a:solidFill>
                            <a:srgbClr val="FFFFFF"/>
                          </a:solidFill>
                          <a:effectLst/>
                          <a:latin typeface="Calibri" panose="020F0502020204030204" pitchFamily="34" charset="0"/>
                        </a:rPr>
                        <a:t>PSU Program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70C0"/>
                    </a:solidFill>
                  </a:tcPr>
                </a:tc>
                <a:tc>
                  <a:txBody>
                    <a:bodyPr/>
                    <a:lstStyle/>
                    <a:p>
                      <a:pPr algn="ctr" fontAlgn="b"/>
                      <a:r>
                        <a:rPr lang="en-US" sz="1000" b="1" i="0" u="none" strike="noStrike" dirty="0">
                          <a:solidFill>
                            <a:srgbClr val="FFFFFF"/>
                          </a:solidFill>
                          <a:effectLst/>
                          <a:latin typeface="Calibri" panose="020F0502020204030204" pitchFamily="34" charset="0"/>
                        </a:rPr>
                        <a:t> Short Name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70C0"/>
                    </a:solidFill>
                  </a:tcPr>
                </a:tc>
                <a:tc>
                  <a:txBody>
                    <a:bodyPr/>
                    <a:lstStyle/>
                    <a:p>
                      <a:pPr algn="ctr" fontAlgn="b"/>
                      <a:r>
                        <a:rPr lang="en-US" sz="1000" b="1" i="0" u="none" strike="noStrike" dirty="0">
                          <a:solidFill>
                            <a:srgbClr val="FFFFFF"/>
                          </a:solidFill>
                          <a:effectLst/>
                          <a:latin typeface="Calibri" panose="020F0502020204030204" pitchFamily="34" charset="0"/>
                        </a:rPr>
                        <a:t>Internal Growth (Up, Down, Neutral)</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70C0"/>
                    </a:solidFill>
                  </a:tcPr>
                </a:tc>
                <a:tc>
                  <a:txBody>
                    <a:bodyPr/>
                    <a:lstStyle/>
                    <a:p>
                      <a:pPr algn="ctr" fontAlgn="b"/>
                      <a:r>
                        <a:rPr lang="en-US" sz="1000" b="1" i="0" u="none" strike="noStrike">
                          <a:solidFill>
                            <a:srgbClr val="FFFFFF"/>
                          </a:solidFill>
                          <a:effectLst/>
                          <a:latin typeface="Calibri" panose="020F0502020204030204" pitchFamily="34" charset="0"/>
                        </a:rPr>
                        <a:t>Performance Based on Competitor (Better, Worse, Neutral, N/A)</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70C0"/>
                    </a:solidFill>
                  </a:tcPr>
                </a:tc>
                <a:tc>
                  <a:txBody>
                    <a:bodyPr/>
                    <a:lstStyle/>
                    <a:p>
                      <a:pPr algn="ctr" fontAlgn="b"/>
                      <a:r>
                        <a:rPr lang="en-US" sz="1000" b="1" i="0" u="none" strike="noStrike" dirty="0">
                          <a:solidFill>
                            <a:srgbClr val="FFFFFF"/>
                          </a:solidFill>
                          <a:effectLst/>
                          <a:latin typeface="Calibri" panose="020F0502020204030204" pitchFamily="34" charset="0"/>
                        </a:rPr>
                        <a:t>Workforce Findings  (In demand, not in demand, neutral)</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70C0"/>
                    </a:solidFill>
                  </a:tcPr>
                </a:tc>
                <a:tc>
                  <a:txBody>
                    <a:bodyPr/>
                    <a:lstStyle/>
                    <a:p>
                      <a:pPr algn="ctr" fontAlgn="b"/>
                      <a:r>
                        <a:rPr lang="en-US" sz="1000" b="1" i="0" u="none" strike="noStrike" dirty="0">
                          <a:solidFill>
                            <a:srgbClr val="FFFFFF"/>
                          </a:solidFill>
                          <a:effectLst/>
                          <a:latin typeface="Calibri" panose="020F0502020204030204" pitchFamily="34" charset="0"/>
                        </a:rPr>
                        <a:t>Net Revenue Performance 2018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70C0"/>
                    </a:solidFill>
                  </a:tcPr>
                </a:tc>
                <a:tc>
                  <a:txBody>
                    <a:bodyPr/>
                    <a:lstStyle/>
                    <a:p>
                      <a:pPr algn="ctr" fontAlgn="b"/>
                      <a:r>
                        <a:rPr lang="fr-FR" sz="1000" b="1" i="0" u="none" strike="noStrike" dirty="0">
                          <a:solidFill>
                            <a:srgbClr val="FFFFFF"/>
                          </a:solidFill>
                          <a:effectLst/>
                          <a:latin typeface="Calibri" panose="020F0502020204030204" pitchFamily="34" charset="0"/>
                        </a:rPr>
                        <a:t>Net Revenue Performance </a:t>
                      </a:r>
                    </a:p>
                    <a:p>
                      <a:pPr algn="ctr" fontAlgn="b"/>
                      <a:r>
                        <a:rPr lang="fr-FR" sz="1000" b="1" i="0" u="none" strike="noStrike" dirty="0">
                          <a:solidFill>
                            <a:srgbClr val="FFFFFF"/>
                          </a:solidFill>
                          <a:effectLst/>
                          <a:latin typeface="Calibri" panose="020F0502020204030204" pitchFamily="34" charset="0"/>
                        </a:rPr>
                        <a:t>3 </a:t>
                      </a:r>
                      <a:r>
                        <a:rPr lang="fr-FR" sz="1000" b="1" i="0" u="none" strike="noStrike" dirty="0" err="1">
                          <a:solidFill>
                            <a:srgbClr val="FFFFFF"/>
                          </a:solidFill>
                          <a:effectLst/>
                          <a:latin typeface="Calibri" panose="020F0502020204030204" pitchFamily="34" charset="0"/>
                        </a:rPr>
                        <a:t>Year</a:t>
                      </a:r>
                      <a:r>
                        <a:rPr lang="fr-FR" sz="1000" b="1" i="0" u="none" strike="noStrike" dirty="0">
                          <a:solidFill>
                            <a:srgbClr val="FFFFFF"/>
                          </a:solidFill>
                          <a:effectLst/>
                          <a:latin typeface="Calibri" panose="020F0502020204030204" pitchFamily="34" charset="0"/>
                        </a:rPr>
                        <a:t> </a:t>
                      </a:r>
                      <a:r>
                        <a:rPr lang="fr-FR" sz="1000" b="1" i="0" u="none" strike="noStrike" dirty="0" err="1">
                          <a:solidFill>
                            <a:srgbClr val="FFFFFF"/>
                          </a:solidFill>
                          <a:effectLst/>
                          <a:latin typeface="Calibri" panose="020F0502020204030204" pitchFamily="34" charset="0"/>
                        </a:rPr>
                        <a:t>Average</a:t>
                      </a:r>
                      <a:r>
                        <a:rPr lang="fr-FR" sz="1000" b="1" i="0" u="none" strike="noStrike" dirty="0">
                          <a:solidFill>
                            <a:srgbClr val="FFFFFF"/>
                          </a:solidFill>
                          <a:effectLst/>
                          <a:latin typeface="Calibri" panose="020F0502020204030204" pitchFamily="34" charset="0"/>
                        </a:rPr>
                        <a:t>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70C0"/>
                    </a:solidFill>
                  </a:tcPr>
                </a:tc>
                <a:extLst>
                  <a:ext uri="{0D108BD9-81ED-4DB2-BD59-A6C34878D82A}">
                    <a16:rowId xmlns:a16="http://schemas.microsoft.com/office/drawing/2014/main" val="2856445777"/>
                  </a:ext>
                </a:extLst>
              </a:tr>
              <a:tr h="159979">
                <a:tc>
                  <a:txBody>
                    <a:bodyPr/>
                    <a:lstStyle/>
                    <a:p>
                      <a:pPr algn="l" fontAlgn="b"/>
                      <a:r>
                        <a:rPr lang="en-US" sz="1000" b="0" i="0" u="none" strike="noStrike" dirty="0">
                          <a:solidFill>
                            <a:srgbClr val="000000"/>
                          </a:solidFill>
                          <a:effectLst/>
                          <a:latin typeface="Calibri" panose="020F0502020204030204" pitchFamily="34" charset="0"/>
                        </a:rPr>
                        <a:t>College of Technology</a:t>
                      </a:r>
                    </a:p>
                  </a:txBody>
                  <a:tcPr marL="8635" marR="8635" marT="863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dirty="0">
                          <a:solidFill>
                            <a:srgbClr val="000000"/>
                          </a:solidFill>
                          <a:effectLst/>
                          <a:latin typeface="Calibri" panose="020F0502020204030204" pitchFamily="34" charset="0"/>
                        </a:rPr>
                        <a:t>AUTOMOTIVE SERVICE TECHNOLOGY</a:t>
                      </a:r>
                    </a:p>
                  </a:txBody>
                  <a:tcPr marL="8635" marR="8635" marT="863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dirty="0" err="1">
                          <a:solidFill>
                            <a:srgbClr val="000000"/>
                          </a:solidFill>
                          <a:effectLst/>
                          <a:latin typeface="Calibri" panose="020F0502020204030204" pitchFamily="34" charset="0"/>
                        </a:rPr>
                        <a:t>AutoTechAAS</a:t>
                      </a:r>
                      <a:endParaRPr lang="en-US" sz="1000" b="0" i="0" u="none" strike="noStrike" dirty="0">
                        <a:solidFill>
                          <a:srgbClr val="000000"/>
                        </a:solidFill>
                        <a:effectLst/>
                        <a:latin typeface="Calibri" panose="020F0502020204030204" pitchFamily="34" charset="0"/>
                      </a:endParaRPr>
                    </a:p>
                  </a:txBody>
                  <a:tcPr marL="8635" marR="8635" marT="863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Up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Better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In Demand</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($80,245)</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($108,833)</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925881879"/>
                  </a:ext>
                </a:extLst>
              </a:tr>
              <a:tr h="159979">
                <a:tc>
                  <a:txBody>
                    <a:bodyPr/>
                    <a:lstStyle/>
                    <a:p>
                      <a:pPr algn="l" fontAlgn="b"/>
                      <a:r>
                        <a:rPr lang="en-US" sz="1000" b="0" i="0" u="none" strike="noStrike" dirty="0">
                          <a:solidFill>
                            <a:srgbClr val="000000"/>
                          </a:solidFill>
                          <a:effectLst/>
                          <a:latin typeface="Calibri" panose="020F0502020204030204" pitchFamily="34" charset="0"/>
                        </a:rPr>
                        <a:t>College of Technology</a:t>
                      </a:r>
                    </a:p>
                  </a:txBody>
                  <a:tcPr marL="8635" marR="8635" marT="863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AUTOMOTIVE SERVICE TECHNOLOGY CERTIFICATE</a:t>
                      </a:r>
                    </a:p>
                  </a:txBody>
                  <a:tcPr marL="8635" marR="8635" marT="863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AutoServCert</a:t>
                      </a:r>
                    </a:p>
                  </a:txBody>
                  <a:tcPr marL="8635" marR="8635" marT="863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Up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Better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In Demand</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($2,253)</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($2,253)</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17714760"/>
                  </a:ext>
                </a:extLst>
              </a:tr>
              <a:tr h="159979">
                <a:tc>
                  <a:txBody>
                    <a:bodyPr/>
                    <a:lstStyle/>
                    <a:p>
                      <a:pPr algn="l" fontAlgn="b"/>
                      <a:r>
                        <a:rPr lang="en-US" sz="1000" b="0" i="0" u="none" strike="noStrike" dirty="0">
                          <a:solidFill>
                            <a:srgbClr val="000000"/>
                          </a:solidFill>
                          <a:effectLst/>
                          <a:latin typeface="Calibri" panose="020F0502020204030204" pitchFamily="34" charset="0"/>
                        </a:rPr>
                        <a:t>College of Technology</a:t>
                      </a:r>
                    </a:p>
                  </a:txBody>
                  <a:tcPr marL="8635" marR="8635" marT="863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AUTOMOTIVE TECHNOLOGY</a:t>
                      </a:r>
                    </a:p>
                  </a:txBody>
                  <a:tcPr marL="8635" marR="8635" marT="863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dirty="0" err="1">
                          <a:solidFill>
                            <a:srgbClr val="000000"/>
                          </a:solidFill>
                          <a:effectLst/>
                          <a:latin typeface="Calibri" panose="020F0502020204030204" pitchFamily="34" charset="0"/>
                        </a:rPr>
                        <a:t>AutoTechBST</a:t>
                      </a:r>
                      <a:endParaRPr lang="en-US" sz="1000" b="0" i="0" u="none" strike="noStrike" dirty="0">
                        <a:solidFill>
                          <a:srgbClr val="000000"/>
                        </a:solidFill>
                        <a:effectLst/>
                        <a:latin typeface="Calibri" panose="020F0502020204030204" pitchFamily="34" charset="0"/>
                      </a:endParaRPr>
                    </a:p>
                  </a:txBody>
                  <a:tcPr marL="8635" marR="8635" marT="863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Down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Better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In Demand</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($350,319)</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($472,200)</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655287380"/>
                  </a:ext>
                </a:extLst>
              </a:tr>
              <a:tr h="159979">
                <a:tc>
                  <a:txBody>
                    <a:bodyPr/>
                    <a:lstStyle/>
                    <a:p>
                      <a:pPr algn="l" fontAlgn="b"/>
                      <a:r>
                        <a:rPr lang="en-US" sz="1000" b="0" i="0" u="none" strike="noStrike" dirty="0">
                          <a:solidFill>
                            <a:srgbClr val="000000"/>
                          </a:solidFill>
                          <a:effectLst/>
                          <a:latin typeface="Calibri" panose="020F0502020204030204" pitchFamily="34" charset="0"/>
                        </a:rPr>
                        <a:t>College of Technology</a:t>
                      </a:r>
                    </a:p>
                  </a:txBody>
                  <a:tcPr marL="8635" marR="8635" marT="863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ELECTRICAL TECHNOLOGY CERTIFICATE</a:t>
                      </a:r>
                    </a:p>
                  </a:txBody>
                  <a:tcPr marL="8635" marR="8635" marT="863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dirty="0" err="1">
                          <a:solidFill>
                            <a:srgbClr val="000000"/>
                          </a:solidFill>
                          <a:effectLst/>
                          <a:latin typeface="Calibri" panose="020F0502020204030204" pitchFamily="34" charset="0"/>
                        </a:rPr>
                        <a:t>ElectTechCert</a:t>
                      </a:r>
                      <a:endParaRPr lang="en-US" sz="1000" b="0" i="0" u="none" strike="noStrike" dirty="0">
                        <a:solidFill>
                          <a:srgbClr val="000000"/>
                        </a:solidFill>
                        <a:effectLst/>
                        <a:latin typeface="Calibri" panose="020F0502020204030204" pitchFamily="34" charset="0"/>
                      </a:endParaRPr>
                    </a:p>
                  </a:txBody>
                  <a:tcPr marL="8635" marR="8635" marT="863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Down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Neutral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In Demand</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($22,965)</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($33,993)</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068693057"/>
                  </a:ext>
                </a:extLst>
              </a:tr>
              <a:tr h="159979">
                <a:tc>
                  <a:txBody>
                    <a:bodyPr/>
                    <a:lstStyle/>
                    <a:p>
                      <a:pPr algn="l" fontAlgn="b"/>
                      <a:r>
                        <a:rPr lang="en-US" sz="1000" b="0" i="0" u="none" strike="noStrike" dirty="0">
                          <a:solidFill>
                            <a:srgbClr val="000000"/>
                          </a:solidFill>
                          <a:effectLst/>
                          <a:latin typeface="Calibri" panose="020F0502020204030204" pitchFamily="34" charset="0"/>
                        </a:rPr>
                        <a:t>College of Technology</a:t>
                      </a:r>
                    </a:p>
                  </a:txBody>
                  <a:tcPr marL="8635" marR="8635" marT="863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ELECTRONICS ENGINEERING TECHNOLOGY</a:t>
                      </a:r>
                    </a:p>
                  </a:txBody>
                  <a:tcPr marL="8635" marR="8635" marT="863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ElectEngin</a:t>
                      </a:r>
                    </a:p>
                  </a:txBody>
                  <a:tcPr marL="8635" marR="8635" marT="863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Down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Better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Neutral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($99,956)</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($96,079)</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690227251"/>
                  </a:ext>
                </a:extLst>
              </a:tr>
              <a:tr h="159979">
                <a:tc>
                  <a:txBody>
                    <a:bodyPr/>
                    <a:lstStyle/>
                    <a:p>
                      <a:pPr algn="l" fontAlgn="b"/>
                      <a:r>
                        <a:rPr lang="en-US" sz="1000" b="0" i="0" u="none" strike="noStrike" dirty="0">
                          <a:solidFill>
                            <a:srgbClr val="000000"/>
                          </a:solidFill>
                          <a:effectLst/>
                          <a:latin typeface="Calibri" panose="020F0502020204030204" pitchFamily="34" charset="0"/>
                        </a:rPr>
                        <a:t>College of Technology</a:t>
                      </a:r>
                    </a:p>
                  </a:txBody>
                  <a:tcPr marL="8635" marR="8635" marT="863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ENGINEERING TECHNOLOGY</a:t>
                      </a:r>
                    </a:p>
                  </a:txBody>
                  <a:tcPr marL="8635" marR="8635" marT="863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EnginTechnol</a:t>
                      </a:r>
                    </a:p>
                  </a:txBody>
                  <a:tcPr marL="8635" marR="8635" marT="863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Down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Better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Neutral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$16,466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$51,698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756084420"/>
                  </a:ext>
                </a:extLst>
              </a:tr>
              <a:tr h="159979">
                <a:tc>
                  <a:txBody>
                    <a:bodyPr/>
                    <a:lstStyle/>
                    <a:p>
                      <a:pPr algn="l" fontAlgn="b"/>
                      <a:r>
                        <a:rPr lang="en-US" sz="1000" b="0" i="0" u="none" strike="noStrike" dirty="0">
                          <a:solidFill>
                            <a:srgbClr val="000000"/>
                          </a:solidFill>
                          <a:effectLst/>
                          <a:latin typeface="Calibri" panose="020F0502020204030204" pitchFamily="34" charset="0"/>
                        </a:rPr>
                        <a:t>College of Technology</a:t>
                      </a:r>
                    </a:p>
                  </a:txBody>
                  <a:tcPr marL="8635" marR="8635" marT="863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MANUFACTURING ENGINEERING TECHNOLOGY</a:t>
                      </a:r>
                    </a:p>
                  </a:txBody>
                  <a:tcPr marL="8635" marR="8635" marT="863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dirty="0" err="1">
                          <a:solidFill>
                            <a:srgbClr val="000000"/>
                          </a:solidFill>
                          <a:effectLst/>
                          <a:latin typeface="Calibri" panose="020F0502020204030204" pitchFamily="34" charset="0"/>
                        </a:rPr>
                        <a:t>ManufEngin</a:t>
                      </a:r>
                      <a:endParaRPr lang="en-US" sz="1000" b="0" i="0" u="none" strike="noStrike" dirty="0">
                        <a:solidFill>
                          <a:srgbClr val="000000"/>
                        </a:solidFill>
                        <a:effectLst/>
                        <a:latin typeface="Calibri" panose="020F0502020204030204" pitchFamily="34" charset="0"/>
                      </a:endParaRPr>
                    </a:p>
                  </a:txBody>
                  <a:tcPr marL="8635" marR="8635" marT="863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Neutral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Worse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Neutral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($132,698)</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($116,294)</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194380856"/>
                  </a:ext>
                </a:extLst>
              </a:tr>
              <a:tr h="159979">
                <a:tc>
                  <a:txBody>
                    <a:bodyPr/>
                    <a:lstStyle/>
                    <a:p>
                      <a:pPr algn="l" fontAlgn="b"/>
                      <a:r>
                        <a:rPr lang="en-US" sz="1000" b="0" i="0" u="none" strike="noStrike" dirty="0">
                          <a:solidFill>
                            <a:srgbClr val="000000"/>
                          </a:solidFill>
                          <a:effectLst/>
                          <a:latin typeface="Calibri" panose="020F0502020204030204" pitchFamily="34" charset="0"/>
                        </a:rPr>
                        <a:t>College of Technology</a:t>
                      </a:r>
                    </a:p>
                  </a:txBody>
                  <a:tcPr marL="8635" marR="8635" marT="863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MECHANICAL ENGINEERING TECHNOLOGY</a:t>
                      </a:r>
                    </a:p>
                  </a:txBody>
                  <a:tcPr marL="8635" marR="8635" marT="863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MechEngin</a:t>
                      </a:r>
                    </a:p>
                  </a:txBody>
                  <a:tcPr marL="8635" marR="8635" marT="863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Down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Worse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Neutral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($173,191)</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($157,962)</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767134830"/>
                  </a:ext>
                </a:extLst>
              </a:tr>
              <a:tr h="159979">
                <a:tc>
                  <a:txBody>
                    <a:bodyPr/>
                    <a:lstStyle/>
                    <a:p>
                      <a:pPr algn="l" fontAlgn="b"/>
                      <a:r>
                        <a:rPr lang="en-US" sz="1000" b="0" i="0" u="none" strike="noStrike" dirty="0">
                          <a:solidFill>
                            <a:srgbClr val="000000"/>
                          </a:solidFill>
                          <a:effectLst/>
                          <a:latin typeface="Calibri" panose="020F0502020204030204" pitchFamily="34" charset="0"/>
                        </a:rPr>
                        <a:t>College of Technology</a:t>
                      </a:r>
                    </a:p>
                  </a:txBody>
                  <a:tcPr marL="8635" marR="8635" marT="863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PLASTICS ENGINEERING TECHNOLOGY</a:t>
                      </a:r>
                    </a:p>
                  </a:txBody>
                  <a:tcPr marL="8635" marR="8635" marT="863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PlasticsEngin</a:t>
                      </a:r>
                    </a:p>
                  </a:txBody>
                  <a:tcPr marL="8635" marR="8635" marT="863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Up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Neutral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N/A</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($92,844)</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($68,474)</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521318481"/>
                  </a:ext>
                </a:extLst>
              </a:tr>
              <a:tr h="159979">
                <a:tc>
                  <a:txBody>
                    <a:bodyPr/>
                    <a:lstStyle/>
                    <a:p>
                      <a:pPr algn="l" fontAlgn="b"/>
                      <a:r>
                        <a:rPr lang="en-US" sz="1000" b="0" i="0" u="none" strike="noStrike" dirty="0">
                          <a:solidFill>
                            <a:srgbClr val="000000"/>
                          </a:solidFill>
                          <a:effectLst/>
                          <a:latin typeface="Calibri" panose="020F0502020204030204" pitchFamily="34" charset="0"/>
                        </a:rPr>
                        <a:t>College of Technology</a:t>
                      </a:r>
                    </a:p>
                  </a:txBody>
                  <a:tcPr marL="8635" marR="8635" marT="863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TECHNOLOGY</a:t>
                      </a:r>
                    </a:p>
                  </a:txBody>
                  <a:tcPr marL="8635" marR="8635" marT="863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TechnolMS</a:t>
                      </a:r>
                    </a:p>
                  </a:txBody>
                  <a:tcPr marL="8635" marR="8635" marT="863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Down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Neutral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In Demand</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$2,056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$14,574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861576436"/>
                  </a:ext>
                </a:extLst>
              </a:tr>
              <a:tr h="159979">
                <a:tc>
                  <a:txBody>
                    <a:bodyPr/>
                    <a:lstStyle/>
                    <a:p>
                      <a:pPr algn="l" fontAlgn="b"/>
                      <a:r>
                        <a:rPr lang="en-US" sz="1000" b="0" i="0" u="none" strike="noStrike" dirty="0">
                          <a:solidFill>
                            <a:srgbClr val="000000"/>
                          </a:solidFill>
                          <a:effectLst/>
                          <a:latin typeface="Calibri" panose="020F0502020204030204" pitchFamily="34" charset="0"/>
                        </a:rPr>
                        <a:t>College of Technology</a:t>
                      </a:r>
                    </a:p>
                  </a:txBody>
                  <a:tcPr marL="8635" marR="8635" marT="863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GRAPHIC COMMUNICATIONS</a:t>
                      </a:r>
                    </a:p>
                  </a:txBody>
                  <a:tcPr marL="8635" marR="8635" marT="863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GraphComm</a:t>
                      </a:r>
                    </a:p>
                  </a:txBody>
                  <a:tcPr marL="8635" marR="8635" marT="863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Up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Neutral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Neutral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($384,415)</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($401,447)</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526367135"/>
                  </a:ext>
                </a:extLst>
              </a:tr>
              <a:tr h="159979">
                <a:tc>
                  <a:txBody>
                    <a:bodyPr/>
                    <a:lstStyle/>
                    <a:p>
                      <a:pPr algn="l" fontAlgn="b"/>
                      <a:r>
                        <a:rPr lang="en-US" sz="1000" b="0" i="0" u="none" strike="noStrike" dirty="0">
                          <a:solidFill>
                            <a:srgbClr val="000000"/>
                          </a:solidFill>
                          <a:effectLst/>
                          <a:latin typeface="Calibri" panose="020F0502020204030204" pitchFamily="34" charset="0"/>
                        </a:rPr>
                        <a:t>College of Technology</a:t>
                      </a:r>
                    </a:p>
                  </a:txBody>
                  <a:tcPr marL="8635" marR="8635" marT="863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CONSTRUCTION ENGINEERING TECHNOLOGY</a:t>
                      </a:r>
                    </a:p>
                  </a:txBody>
                  <a:tcPr marL="8635" marR="8635" marT="863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ConstructEngin</a:t>
                      </a:r>
                    </a:p>
                  </a:txBody>
                  <a:tcPr marL="8635" marR="8635" marT="863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Down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Worse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In Demand</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($32,322)</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($64,757)</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365751807"/>
                  </a:ext>
                </a:extLst>
              </a:tr>
              <a:tr h="159979">
                <a:tc>
                  <a:txBody>
                    <a:bodyPr/>
                    <a:lstStyle/>
                    <a:p>
                      <a:pPr algn="l" fontAlgn="b"/>
                      <a:r>
                        <a:rPr lang="en-US" sz="1000" b="0" i="0" u="none" strike="noStrike" dirty="0">
                          <a:solidFill>
                            <a:srgbClr val="000000"/>
                          </a:solidFill>
                          <a:effectLst/>
                          <a:latin typeface="Calibri" panose="020F0502020204030204" pitchFamily="34" charset="0"/>
                        </a:rPr>
                        <a:t>College of Technology</a:t>
                      </a:r>
                    </a:p>
                  </a:txBody>
                  <a:tcPr marL="8635" marR="8635" marT="863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CONSTRUCTION MANAGEMENT</a:t>
                      </a:r>
                    </a:p>
                  </a:txBody>
                  <a:tcPr marL="8635" marR="8635" marT="863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ConstructMgt</a:t>
                      </a:r>
                    </a:p>
                  </a:txBody>
                  <a:tcPr marL="8635" marR="8635" marT="863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Up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Better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In Demand</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($241,384)</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($421,285)</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787574994"/>
                  </a:ext>
                </a:extLst>
              </a:tr>
              <a:tr h="159979">
                <a:tc>
                  <a:txBody>
                    <a:bodyPr/>
                    <a:lstStyle/>
                    <a:p>
                      <a:pPr algn="l" fontAlgn="b"/>
                      <a:r>
                        <a:rPr lang="en-US" sz="1000" b="0" i="0" u="none" strike="noStrike" dirty="0">
                          <a:solidFill>
                            <a:srgbClr val="000000"/>
                          </a:solidFill>
                          <a:effectLst/>
                          <a:latin typeface="Calibri" panose="020F0502020204030204" pitchFamily="34" charset="0"/>
                        </a:rPr>
                        <a:t>College of Technology</a:t>
                      </a:r>
                    </a:p>
                  </a:txBody>
                  <a:tcPr marL="8635" marR="8635" marT="863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ELECTRICAL TECHNOLOGY</a:t>
                      </a:r>
                    </a:p>
                  </a:txBody>
                  <a:tcPr marL="8635" marR="8635" marT="863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ElectTechAAS</a:t>
                      </a:r>
                    </a:p>
                  </a:txBody>
                  <a:tcPr marL="8635" marR="8635" marT="863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Up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Better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Neutral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($49,082)</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($76,472)</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11757261"/>
                  </a:ext>
                </a:extLst>
              </a:tr>
              <a:tr h="159979">
                <a:tc>
                  <a:txBody>
                    <a:bodyPr/>
                    <a:lstStyle/>
                    <a:p>
                      <a:pPr algn="l" fontAlgn="b"/>
                      <a:r>
                        <a:rPr lang="en-US" sz="1000" b="0" i="0" u="none" strike="noStrike" dirty="0">
                          <a:solidFill>
                            <a:srgbClr val="000000"/>
                          </a:solidFill>
                          <a:effectLst/>
                          <a:latin typeface="Calibri" panose="020F0502020204030204" pitchFamily="34" charset="0"/>
                        </a:rPr>
                        <a:t>College of Technology</a:t>
                      </a:r>
                    </a:p>
                  </a:txBody>
                  <a:tcPr marL="8635" marR="8635" marT="863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ENVIRONMENT AND SAFETY MANAGEMENT</a:t>
                      </a:r>
                    </a:p>
                  </a:txBody>
                  <a:tcPr marL="8635" marR="8635" marT="863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EnvironSafety</a:t>
                      </a:r>
                    </a:p>
                  </a:txBody>
                  <a:tcPr marL="8635" marR="8635" marT="863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Up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Neutral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Neutral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($71,101)</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($156,032)</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173088381"/>
                  </a:ext>
                </a:extLst>
              </a:tr>
              <a:tr h="159979">
                <a:tc>
                  <a:txBody>
                    <a:bodyPr/>
                    <a:lstStyle/>
                    <a:p>
                      <a:pPr algn="l" fontAlgn="b"/>
                      <a:r>
                        <a:rPr lang="en-US" sz="1000" b="0" i="0" u="none" strike="noStrike" dirty="0">
                          <a:solidFill>
                            <a:srgbClr val="000000"/>
                          </a:solidFill>
                          <a:effectLst/>
                          <a:latin typeface="Calibri" panose="020F0502020204030204" pitchFamily="34" charset="0"/>
                        </a:rPr>
                        <a:t>College of Technology</a:t>
                      </a:r>
                    </a:p>
                  </a:txBody>
                  <a:tcPr marL="8635" marR="8635" marT="863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INTERIOR DESIGN</a:t>
                      </a:r>
                    </a:p>
                  </a:txBody>
                  <a:tcPr marL="8635" marR="8635" marT="863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InterDesign</a:t>
                      </a:r>
                    </a:p>
                  </a:txBody>
                  <a:tcPr marL="8635" marR="8635" marT="863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Up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Worse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Neutral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($23,388)</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($34,323)</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419096615"/>
                  </a:ext>
                </a:extLst>
              </a:tr>
              <a:tr h="311379">
                <a:tc>
                  <a:txBody>
                    <a:bodyPr/>
                    <a:lstStyle/>
                    <a:p>
                      <a:pPr algn="l" fontAlgn="b"/>
                      <a:r>
                        <a:rPr lang="en-US" sz="1000" b="0" i="0" u="none" strike="noStrike" dirty="0">
                          <a:solidFill>
                            <a:srgbClr val="000000"/>
                          </a:solidFill>
                          <a:effectLst/>
                          <a:latin typeface="Calibri" panose="020F0502020204030204" pitchFamily="34" charset="0"/>
                        </a:rPr>
                        <a:t>College of Technology</a:t>
                      </a:r>
                    </a:p>
                  </a:txBody>
                  <a:tcPr marL="8635" marR="8635" marT="863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ARCHITECTURAL MANUFACTURING MANAGEMENT AND TECHNOLOGY (Wood Manuf)</a:t>
                      </a:r>
                    </a:p>
                  </a:txBody>
                  <a:tcPr marL="8635" marR="8635" marT="863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dirty="0" err="1">
                          <a:solidFill>
                            <a:srgbClr val="000000"/>
                          </a:solidFill>
                          <a:effectLst/>
                          <a:latin typeface="Calibri" panose="020F0502020204030204" pitchFamily="34" charset="0"/>
                        </a:rPr>
                        <a:t>ArchManufBST</a:t>
                      </a:r>
                      <a:endParaRPr lang="en-US" sz="1000" b="0" i="0" u="none" strike="noStrike" dirty="0">
                        <a:solidFill>
                          <a:srgbClr val="000000"/>
                        </a:solidFill>
                        <a:effectLst/>
                        <a:latin typeface="Calibri" panose="020F0502020204030204" pitchFamily="34" charset="0"/>
                      </a:endParaRPr>
                    </a:p>
                  </a:txBody>
                  <a:tcPr marL="8635" marR="8635" marT="863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Up </a:t>
                      </a:r>
                    </a:p>
                  </a:txBody>
                  <a:tcPr marL="8635" marR="8635" marT="86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Neutral </a:t>
                      </a:r>
                    </a:p>
                  </a:txBody>
                  <a:tcPr marL="8635" marR="8635" marT="86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In Demand</a:t>
                      </a:r>
                    </a:p>
                  </a:txBody>
                  <a:tcPr marL="8635" marR="8635" marT="86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($114,021)</a:t>
                      </a:r>
                    </a:p>
                  </a:txBody>
                  <a:tcPr marL="8635" marR="8635" marT="86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($125,698)</a:t>
                      </a:r>
                    </a:p>
                  </a:txBody>
                  <a:tcPr marL="8635" marR="8635" marT="86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200082172"/>
                  </a:ext>
                </a:extLst>
              </a:tr>
              <a:tr h="159979">
                <a:tc>
                  <a:txBody>
                    <a:bodyPr/>
                    <a:lstStyle/>
                    <a:p>
                      <a:pPr algn="l" fontAlgn="b"/>
                      <a:r>
                        <a:rPr lang="en-US" sz="1000" b="0" i="0" u="none" strike="noStrike" dirty="0">
                          <a:solidFill>
                            <a:srgbClr val="000000"/>
                          </a:solidFill>
                          <a:effectLst/>
                          <a:latin typeface="Calibri" panose="020F0502020204030204" pitchFamily="34" charset="0"/>
                        </a:rPr>
                        <a:t>College of Technology</a:t>
                      </a:r>
                    </a:p>
                  </a:txBody>
                  <a:tcPr marL="8635" marR="8635" marT="863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ARCHITECTURAL MANUFACTURING TECHNOLOGY (Wood Tech)</a:t>
                      </a:r>
                    </a:p>
                  </a:txBody>
                  <a:tcPr marL="8635" marR="8635" marT="863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dirty="0" err="1">
                          <a:solidFill>
                            <a:srgbClr val="000000"/>
                          </a:solidFill>
                          <a:effectLst/>
                          <a:latin typeface="Calibri" panose="020F0502020204030204" pitchFamily="34" charset="0"/>
                        </a:rPr>
                        <a:t>ArchManufAAS</a:t>
                      </a:r>
                      <a:endParaRPr lang="en-US" sz="1000" b="0" i="0" u="none" strike="noStrike" dirty="0">
                        <a:solidFill>
                          <a:srgbClr val="000000"/>
                        </a:solidFill>
                        <a:effectLst/>
                        <a:latin typeface="Calibri" panose="020F0502020204030204" pitchFamily="34" charset="0"/>
                      </a:endParaRPr>
                    </a:p>
                  </a:txBody>
                  <a:tcPr marL="8635" marR="8635" marT="863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Down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Neutral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In Demand</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($9,002)</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($8,774)</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872185719"/>
                  </a:ext>
                </a:extLst>
              </a:tr>
              <a:tr h="159979">
                <a:tc>
                  <a:txBody>
                    <a:bodyPr/>
                    <a:lstStyle/>
                    <a:p>
                      <a:pPr algn="l" fontAlgn="b"/>
                      <a:r>
                        <a:rPr lang="en-US" sz="1000" b="0" i="0" u="none" strike="noStrike" dirty="0">
                          <a:solidFill>
                            <a:srgbClr val="000000"/>
                          </a:solidFill>
                          <a:effectLst/>
                          <a:latin typeface="Calibri" panose="020F0502020204030204" pitchFamily="34" charset="0"/>
                        </a:rPr>
                        <a:t>College of Technology</a:t>
                      </a:r>
                    </a:p>
                  </a:txBody>
                  <a:tcPr marL="8635" marR="8635" marT="863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CAREER &amp; TECHNICAL EDUCATION</a:t>
                      </a:r>
                    </a:p>
                  </a:txBody>
                  <a:tcPr marL="8635" marR="8635" marT="863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dirty="0" err="1">
                          <a:solidFill>
                            <a:srgbClr val="000000"/>
                          </a:solidFill>
                          <a:effectLst/>
                          <a:latin typeface="Calibri" panose="020F0502020204030204" pitchFamily="34" charset="0"/>
                        </a:rPr>
                        <a:t>CareerTechEd</a:t>
                      </a:r>
                      <a:endParaRPr lang="en-US" sz="1000" b="0" i="0" u="none" strike="noStrike" dirty="0">
                        <a:solidFill>
                          <a:srgbClr val="000000"/>
                        </a:solidFill>
                        <a:effectLst/>
                        <a:latin typeface="Calibri" panose="020F0502020204030204" pitchFamily="34" charset="0"/>
                      </a:endParaRPr>
                    </a:p>
                  </a:txBody>
                  <a:tcPr marL="8635" marR="8635" marT="863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Down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Neutral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In Demand</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($699,050)</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($699,713)</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135885986"/>
                  </a:ext>
                </a:extLst>
              </a:tr>
              <a:tr h="159979">
                <a:tc>
                  <a:txBody>
                    <a:bodyPr/>
                    <a:lstStyle/>
                    <a:p>
                      <a:pPr algn="l" fontAlgn="b"/>
                      <a:r>
                        <a:rPr lang="en-US" sz="1000" b="0" i="0" u="none" strike="noStrike" dirty="0">
                          <a:solidFill>
                            <a:srgbClr val="000000"/>
                          </a:solidFill>
                          <a:effectLst/>
                          <a:latin typeface="Calibri" panose="020F0502020204030204" pitchFamily="34" charset="0"/>
                        </a:rPr>
                        <a:t>College of Technology</a:t>
                      </a:r>
                    </a:p>
                  </a:txBody>
                  <a:tcPr marL="8635" marR="8635" marT="863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HUMAN RESOURCE DEVELOPMENT</a:t>
                      </a:r>
                    </a:p>
                  </a:txBody>
                  <a:tcPr marL="8635" marR="8635" marT="863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dirty="0" err="1">
                          <a:solidFill>
                            <a:srgbClr val="000000"/>
                          </a:solidFill>
                          <a:effectLst/>
                          <a:latin typeface="Calibri" panose="020F0502020204030204" pitchFamily="34" charset="0"/>
                        </a:rPr>
                        <a:t>HumResDev</a:t>
                      </a:r>
                      <a:endParaRPr lang="en-US" sz="1000" b="0" i="0" u="none" strike="noStrike" dirty="0">
                        <a:solidFill>
                          <a:srgbClr val="000000"/>
                        </a:solidFill>
                        <a:effectLst/>
                        <a:latin typeface="Calibri" panose="020F0502020204030204" pitchFamily="34" charset="0"/>
                      </a:endParaRPr>
                    </a:p>
                  </a:txBody>
                  <a:tcPr marL="8635" marR="8635" marT="863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Down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Neutral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Neutral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$14,299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($5,734)</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224535392"/>
                  </a:ext>
                </a:extLst>
              </a:tr>
              <a:tr h="159979">
                <a:tc>
                  <a:txBody>
                    <a:bodyPr/>
                    <a:lstStyle/>
                    <a:p>
                      <a:pPr algn="l" fontAlgn="b"/>
                      <a:r>
                        <a:rPr lang="en-US" sz="1000" b="0" i="0" u="none" strike="noStrike" dirty="0">
                          <a:solidFill>
                            <a:srgbClr val="000000"/>
                          </a:solidFill>
                          <a:effectLst/>
                          <a:latin typeface="Calibri" panose="020F0502020204030204" pitchFamily="34" charset="0"/>
                        </a:rPr>
                        <a:t>College of Technology</a:t>
                      </a:r>
                    </a:p>
                  </a:txBody>
                  <a:tcPr marL="8635" marR="8635" marT="863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TECHNICAL TEACHER EDUCATION</a:t>
                      </a:r>
                    </a:p>
                  </a:txBody>
                  <a:tcPr marL="8635" marR="8635" marT="863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TechTeachCert</a:t>
                      </a:r>
                    </a:p>
                  </a:txBody>
                  <a:tcPr marL="8635" marR="8635" marT="863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Down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Neutral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In Demand</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$0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($426,026)</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577751927"/>
                  </a:ext>
                </a:extLst>
              </a:tr>
              <a:tr h="159979">
                <a:tc>
                  <a:txBody>
                    <a:bodyPr/>
                    <a:lstStyle/>
                    <a:p>
                      <a:pPr algn="l" fontAlgn="b"/>
                      <a:r>
                        <a:rPr lang="en-US" sz="1000" b="0" i="0" u="none" strike="noStrike" dirty="0">
                          <a:solidFill>
                            <a:srgbClr val="000000"/>
                          </a:solidFill>
                          <a:effectLst/>
                          <a:latin typeface="Calibri" panose="020F0502020204030204" pitchFamily="34" charset="0"/>
                        </a:rPr>
                        <a:t>College of Technology</a:t>
                      </a:r>
                    </a:p>
                  </a:txBody>
                  <a:tcPr marL="8635" marR="8635" marT="863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TECHNOLOGY</a:t>
                      </a:r>
                    </a:p>
                  </a:txBody>
                  <a:tcPr marL="8635" marR="8635" marT="863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TechnolBAS</a:t>
                      </a:r>
                    </a:p>
                  </a:txBody>
                  <a:tcPr marL="8635" marR="8635" marT="863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Up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Neutral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In Demand</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($110,724)</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($129,456)</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58810212"/>
                  </a:ext>
                </a:extLst>
              </a:tr>
              <a:tr h="159979">
                <a:tc>
                  <a:txBody>
                    <a:bodyPr/>
                    <a:lstStyle/>
                    <a:p>
                      <a:pPr algn="l" fontAlgn="b"/>
                      <a:r>
                        <a:rPr lang="en-US" sz="1000" b="0" i="0" u="none" strike="noStrike" dirty="0">
                          <a:solidFill>
                            <a:srgbClr val="000000"/>
                          </a:solidFill>
                          <a:effectLst/>
                          <a:latin typeface="Calibri" panose="020F0502020204030204" pitchFamily="34" charset="0"/>
                        </a:rPr>
                        <a:t>College of Technology</a:t>
                      </a:r>
                    </a:p>
                  </a:txBody>
                  <a:tcPr marL="8635" marR="8635" marT="863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TECHNOLOGY AND ENGINEERING EDUCATION</a:t>
                      </a:r>
                    </a:p>
                  </a:txBody>
                  <a:tcPr marL="8635" marR="8635" marT="863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TechEnginEd</a:t>
                      </a:r>
                    </a:p>
                  </a:txBody>
                  <a:tcPr marL="8635" marR="8635" marT="863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Neutral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Neutral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Neutral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($23,019)</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($25,382)</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211304662"/>
                  </a:ext>
                </a:extLst>
              </a:tr>
              <a:tr h="159979">
                <a:tc>
                  <a:txBody>
                    <a:bodyPr/>
                    <a:lstStyle/>
                    <a:p>
                      <a:pPr algn="l" fontAlgn="b"/>
                      <a:r>
                        <a:rPr lang="en-US" sz="1000" b="0" i="0" u="none" strike="noStrike" dirty="0">
                          <a:solidFill>
                            <a:srgbClr val="000000"/>
                          </a:solidFill>
                          <a:effectLst/>
                          <a:latin typeface="Calibri" panose="020F0502020204030204" pitchFamily="34" charset="0"/>
                        </a:rPr>
                        <a:t>College of Technology</a:t>
                      </a:r>
                    </a:p>
                  </a:txBody>
                  <a:tcPr marL="8635" marR="8635" marT="863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WORKFORCE DEVELOPMENT</a:t>
                      </a:r>
                    </a:p>
                  </a:txBody>
                  <a:tcPr marL="8635" marR="8635" marT="863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solidFill>
                            <a:srgbClr val="000000"/>
                          </a:solidFill>
                          <a:effectLst/>
                          <a:latin typeface="Calibri" panose="020F0502020204030204" pitchFamily="34" charset="0"/>
                        </a:rPr>
                        <a:t>WorkforceDev</a:t>
                      </a:r>
                    </a:p>
                  </a:txBody>
                  <a:tcPr marL="8635" marR="8635" marT="863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Up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Better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a:solidFill>
                            <a:srgbClr val="000000"/>
                          </a:solidFill>
                          <a:effectLst/>
                          <a:latin typeface="Calibri" panose="020F0502020204030204" pitchFamily="34" charset="0"/>
                        </a:rPr>
                        <a:t>Neutral </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($53,366)</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0" i="0" u="none" strike="noStrike" dirty="0">
                          <a:solidFill>
                            <a:srgbClr val="000000"/>
                          </a:solidFill>
                          <a:effectLst/>
                          <a:latin typeface="Calibri" panose="020F0502020204030204" pitchFamily="34" charset="0"/>
                        </a:rPr>
                        <a:t>($57,306)</a:t>
                      </a:r>
                    </a:p>
                  </a:txBody>
                  <a:tcPr marL="8635" marR="8635" marT="863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754419270"/>
                  </a:ext>
                </a:extLst>
              </a:tr>
            </a:tbl>
          </a:graphicData>
        </a:graphic>
      </p:graphicFrame>
    </p:spTree>
    <p:extLst>
      <p:ext uri="{BB962C8B-B14F-4D97-AF65-F5344CB8AC3E}">
        <p14:creationId xmlns:p14="http://schemas.microsoft.com/office/powerpoint/2010/main" val="6773736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6609DB-F2AD-4FE1-B729-0B64F24B7D0B}"/>
              </a:ext>
            </a:extLst>
          </p:cNvPr>
          <p:cNvSpPr>
            <a:spLocks noGrp="1"/>
          </p:cNvSpPr>
          <p:nvPr>
            <p:ph type="title"/>
          </p:nvPr>
        </p:nvSpPr>
        <p:spPr/>
        <p:txBody>
          <a:bodyPr/>
          <a:lstStyle/>
          <a:p>
            <a:r>
              <a:rPr lang="en-US" dirty="0"/>
              <a:t>Agenda</a:t>
            </a:r>
          </a:p>
        </p:txBody>
      </p:sp>
      <p:sp>
        <p:nvSpPr>
          <p:cNvPr id="3" name="Content Placeholder 2">
            <a:extLst>
              <a:ext uri="{FF2B5EF4-FFF2-40B4-BE49-F238E27FC236}">
                <a16:creationId xmlns:a16="http://schemas.microsoft.com/office/drawing/2014/main" id="{9CDB56E3-21DB-460B-8E9C-93046396562E}"/>
              </a:ext>
            </a:extLst>
          </p:cNvPr>
          <p:cNvSpPr>
            <a:spLocks noGrp="1"/>
          </p:cNvSpPr>
          <p:nvPr>
            <p:ph idx="1"/>
          </p:nvPr>
        </p:nvSpPr>
        <p:spPr/>
        <p:txBody>
          <a:bodyPr/>
          <a:lstStyle/>
          <a:p>
            <a:pPr marL="514350" indent="-514350">
              <a:buFont typeface="+mj-lt"/>
              <a:buAutoNum type="arabicPeriod"/>
            </a:pPr>
            <a:r>
              <a:rPr lang="en-US" dirty="0"/>
              <a:t>Project Background </a:t>
            </a:r>
          </a:p>
          <a:p>
            <a:pPr marL="514350" indent="-514350">
              <a:buFont typeface="+mj-lt"/>
              <a:buAutoNum type="arabicPeriod"/>
            </a:pPr>
            <a:r>
              <a:rPr lang="en-US" dirty="0"/>
              <a:t>Data by Project Focus</a:t>
            </a:r>
          </a:p>
          <a:p>
            <a:pPr marL="798513" lvl="1" indent="-514350">
              <a:buFont typeface="+mj-lt"/>
              <a:buAutoNum type="alphaLcParenR"/>
            </a:pPr>
            <a:r>
              <a:rPr lang="en-US" dirty="0"/>
              <a:t>Market Analysis &amp; Areas of Emphasis</a:t>
            </a:r>
          </a:p>
          <a:p>
            <a:pPr marL="798513" lvl="1" indent="-514350">
              <a:buFont typeface="+mj-lt"/>
              <a:buAutoNum type="alphaLcParenR"/>
            </a:pPr>
            <a:r>
              <a:rPr lang="en-US" dirty="0"/>
              <a:t>Go-to-Market Strategy </a:t>
            </a:r>
          </a:p>
          <a:p>
            <a:pPr marL="798513" lvl="1" indent="-514350">
              <a:buFont typeface="+mj-lt"/>
              <a:buAutoNum type="alphaLcParenR"/>
            </a:pPr>
            <a:r>
              <a:rPr lang="en-US" dirty="0"/>
              <a:t>Academic Structure</a:t>
            </a:r>
          </a:p>
          <a:p>
            <a:pPr marL="514350" indent="-514350">
              <a:buFont typeface="+mj-lt"/>
              <a:buAutoNum type="arabicPeriod"/>
            </a:pPr>
            <a:r>
              <a:rPr lang="en-US" dirty="0"/>
              <a:t>Recommendations &amp; Next Steps </a:t>
            </a:r>
          </a:p>
        </p:txBody>
      </p:sp>
      <p:sp>
        <p:nvSpPr>
          <p:cNvPr id="4" name="Slide Number Placeholder 3">
            <a:extLst>
              <a:ext uri="{FF2B5EF4-FFF2-40B4-BE49-F238E27FC236}">
                <a16:creationId xmlns:a16="http://schemas.microsoft.com/office/drawing/2014/main" id="{E8FC857A-6739-42FD-8F77-113EABBDF56B}"/>
              </a:ext>
            </a:extLst>
          </p:cNvPr>
          <p:cNvSpPr>
            <a:spLocks noGrp="1"/>
          </p:cNvSpPr>
          <p:nvPr>
            <p:ph type="sldNum" sz="quarter" idx="15"/>
          </p:nvPr>
        </p:nvSpPr>
        <p:spPr/>
        <p:txBody>
          <a:bodyPr/>
          <a:lstStyle/>
          <a:p>
            <a:fld id="{D3F7C509-FEEF-45D3-B896-7C07814C0C13}" type="slidenum">
              <a:rPr lang="en-US" smtClean="0">
                <a:solidFill>
                  <a:srgbClr val="000000"/>
                </a:solidFill>
              </a:rPr>
              <a:pPr/>
              <a:t>2</a:t>
            </a:fld>
            <a:endParaRPr lang="en-US">
              <a:solidFill>
                <a:srgbClr val="000000"/>
              </a:solidFill>
            </a:endParaRPr>
          </a:p>
        </p:txBody>
      </p:sp>
    </p:spTree>
    <p:extLst>
      <p:ext uri="{BB962C8B-B14F-4D97-AF65-F5344CB8AC3E}">
        <p14:creationId xmlns:p14="http://schemas.microsoft.com/office/powerpoint/2010/main" val="311934555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E5570A-4F95-4E27-82BE-D09AA2C0A977}"/>
              </a:ext>
            </a:extLst>
          </p:cNvPr>
          <p:cNvSpPr>
            <a:spLocks noGrp="1"/>
          </p:cNvSpPr>
          <p:nvPr>
            <p:ph type="title"/>
          </p:nvPr>
        </p:nvSpPr>
        <p:spPr/>
        <p:txBody>
          <a:bodyPr/>
          <a:lstStyle/>
          <a:p>
            <a:r>
              <a:rPr lang="en-US" dirty="0"/>
              <a:t>Program Gap Summary – CAS </a:t>
            </a:r>
          </a:p>
        </p:txBody>
      </p:sp>
      <p:sp>
        <p:nvSpPr>
          <p:cNvPr id="4" name="Slide Number Placeholder 3">
            <a:extLst>
              <a:ext uri="{FF2B5EF4-FFF2-40B4-BE49-F238E27FC236}">
                <a16:creationId xmlns:a16="http://schemas.microsoft.com/office/drawing/2014/main" id="{AACB4448-7384-44B3-B12B-E6FC1E6CF78E}"/>
              </a:ext>
            </a:extLst>
          </p:cNvPr>
          <p:cNvSpPr>
            <a:spLocks noGrp="1"/>
          </p:cNvSpPr>
          <p:nvPr>
            <p:ph type="sldNum" sz="quarter" idx="15"/>
          </p:nvPr>
        </p:nvSpPr>
        <p:spPr/>
        <p:txBody>
          <a:bodyPr/>
          <a:lstStyle/>
          <a:p>
            <a:fld id="{D3F7C509-FEEF-45D3-B896-7C07814C0C13}" type="slidenum">
              <a:rPr lang="en-US" smtClean="0">
                <a:solidFill>
                  <a:srgbClr val="000000"/>
                </a:solidFill>
              </a:rPr>
              <a:pPr/>
              <a:t>20</a:t>
            </a:fld>
            <a:endParaRPr lang="en-US">
              <a:solidFill>
                <a:srgbClr val="000000"/>
              </a:solidFill>
            </a:endParaRPr>
          </a:p>
        </p:txBody>
      </p:sp>
      <p:graphicFrame>
        <p:nvGraphicFramePr>
          <p:cNvPr id="5" name="Table 3">
            <a:extLst>
              <a:ext uri="{FF2B5EF4-FFF2-40B4-BE49-F238E27FC236}">
                <a16:creationId xmlns:a16="http://schemas.microsoft.com/office/drawing/2014/main" id="{CB49585D-0BE5-4D27-8BDD-451B7266CD29}"/>
              </a:ext>
            </a:extLst>
          </p:cNvPr>
          <p:cNvGraphicFramePr>
            <a:graphicFrameLocks noGrp="1"/>
          </p:cNvGraphicFramePr>
          <p:nvPr>
            <p:extLst>
              <p:ext uri="{D42A27DB-BD31-4B8C-83A1-F6EECF244321}">
                <p14:modId xmlns:p14="http://schemas.microsoft.com/office/powerpoint/2010/main" val="2198452033"/>
              </p:ext>
            </p:extLst>
          </p:nvPr>
        </p:nvGraphicFramePr>
        <p:xfrm>
          <a:off x="1188720" y="1371600"/>
          <a:ext cx="10010776" cy="3139440"/>
        </p:xfrm>
        <a:graphic>
          <a:graphicData uri="http://schemas.openxmlformats.org/drawingml/2006/table">
            <a:tbl>
              <a:tblPr firstRow="1" bandRow="1">
                <a:tableStyleId>{5940675A-B579-460E-94D1-54222C63F5DA}</a:tableStyleId>
              </a:tblPr>
              <a:tblGrid>
                <a:gridCol w="967052">
                  <a:extLst>
                    <a:ext uri="{9D8B030D-6E8A-4147-A177-3AD203B41FA5}">
                      <a16:colId xmlns:a16="http://schemas.microsoft.com/office/drawing/2014/main" val="3160848077"/>
                    </a:ext>
                  </a:extLst>
                </a:gridCol>
                <a:gridCol w="2328645">
                  <a:extLst>
                    <a:ext uri="{9D8B030D-6E8A-4147-A177-3AD203B41FA5}">
                      <a16:colId xmlns:a16="http://schemas.microsoft.com/office/drawing/2014/main" val="724277645"/>
                    </a:ext>
                  </a:extLst>
                </a:gridCol>
                <a:gridCol w="3467263">
                  <a:extLst>
                    <a:ext uri="{9D8B030D-6E8A-4147-A177-3AD203B41FA5}">
                      <a16:colId xmlns:a16="http://schemas.microsoft.com/office/drawing/2014/main" val="1025303731"/>
                    </a:ext>
                  </a:extLst>
                </a:gridCol>
                <a:gridCol w="1623908">
                  <a:extLst>
                    <a:ext uri="{9D8B030D-6E8A-4147-A177-3AD203B41FA5}">
                      <a16:colId xmlns:a16="http://schemas.microsoft.com/office/drawing/2014/main" val="884165782"/>
                    </a:ext>
                  </a:extLst>
                </a:gridCol>
                <a:gridCol w="1623908">
                  <a:extLst>
                    <a:ext uri="{9D8B030D-6E8A-4147-A177-3AD203B41FA5}">
                      <a16:colId xmlns:a16="http://schemas.microsoft.com/office/drawing/2014/main" val="3580752980"/>
                    </a:ext>
                  </a:extLst>
                </a:gridCol>
              </a:tblGrid>
              <a:tr h="386080">
                <a:tc>
                  <a:txBody>
                    <a:bodyPr/>
                    <a:lstStyle/>
                    <a:p>
                      <a:pPr algn="ctr"/>
                      <a:r>
                        <a:rPr lang="en-US" sz="1400" b="1" dirty="0">
                          <a:latin typeface="+mj-lt"/>
                        </a:rPr>
                        <a:t>College </a:t>
                      </a:r>
                    </a:p>
                  </a:txBody>
                  <a:tcPr>
                    <a:solidFill>
                      <a:schemeClr val="accent3">
                        <a:lumMod val="60000"/>
                        <a:lumOff val="40000"/>
                      </a:schemeClr>
                    </a:solidFill>
                  </a:tcPr>
                </a:tc>
                <a:tc>
                  <a:txBody>
                    <a:bodyPr/>
                    <a:lstStyle/>
                    <a:p>
                      <a:pPr algn="ctr"/>
                      <a:r>
                        <a:rPr lang="en-US" sz="1400" b="1" dirty="0">
                          <a:latin typeface="+mj-lt"/>
                        </a:rPr>
                        <a:t>Competitors </a:t>
                      </a:r>
                    </a:p>
                  </a:txBody>
                  <a:tcPr>
                    <a:solidFill>
                      <a:schemeClr val="accent3">
                        <a:lumMod val="60000"/>
                        <a:lumOff val="40000"/>
                      </a:schemeClr>
                    </a:solidFill>
                  </a:tcPr>
                </a:tc>
                <a:tc>
                  <a:txBody>
                    <a:bodyPr/>
                    <a:lstStyle/>
                    <a:p>
                      <a:pPr algn="ctr"/>
                      <a:r>
                        <a:rPr lang="en-US" sz="1400" b="1" dirty="0">
                          <a:latin typeface="+mj-lt"/>
                        </a:rPr>
                        <a:t>Program Offering </a:t>
                      </a:r>
                    </a:p>
                  </a:txBody>
                  <a:tcPr>
                    <a:solidFill>
                      <a:schemeClr val="accent3">
                        <a:lumMod val="60000"/>
                        <a:lumOff val="40000"/>
                      </a:schemeClr>
                    </a:solidFill>
                  </a:tcPr>
                </a:tc>
                <a:tc>
                  <a:txBody>
                    <a:bodyPr/>
                    <a:lstStyle/>
                    <a:p>
                      <a:pPr algn="ctr"/>
                      <a:r>
                        <a:rPr lang="en-US" sz="1400" b="1" dirty="0">
                          <a:latin typeface="+mj-lt"/>
                        </a:rPr>
                        <a:t>2018 Program Graduates Range</a:t>
                      </a:r>
                    </a:p>
                  </a:txBody>
                  <a:tcPr>
                    <a:solidFill>
                      <a:schemeClr val="accent3">
                        <a:lumMod val="60000"/>
                        <a:lumOff val="40000"/>
                      </a:schemeClr>
                    </a:solidFill>
                  </a:tcPr>
                </a:tc>
                <a:tc>
                  <a:txBody>
                    <a:bodyPr/>
                    <a:lstStyle/>
                    <a:p>
                      <a:pPr algn="ctr"/>
                      <a:r>
                        <a:rPr lang="en-US" sz="1400" b="1" dirty="0">
                          <a:latin typeface="+mj-lt"/>
                        </a:rPr>
                        <a:t>KS &amp; MO Workforce Data </a:t>
                      </a:r>
                    </a:p>
                  </a:txBody>
                  <a:tcPr>
                    <a:solidFill>
                      <a:schemeClr val="accent3">
                        <a:lumMod val="60000"/>
                        <a:lumOff val="40000"/>
                      </a:schemeClr>
                    </a:solidFill>
                  </a:tcPr>
                </a:tc>
                <a:extLst>
                  <a:ext uri="{0D108BD9-81ED-4DB2-BD59-A6C34878D82A}">
                    <a16:rowId xmlns:a16="http://schemas.microsoft.com/office/drawing/2014/main" val="613458053"/>
                  </a:ext>
                </a:extLst>
              </a:tr>
              <a:tr h="0">
                <a:tc rowSpan="3">
                  <a:txBody>
                    <a:bodyPr/>
                    <a:lstStyle/>
                    <a:p>
                      <a:pPr algn="ctr"/>
                      <a:r>
                        <a:rPr lang="en-US" sz="1400" b="1" kern="1200" dirty="0">
                          <a:solidFill>
                            <a:schemeClr val="tx1"/>
                          </a:solidFill>
                          <a:latin typeface="+mn-lt"/>
                          <a:ea typeface="+mn-ea"/>
                          <a:cs typeface="+mn-cs"/>
                        </a:rPr>
                        <a:t>CAS</a:t>
                      </a:r>
                      <a:endParaRPr lang="en-US" sz="1600" dirty="0"/>
                    </a:p>
                  </a:txBody>
                  <a:tcPr/>
                </a:tc>
                <a:tc>
                  <a:txBody>
                    <a:bodyPr/>
                    <a:lstStyle/>
                    <a:p>
                      <a:pPr algn="ctr"/>
                      <a:r>
                        <a:rPr lang="en-US" sz="1400" dirty="0">
                          <a:latin typeface="+mj-lt"/>
                        </a:rPr>
                        <a:t>Central Missouri, Northwest Missouri State, Missouri State, Kansas State, Southern IL</a:t>
                      </a:r>
                    </a:p>
                  </a:txBody>
                  <a:tcPr/>
                </a:tc>
                <a:tc>
                  <a:txBody>
                    <a:bodyPr/>
                    <a:lstStyle/>
                    <a:p>
                      <a:pPr algn="ctr"/>
                      <a:r>
                        <a:rPr lang="en-US" sz="1400" dirty="0">
                          <a:latin typeface="+mj-lt"/>
                        </a:rPr>
                        <a:t>Agriculture, Agriculture Operations, Engineering and Related Science – Bachelors </a:t>
                      </a:r>
                    </a:p>
                  </a:txBody>
                  <a:tcPr/>
                </a:tc>
                <a:tc>
                  <a:txBody>
                    <a:bodyPr/>
                    <a:lstStyle/>
                    <a:p>
                      <a:pPr algn="ctr"/>
                      <a:r>
                        <a:rPr lang="en-US" sz="1400" dirty="0">
                          <a:latin typeface="+mj-lt"/>
                        </a:rPr>
                        <a:t>45 - 209</a:t>
                      </a:r>
                    </a:p>
                  </a:txBody>
                  <a:tcPr/>
                </a:tc>
                <a:tc>
                  <a:txBody>
                    <a:bodyPr/>
                    <a:lstStyle/>
                    <a:p>
                      <a:pPr algn="ctr"/>
                      <a:r>
                        <a:rPr lang="en-US" sz="1400" dirty="0">
                          <a:latin typeface="+mj-lt"/>
                        </a:rPr>
                        <a:t>113 - 270 New Jobs </a:t>
                      </a:r>
                    </a:p>
                  </a:txBody>
                  <a:tcPr/>
                </a:tc>
                <a:extLst>
                  <a:ext uri="{0D108BD9-81ED-4DB2-BD59-A6C34878D82A}">
                    <a16:rowId xmlns:a16="http://schemas.microsoft.com/office/drawing/2014/main" val="1041811957"/>
                  </a:ext>
                </a:extLst>
              </a:tr>
              <a:tr h="213360">
                <a:tc vMerge="1">
                  <a:txBody>
                    <a:bodyPr/>
                    <a:lstStyle/>
                    <a:p>
                      <a:endParaRPr lang="en-US"/>
                    </a:p>
                  </a:txBody>
                  <a:tcPr/>
                </a:tc>
                <a:tc>
                  <a:txBody>
                    <a:bodyPr/>
                    <a:lstStyle/>
                    <a:p>
                      <a:pPr algn="ctr"/>
                      <a:r>
                        <a:rPr lang="en-US" sz="1400" dirty="0">
                          <a:latin typeface="+mj-lt"/>
                        </a:rPr>
                        <a:t>Missouri State, KU, MSSU, Central Missouri</a:t>
                      </a:r>
                    </a:p>
                  </a:txBody>
                  <a:tcPr/>
                </a:tc>
                <a:tc>
                  <a:txBody>
                    <a:bodyPr/>
                    <a:lstStyle/>
                    <a:p>
                      <a:pPr algn="ctr"/>
                      <a:r>
                        <a:rPr lang="en-US" sz="1400" dirty="0">
                          <a:latin typeface="+mj-lt"/>
                        </a:rPr>
                        <a:t>Health Professions and Related Programs - Audiology/Audiologist and Speech-Language Pathology/Pathologist</a:t>
                      </a:r>
                    </a:p>
                  </a:txBody>
                  <a:tcPr/>
                </a:tc>
                <a:tc>
                  <a:txBody>
                    <a:bodyPr/>
                    <a:lstStyle/>
                    <a:p>
                      <a:pPr algn="ctr"/>
                      <a:r>
                        <a:rPr lang="en-US" sz="1400" dirty="0">
                          <a:latin typeface="+mj-lt"/>
                        </a:rPr>
                        <a:t>34 -64 </a:t>
                      </a:r>
                    </a:p>
                  </a:txBody>
                  <a:tcPr/>
                </a:tc>
                <a:tc>
                  <a:txBody>
                    <a:bodyPr/>
                    <a:lstStyle/>
                    <a:p>
                      <a:pPr algn="ctr"/>
                      <a:r>
                        <a:rPr lang="en-US" sz="1400" dirty="0">
                          <a:latin typeface="+mj-lt"/>
                        </a:rPr>
                        <a:t>40 – 51 New Jobs </a:t>
                      </a:r>
                    </a:p>
                  </a:txBody>
                  <a:tcPr/>
                </a:tc>
                <a:extLst>
                  <a:ext uri="{0D108BD9-81ED-4DB2-BD59-A6C34878D82A}">
                    <a16:rowId xmlns:a16="http://schemas.microsoft.com/office/drawing/2014/main" val="3615363167"/>
                  </a:ext>
                </a:extLst>
              </a:tr>
              <a:tr h="213360">
                <a:tc vMerge="1">
                  <a:txBody>
                    <a:bodyPr/>
                    <a:lstStyle/>
                    <a:p>
                      <a:endParaRPr lang="en-US"/>
                    </a:p>
                  </a:txBody>
                  <a:tcPr/>
                </a:tc>
                <a:tc>
                  <a:txBody>
                    <a:bodyPr/>
                    <a:lstStyle/>
                    <a:p>
                      <a:pPr algn="ctr"/>
                      <a:r>
                        <a:rPr lang="en-US" sz="1400" dirty="0">
                          <a:latin typeface="+mj-lt"/>
                        </a:rPr>
                        <a:t>KU, Kansas State, Southern IL, Missouri State</a:t>
                      </a:r>
                    </a:p>
                  </a:txBody>
                  <a:tcPr/>
                </a:tc>
                <a:tc>
                  <a:txBody>
                    <a:bodyPr/>
                    <a:lstStyle/>
                    <a:p>
                      <a:pPr algn="ctr"/>
                      <a:r>
                        <a:rPr lang="en-US" sz="1400" dirty="0">
                          <a:latin typeface="+mj-lt"/>
                        </a:rPr>
                        <a:t>Journalism </a:t>
                      </a:r>
                    </a:p>
                  </a:txBody>
                  <a:tcPr/>
                </a:tc>
                <a:tc>
                  <a:txBody>
                    <a:bodyPr/>
                    <a:lstStyle/>
                    <a:p>
                      <a:pPr algn="ctr"/>
                      <a:r>
                        <a:rPr lang="en-US" sz="1400" dirty="0">
                          <a:latin typeface="+mj-lt"/>
                        </a:rPr>
                        <a:t>15 -237 </a:t>
                      </a:r>
                    </a:p>
                  </a:txBody>
                  <a:tcPr/>
                </a:tc>
                <a:tc>
                  <a:txBody>
                    <a:bodyPr/>
                    <a:lstStyle/>
                    <a:p>
                      <a:pPr algn="ctr"/>
                      <a:r>
                        <a:rPr lang="en-US" sz="1400" dirty="0">
                          <a:latin typeface="+mj-lt"/>
                        </a:rPr>
                        <a:t>Job growth scattered over different professions </a:t>
                      </a:r>
                    </a:p>
                  </a:txBody>
                  <a:tcPr/>
                </a:tc>
                <a:extLst>
                  <a:ext uri="{0D108BD9-81ED-4DB2-BD59-A6C34878D82A}">
                    <a16:rowId xmlns:a16="http://schemas.microsoft.com/office/drawing/2014/main" val="1885716422"/>
                  </a:ext>
                </a:extLst>
              </a:tr>
            </a:tbl>
          </a:graphicData>
        </a:graphic>
      </p:graphicFrame>
    </p:spTree>
    <p:extLst>
      <p:ext uri="{BB962C8B-B14F-4D97-AF65-F5344CB8AC3E}">
        <p14:creationId xmlns:p14="http://schemas.microsoft.com/office/powerpoint/2010/main" val="16548282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E5570A-4F95-4E27-82BE-D09AA2C0A977}"/>
              </a:ext>
            </a:extLst>
          </p:cNvPr>
          <p:cNvSpPr>
            <a:spLocks noGrp="1"/>
          </p:cNvSpPr>
          <p:nvPr>
            <p:ph type="title"/>
          </p:nvPr>
        </p:nvSpPr>
        <p:spPr/>
        <p:txBody>
          <a:bodyPr/>
          <a:lstStyle/>
          <a:p>
            <a:r>
              <a:rPr lang="en-US" dirty="0"/>
              <a:t>Program Gap Summary – KCOB  </a:t>
            </a:r>
          </a:p>
        </p:txBody>
      </p:sp>
      <p:sp>
        <p:nvSpPr>
          <p:cNvPr id="4" name="Slide Number Placeholder 3">
            <a:extLst>
              <a:ext uri="{FF2B5EF4-FFF2-40B4-BE49-F238E27FC236}">
                <a16:creationId xmlns:a16="http://schemas.microsoft.com/office/drawing/2014/main" id="{AACB4448-7384-44B3-B12B-E6FC1E6CF78E}"/>
              </a:ext>
            </a:extLst>
          </p:cNvPr>
          <p:cNvSpPr>
            <a:spLocks noGrp="1"/>
          </p:cNvSpPr>
          <p:nvPr>
            <p:ph type="sldNum" sz="quarter" idx="15"/>
          </p:nvPr>
        </p:nvSpPr>
        <p:spPr/>
        <p:txBody>
          <a:bodyPr/>
          <a:lstStyle/>
          <a:p>
            <a:fld id="{D3F7C509-FEEF-45D3-B896-7C07814C0C13}" type="slidenum">
              <a:rPr lang="en-US" smtClean="0">
                <a:solidFill>
                  <a:srgbClr val="000000"/>
                </a:solidFill>
              </a:rPr>
              <a:pPr/>
              <a:t>21</a:t>
            </a:fld>
            <a:endParaRPr lang="en-US">
              <a:solidFill>
                <a:srgbClr val="000000"/>
              </a:solidFill>
            </a:endParaRPr>
          </a:p>
        </p:txBody>
      </p:sp>
      <p:graphicFrame>
        <p:nvGraphicFramePr>
          <p:cNvPr id="5" name="Table 3">
            <a:extLst>
              <a:ext uri="{FF2B5EF4-FFF2-40B4-BE49-F238E27FC236}">
                <a16:creationId xmlns:a16="http://schemas.microsoft.com/office/drawing/2014/main" id="{CB49585D-0BE5-4D27-8BDD-451B7266CD29}"/>
              </a:ext>
            </a:extLst>
          </p:cNvPr>
          <p:cNvGraphicFramePr>
            <a:graphicFrameLocks noGrp="1"/>
          </p:cNvGraphicFramePr>
          <p:nvPr>
            <p:extLst>
              <p:ext uri="{D42A27DB-BD31-4B8C-83A1-F6EECF244321}">
                <p14:modId xmlns:p14="http://schemas.microsoft.com/office/powerpoint/2010/main" val="2681554819"/>
              </p:ext>
            </p:extLst>
          </p:nvPr>
        </p:nvGraphicFramePr>
        <p:xfrm>
          <a:off x="1188720" y="1371600"/>
          <a:ext cx="10010776" cy="3230880"/>
        </p:xfrm>
        <a:graphic>
          <a:graphicData uri="http://schemas.openxmlformats.org/drawingml/2006/table">
            <a:tbl>
              <a:tblPr firstRow="1" bandRow="1">
                <a:tableStyleId>{5940675A-B579-460E-94D1-54222C63F5DA}</a:tableStyleId>
              </a:tblPr>
              <a:tblGrid>
                <a:gridCol w="967052">
                  <a:extLst>
                    <a:ext uri="{9D8B030D-6E8A-4147-A177-3AD203B41FA5}">
                      <a16:colId xmlns:a16="http://schemas.microsoft.com/office/drawing/2014/main" val="3160848077"/>
                    </a:ext>
                  </a:extLst>
                </a:gridCol>
                <a:gridCol w="2328645">
                  <a:extLst>
                    <a:ext uri="{9D8B030D-6E8A-4147-A177-3AD203B41FA5}">
                      <a16:colId xmlns:a16="http://schemas.microsoft.com/office/drawing/2014/main" val="724277645"/>
                    </a:ext>
                  </a:extLst>
                </a:gridCol>
                <a:gridCol w="3467263">
                  <a:extLst>
                    <a:ext uri="{9D8B030D-6E8A-4147-A177-3AD203B41FA5}">
                      <a16:colId xmlns:a16="http://schemas.microsoft.com/office/drawing/2014/main" val="1025303731"/>
                    </a:ext>
                  </a:extLst>
                </a:gridCol>
                <a:gridCol w="1623908">
                  <a:extLst>
                    <a:ext uri="{9D8B030D-6E8A-4147-A177-3AD203B41FA5}">
                      <a16:colId xmlns:a16="http://schemas.microsoft.com/office/drawing/2014/main" val="884165782"/>
                    </a:ext>
                  </a:extLst>
                </a:gridCol>
                <a:gridCol w="1623908">
                  <a:extLst>
                    <a:ext uri="{9D8B030D-6E8A-4147-A177-3AD203B41FA5}">
                      <a16:colId xmlns:a16="http://schemas.microsoft.com/office/drawing/2014/main" val="3929836135"/>
                    </a:ext>
                  </a:extLst>
                </a:gridCol>
              </a:tblGrid>
              <a:tr h="370840">
                <a:tc>
                  <a:txBody>
                    <a:bodyPr/>
                    <a:lstStyle/>
                    <a:p>
                      <a:pPr algn="ctr"/>
                      <a:r>
                        <a:rPr lang="en-US" sz="1400" b="1" dirty="0">
                          <a:latin typeface="+mj-lt"/>
                        </a:rPr>
                        <a:t>College </a:t>
                      </a:r>
                    </a:p>
                  </a:txBody>
                  <a:tcPr>
                    <a:solidFill>
                      <a:schemeClr val="accent3">
                        <a:lumMod val="60000"/>
                        <a:lumOff val="40000"/>
                      </a:schemeClr>
                    </a:solidFill>
                  </a:tcPr>
                </a:tc>
                <a:tc>
                  <a:txBody>
                    <a:bodyPr/>
                    <a:lstStyle/>
                    <a:p>
                      <a:pPr algn="ctr"/>
                      <a:r>
                        <a:rPr lang="en-US" sz="1400" b="1" dirty="0">
                          <a:latin typeface="+mj-lt"/>
                        </a:rPr>
                        <a:t>Competitors </a:t>
                      </a:r>
                    </a:p>
                  </a:txBody>
                  <a:tcPr>
                    <a:solidFill>
                      <a:schemeClr val="accent3">
                        <a:lumMod val="60000"/>
                        <a:lumOff val="40000"/>
                      </a:schemeClr>
                    </a:solidFill>
                  </a:tcPr>
                </a:tc>
                <a:tc>
                  <a:txBody>
                    <a:bodyPr/>
                    <a:lstStyle/>
                    <a:p>
                      <a:pPr algn="ctr"/>
                      <a:r>
                        <a:rPr lang="en-US" sz="1400" b="1" dirty="0">
                          <a:latin typeface="+mj-lt"/>
                        </a:rPr>
                        <a:t>Program Offering </a:t>
                      </a:r>
                    </a:p>
                  </a:txBody>
                  <a:tcPr>
                    <a:solidFill>
                      <a:schemeClr val="accent3">
                        <a:lumMod val="60000"/>
                        <a:lumOff val="40000"/>
                      </a:schemeClr>
                    </a:solidFill>
                  </a:tcPr>
                </a:tc>
                <a:tc>
                  <a:txBody>
                    <a:bodyPr/>
                    <a:lstStyle/>
                    <a:p>
                      <a:pPr algn="ctr"/>
                      <a:r>
                        <a:rPr lang="en-US" sz="1400" b="1" dirty="0">
                          <a:latin typeface="+mj-lt"/>
                        </a:rPr>
                        <a:t>2018 Program Graduates Range  </a:t>
                      </a:r>
                    </a:p>
                  </a:txBody>
                  <a:tcPr>
                    <a:solidFill>
                      <a:schemeClr val="accent3">
                        <a:lumMod val="60000"/>
                        <a:lumOff val="40000"/>
                      </a:schemeClr>
                    </a:solidFill>
                  </a:tcPr>
                </a:tc>
                <a:tc>
                  <a:txBody>
                    <a:bodyPr/>
                    <a:lstStyle/>
                    <a:p>
                      <a:pPr algn="ctr"/>
                      <a:r>
                        <a:rPr lang="en-US" sz="1400" b="1" kern="1200" dirty="0">
                          <a:solidFill>
                            <a:schemeClr val="tx1"/>
                          </a:solidFill>
                          <a:latin typeface="+mn-lt"/>
                          <a:ea typeface="+mn-ea"/>
                          <a:cs typeface="+mn-cs"/>
                        </a:rPr>
                        <a:t>KS &amp; MO Workforce Data </a:t>
                      </a:r>
                    </a:p>
                  </a:txBody>
                  <a:tcPr>
                    <a:solidFill>
                      <a:schemeClr val="accent3">
                        <a:lumMod val="60000"/>
                        <a:lumOff val="40000"/>
                      </a:schemeClr>
                    </a:solidFill>
                  </a:tcPr>
                </a:tc>
                <a:extLst>
                  <a:ext uri="{0D108BD9-81ED-4DB2-BD59-A6C34878D82A}">
                    <a16:rowId xmlns:a16="http://schemas.microsoft.com/office/drawing/2014/main" val="613458053"/>
                  </a:ext>
                </a:extLst>
              </a:tr>
              <a:tr h="0">
                <a:tc rowSpan="4">
                  <a:txBody>
                    <a:bodyPr/>
                    <a:lstStyle/>
                    <a:p>
                      <a:pPr algn="ctr"/>
                      <a:r>
                        <a:rPr lang="en-US" sz="1400" b="1" dirty="0">
                          <a:latin typeface="+mj-lt"/>
                        </a:rPr>
                        <a:t>KCOB</a:t>
                      </a:r>
                    </a:p>
                  </a:txBody>
                  <a:tcPr/>
                </a:tc>
                <a:tc>
                  <a:txBody>
                    <a:bodyPr/>
                    <a:lstStyle/>
                    <a:p>
                      <a:pPr algn="ctr"/>
                      <a:r>
                        <a:rPr lang="en-US" sz="1400" dirty="0">
                          <a:latin typeface="+mj-lt"/>
                        </a:rPr>
                        <a:t>Fort Hays State, Weber State</a:t>
                      </a:r>
                    </a:p>
                    <a:p>
                      <a:pPr algn="ctr"/>
                      <a:endParaRPr lang="en-US" sz="1400" dirty="0">
                        <a:latin typeface="+mj-lt"/>
                      </a:endParaRPr>
                    </a:p>
                  </a:txBody>
                  <a:tcPr/>
                </a:tc>
                <a:tc>
                  <a:txBody>
                    <a:bodyPr/>
                    <a:lstStyle/>
                    <a:p>
                      <a:pPr algn="ctr"/>
                      <a:r>
                        <a:rPr lang="en-US" sz="1400" dirty="0">
                          <a:latin typeface="+mj-lt"/>
                        </a:rPr>
                        <a:t>International Economics</a:t>
                      </a:r>
                    </a:p>
                  </a:txBody>
                  <a:tcPr/>
                </a:tc>
                <a:tc>
                  <a:txBody>
                    <a:bodyPr/>
                    <a:lstStyle/>
                    <a:p>
                      <a:pPr algn="ctr"/>
                      <a:r>
                        <a:rPr lang="en-US" sz="1400" dirty="0">
                          <a:latin typeface="+mj-lt"/>
                        </a:rPr>
                        <a:t>26 -173</a:t>
                      </a:r>
                    </a:p>
                  </a:txBody>
                  <a:tcPr/>
                </a:tc>
                <a:tc>
                  <a:txBody>
                    <a:bodyPr/>
                    <a:lstStyle/>
                    <a:p>
                      <a:pPr algn="ctr"/>
                      <a:r>
                        <a:rPr lang="en-US" sz="1400" dirty="0">
                          <a:latin typeface="+mj-lt"/>
                        </a:rPr>
                        <a:t>1.36 % – 2.6% New Job Growth</a:t>
                      </a:r>
                    </a:p>
                  </a:txBody>
                  <a:tcPr/>
                </a:tc>
                <a:extLst>
                  <a:ext uri="{0D108BD9-81ED-4DB2-BD59-A6C34878D82A}">
                    <a16:rowId xmlns:a16="http://schemas.microsoft.com/office/drawing/2014/main" val="2248861261"/>
                  </a:ext>
                </a:extLst>
              </a:tr>
              <a:tr h="181610">
                <a:tc vMerge="1">
                  <a:txBody>
                    <a:bodyPr/>
                    <a:lstStyle/>
                    <a:p>
                      <a:endParaRPr lang="en-US"/>
                    </a:p>
                  </a:txBody>
                  <a:tcPr/>
                </a:tc>
                <a:tc>
                  <a:txBody>
                    <a:bodyPr/>
                    <a:lstStyle/>
                    <a:p>
                      <a:pPr algn="ctr"/>
                      <a:r>
                        <a:rPr lang="en-US" sz="1400" dirty="0">
                          <a:latin typeface="+mj-lt"/>
                        </a:rPr>
                        <a:t>Missouri State, Kansas State, KU, Weber State</a:t>
                      </a:r>
                    </a:p>
                    <a:p>
                      <a:pPr algn="ctr"/>
                      <a:endParaRPr lang="en-US" sz="1400" dirty="0">
                        <a:latin typeface="+mj-lt"/>
                      </a:endParaRPr>
                    </a:p>
                  </a:txBody>
                  <a:tcPr/>
                </a:tc>
                <a:tc>
                  <a:txBody>
                    <a:bodyPr/>
                    <a:lstStyle/>
                    <a:p>
                      <a:pPr algn="ctr"/>
                      <a:r>
                        <a:rPr lang="en-US" sz="1400" dirty="0">
                          <a:latin typeface="+mj-lt"/>
                        </a:rPr>
                        <a:t>Business, Management, Marketing, and Related Support Services - Management Information Systems, General</a:t>
                      </a:r>
                    </a:p>
                  </a:txBody>
                  <a:tcPr/>
                </a:tc>
                <a:tc>
                  <a:txBody>
                    <a:bodyPr/>
                    <a:lstStyle/>
                    <a:p>
                      <a:pPr algn="ctr"/>
                      <a:r>
                        <a:rPr lang="en-US" sz="1400" dirty="0">
                          <a:latin typeface="+mj-lt"/>
                        </a:rPr>
                        <a:t>28 -71 </a:t>
                      </a:r>
                    </a:p>
                  </a:txBody>
                  <a:tcPr/>
                </a:tc>
                <a:tc>
                  <a:txBody>
                    <a:bodyPr/>
                    <a:lstStyle/>
                    <a:p>
                      <a:pPr algn="ctr"/>
                      <a:r>
                        <a:rPr lang="en-US" sz="1400" dirty="0">
                          <a:latin typeface="+mj-lt"/>
                        </a:rPr>
                        <a:t>53 -114 New Jobs </a:t>
                      </a:r>
                    </a:p>
                  </a:txBody>
                  <a:tcPr/>
                </a:tc>
                <a:extLst>
                  <a:ext uri="{0D108BD9-81ED-4DB2-BD59-A6C34878D82A}">
                    <a16:rowId xmlns:a16="http://schemas.microsoft.com/office/drawing/2014/main" val="1494815554"/>
                  </a:ext>
                </a:extLst>
              </a:tr>
              <a:tr h="0">
                <a:tc vMerge="1">
                  <a:txBody>
                    <a:bodyPr/>
                    <a:lstStyle/>
                    <a:p>
                      <a:endParaRPr lang="en-US"/>
                    </a:p>
                  </a:txBody>
                  <a:tcPr/>
                </a:tc>
                <a:tc>
                  <a:txBody>
                    <a:bodyPr/>
                    <a:lstStyle/>
                    <a:p>
                      <a:pPr algn="ctr"/>
                      <a:r>
                        <a:rPr lang="en-US" sz="1400" dirty="0">
                          <a:latin typeface="+mj-lt"/>
                        </a:rPr>
                        <a:t>Mid-America Nazarene, Baker, Ferris, KU</a:t>
                      </a:r>
                    </a:p>
                    <a:p>
                      <a:pPr algn="ctr"/>
                      <a:endParaRPr lang="en-US" sz="1400" dirty="0">
                        <a:latin typeface="+mj-lt"/>
                      </a:endParaRPr>
                    </a:p>
                  </a:txBody>
                  <a:tcPr/>
                </a:tc>
                <a:tc>
                  <a:txBody>
                    <a:bodyPr/>
                    <a:lstStyle/>
                    <a:p>
                      <a:pPr algn="ctr"/>
                      <a:r>
                        <a:rPr lang="en-US" sz="1400" dirty="0">
                          <a:latin typeface="+mj-lt"/>
                        </a:rPr>
                        <a:t>Business, Management, Marketing, and Related Support Services – Organizational Leadership </a:t>
                      </a:r>
                    </a:p>
                  </a:txBody>
                  <a:tcPr/>
                </a:tc>
                <a:tc>
                  <a:txBody>
                    <a:bodyPr/>
                    <a:lstStyle/>
                    <a:p>
                      <a:pPr algn="ctr"/>
                      <a:r>
                        <a:rPr lang="en-US" sz="1400" dirty="0">
                          <a:latin typeface="+mj-lt"/>
                        </a:rPr>
                        <a:t>13 -75 </a:t>
                      </a:r>
                    </a:p>
                  </a:txBody>
                  <a:tcPr/>
                </a:tc>
                <a:tc>
                  <a:txBody>
                    <a:bodyPr/>
                    <a:lstStyle/>
                    <a:p>
                      <a:pPr algn="ctr"/>
                      <a:r>
                        <a:rPr lang="en-US" sz="1400" dirty="0">
                          <a:latin typeface="+mj-lt"/>
                        </a:rPr>
                        <a:t>58 – 140 New Jobs </a:t>
                      </a:r>
                    </a:p>
                  </a:txBody>
                  <a:tcPr/>
                </a:tc>
                <a:extLst>
                  <a:ext uri="{0D108BD9-81ED-4DB2-BD59-A6C34878D82A}">
                    <a16:rowId xmlns:a16="http://schemas.microsoft.com/office/drawing/2014/main" val="3063478766"/>
                  </a:ext>
                </a:extLst>
              </a:tr>
              <a:tr h="0">
                <a:tc vMerge="1">
                  <a:txBody>
                    <a:bodyPr/>
                    <a:lstStyle/>
                    <a:p>
                      <a:endParaRPr lang="en-US"/>
                    </a:p>
                  </a:txBody>
                  <a:tcPr/>
                </a:tc>
                <a:tc>
                  <a:txBody>
                    <a:bodyPr/>
                    <a:lstStyle/>
                    <a:p>
                      <a:pPr algn="ctr"/>
                      <a:r>
                        <a:rPr lang="en-US" sz="1400" dirty="0">
                          <a:latin typeface="+mj-lt"/>
                        </a:rPr>
                        <a:t>Weber State, Kansas State, Ferris</a:t>
                      </a:r>
                    </a:p>
                    <a:p>
                      <a:pPr algn="ctr"/>
                      <a:endParaRPr lang="en-US" sz="1400" dirty="0">
                        <a:latin typeface="+mj-lt"/>
                      </a:endParaRPr>
                    </a:p>
                  </a:txBody>
                  <a:tcPr/>
                </a:tc>
                <a:tc>
                  <a:txBody>
                    <a:bodyPr/>
                    <a:lstStyle/>
                    <a:p>
                      <a:pPr algn="ctr"/>
                      <a:r>
                        <a:rPr lang="en-US" sz="1400" dirty="0">
                          <a:latin typeface="+mj-lt"/>
                        </a:rPr>
                        <a:t>Business, Management, Marketing, and Related Support Services - Selling Skills and Sales Operations</a:t>
                      </a:r>
                    </a:p>
                  </a:txBody>
                  <a:tcPr/>
                </a:tc>
                <a:tc>
                  <a:txBody>
                    <a:bodyPr/>
                    <a:lstStyle/>
                    <a:p>
                      <a:pPr algn="ctr"/>
                      <a:r>
                        <a:rPr lang="en-US" sz="1400" dirty="0">
                          <a:latin typeface="+mj-lt"/>
                        </a:rPr>
                        <a:t>52 -145 </a:t>
                      </a:r>
                    </a:p>
                  </a:txBody>
                  <a:tcPr/>
                </a:tc>
                <a:tc>
                  <a:txBody>
                    <a:bodyPr/>
                    <a:lstStyle/>
                    <a:p>
                      <a:pPr algn="ctr"/>
                      <a:r>
                        <a:rPr lang="en-US" sz="1400" dirty="0">
                          <a:latin typeface="+mj-lt"/>
                        </a:rPr>
                        <a:t>140 -247 New Jobs</a:t>
                      </a:r>
                    </a:p>
                  </a:txBody>
                  <a:tcPr/>
                </a:tc>
                <a:extLst>
                  <a:ext uri="{0D108BD9-81ED-4DB2-BD59-A6C34878D82A}">
                    <a16:rowId xmlns:a16="http://schemas.microsoft.com/office/drawing/2014/main" val="3852626174"/>
                  </a:ext>
                </a:extLst>
              </a:tr>
            </a:tbl>
          </a:graphicData>
        </a:graphic>
      </p:graphicFrame>
    </p:spTree>
    <p:extLst>
      <p:ext uri="{BB962C8B-B14F-4D97-AF65-F5344CB8AC3E}">
        <p14:creationId xmlns:p14="http://schemas.microsoft.com/office/powerpoint/2010/main" val="179122608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E5570A-4F95-4E27-82BE-D09AA2C0A977}"/>
              </a:ext>
            </a:extLst>
          </p:cNvPr>
          <p:cNvSpPr>
            <a:spLocks noGrp="1"/>
          </p:cNvSpPr>
          <p:nvPr>
            <p:ph type="title"/>
          </p:nvPr>
        </p:nvSpPr>
        <p:spPr/>
        <p:txBody>
          <a:bodyPr/>
          <a:lstStyle/>
          <a:p>
            <a:r>
              <a:rPr lang="en-US" dirty="0"/>
              <a:t>Program Gap Summary – COE</a:t>
            </a:r>
          </a:p>
        </p:txBody>
      </p:sp>
      <p:sp>
        <p:nvSpPr>
          <p:cNvPr id="4" name="Slide Number Placeholder 3">
            <a:extLst>
              <a:ext uri="{FF2B5EF4-FFF2-40B4-BE49-F238E27FC236}">
                <a16:creationId xmlns:a16="http://schemas.microsoft.com/office/drawing/2014/main" id="{AACB4448-7384-44B3-B12B-E6FC1E6CF78E}"/>
              </a:ext>
            </a:extLst>
          </p:cNvPr>
          <p:cNvSpPr>
            <a:spLocks noGrp="1"/>
          </p:cNvSpPr>
          <p:nvPr>
            <p:ph type="sldNum" sz="quarter" idx="15"/>
          </p:nvPr>
        </p:nvSpPr>
        <p:spPr/>
        <p:txBody>
          <a:bodyPr/>
          <a:lstStyle/>
          <a:p>
            <a:fld id="{D3F7C509-FEEF-45D3-B896-7C07814C0C13}" type="slidenum">
              <a:rPr lang="en-US" smtClean="0">
                <a:solidFill>
                  <a:srgbClr val="000000"/>
                </a:solidFill>
              </a:rPr>
              <a:pPr/>
              <a:t>22</a:t>
            </a:fld>
            <a:endParaRPr lang="en-US">
              <a:solidFill>
                <a:srgbClr val="000000"/>
              </a:solidFill>
            </a:endParaRPr>
          </a:p>
        </p:txBody>
      </p:sp>
      <p:graphicFrame>
        <p:nvGraphicFramePr>
          <p:cNvPr id="5" name="Table 3">
            <a:extLst>
              <a:ext uri="{FF2B5EF4-FFF2-40B4-BE49-F238E27FC236}">
                <a16:creationId xmlns:a16="http://schemas.microsoft.com/office/drawing/2014/main" id="{CB49585D-0BE5-4D27-8BDD-451B7266CD29}"/>
              </a:ext>
            </a:extLst>
          </p:cNvPr>
          <p:cNvGraphicFramePr>
            <a:graphicFrameLocks noGrp="1"/>
          </p:cNvGraphicFramePr>
          <p:nvPr>
            <p:extLst>
              <p:ext uri="{D42A27DB-BD31-4B8C-83A1-F6EECF244321}">
                <p14:modId xmlns:p14="http://schemas.microsoft.com/office/powerpoint/2010/main" val="3883750773"/>
              </p:ext>
            </p:extLst>
          </p:nvPr>
        </p:nvGraphicFramePr>
        <p:xfrm>
          <a:off x="1188720" y="1371600"/>
          <a:ext cx="10010776" cy="2621280"/>
        </p:xfrm>
        <a:graphic>
          <a:graphicData uri="http://schemas.openxmlformats.org/drawingml/2006/table">
            <a:tbl>
              <a:tblPr firstRow="1" bandRow="1">
                <a:tableStyleId>{5940675A-B579-460E-94D1-54222C63F5DA}</a:tableStyleId>
              </a:tblPr>
              <a:tblGrid>
                <a:gridCol w="967052">
                  <a:extLst>
                    <a:ext uri="{9D8B030D-6E8A-4147-A177-3AD203B41FA5}">
                      <a16:colId xmlns:a16="http://schemas.microsoft.com/office/drawing/2014/main" val="3160848077"/>
                    </a:ext>
                  </a:extLst>
                </a:gridCol>
                <a:gridCol w="2328645">
                  <a:extLst>
                    <a:ext uri="{9D8B030D-6E8A-4147-A177-3AD203B41FA5}">
                      <a16:colId xmlns:a16="http://schemas.microsoft.com/office/drawing/2014/main" val="724277645"/>
                    </a:ext>
                  </a:extLst>
                </a:gridCol>
                <a:gridCol w="3467263">
                  <a:extLst>
                    <a:ext uri="{9D8B030D-6E8A-4147-A177-3AD203B41FA5}">
                      <a16:colId xmlns:a16="http://schemas.microsoft.com/office/drawing/2014/main" val="1025303731"/>
                    </a:ext>
                  </a:extLst>
                </a:gridCol>
                <a:gridCol w="1623908">
                  <a:extLst>
                    <a:ext uri="{9D8B030D-6E8A-4147-A177-3AD203B41FA5}">
                      <a16:colId xmlns:a16="http://schemas.microsoft.com/office/drawing/2014/main" val="884165782"/>
                    </a:ext>
                  </a:extLst>
                </a:gridCol>
                <a:gridCol w="1623908">
                  <a:extLst>
                    <a:ext uri="{9D8B030D-6E8A-4147-A177-3AD203B41FA5}">
                      <a16:colId xmlns:a16="http://schemas.microsoft.com/office/drawing/2014/main" val="2751540446"/>
                    </a:ext>
                  </a:extLst>
                </a:gridCol>
              </a:tblGrid>
              <a:tr h="370840">
                <a:tc>
                  <a:txBody>
                    <a:bodyPr/>
                    <a:lstStyle/>
                    <a:p>
                      <a:pPr algn="ctr"/>
                      <a:r>
                        <a:rPr lang="en-US" sz="1400" b="1" dirty="0">
                          <a:latin typeface="+mj-lt"/>
                        </a:rPr>
                        <a:t>College </a:t>
                      </a:r>
                    </a:p>
                  </a:txBody>
                  <a:tcPr>
                    <a:solidFill>
                      <a:schemeClr val="accent3">
                        <a:lumMod val="60000"/>
                        <a:lumOff val="40000"/>
                      </a:schemeClr>
                    </a:solidFill>
                  </a:tcPr>
                </a:tc>
                <a:tc>
                  <a:txBody>
                    <a:bodyPr/>
                    <a:lstStyle/>
                    <a:p>
                      <a:pPr algn="ctr"/>
                      <a:r>
                        <a:rPr lang="en-US" sz="1400" b="1" dirty="0">
                          <a:latin typeface="+mj-lt"/>
                        </a:rPr>
                        <a:t>Competitors </a:t>
                      </a:r>
                    </a:p>
                  </a:txBody>
                  <a:tcPr>
                    <a:solidFill>
                      <a:schemeClr val="accent3">
                        <a:lumMod val="60000"/>
                        <a:lumOff val="40000"/>
                      </a:schemeClr>
                    </a:solidFill>
                  </a:tcPr>
                </a:tc>
                <a:tc>
                  <a:txBody>
                    <a:bodyPr/>
                    <a:lstStyle/>
                    <a:p>
                      <a:pPr algn="ctr"/>
                      <a:r>
                        <a:rPr lang="en-US" sz="1400" b="1" dirty="0">
                          <a:latin typeface="+mj-lt"/>
                        </a:rPr>
                        <a:t>Program Offering </a:t>
                      </a:r>
                    </a:p>
                  </a:txBody>
                  <a:tcPr>
                    <a:solidFill>
                      <a:schemeClr val="accent3">
                        <a:lumMod val="60000"/>
                        <a:lumOff val="40000"/>
                      </a:schemeClr>
                    </a:solidFill>
                  </a:tcPr>
                </a:tc>
                <a:tc>
                  <a:txBody>
                    <a:bodyPr/>
                    <a:lstStyle/>
                    <a:p>
                      <a:pPr algn="ctr"/>
                      <a:r>
                        <a:rPr lang="en-US" sz="1400" b="1" dirty="0">
                          <a:latin typeface="+mj-lt"/>
                        </a:rPr>
                        <a:t>2018 Program Graduates (Range)</a:t>
                      </a:r>
                    </a:p>
                  </a:txBody>
                  <a:tcPr>
                    <a:solidFill>
                      <a:schemeClr val="accent3">
                        <a:lumMod val="60000"/>
                        <a:lumOff val="40000"/>
                      </a:schemeClr>
                    </a:solidFill>
                  </a:tcPr>
                </a:tc>
                <a:tc>
                  <a:txBody>
                    <a:bodyPr/>
                    <a:lstStyle/>
                    <a:p>
                      <a:pPr algn="ctr"/>
                      <a:r>
                        <a:rPr lang="en-US" sz="1400" b="1" kern="1200" dirty="0">
                          <a:solidFill>
                            <a:schemeClr val="tx1"/>
                          </a:solidFill>
                          <a:latin typeface="+mn-lt"/>
                          <a:ea typeface="+mn-ea"/>
                          <a:cs typeface="+mn-cs"/>
                        </a:rPr>
                        <a:t>KS &amp; MO Workforce Data </a:t>
                      </a:r>
                    </a:p>
                  </a:txBody>
                  <a:tcPr>
                    <a:solidFill>
                      <a:schemeClr val="accent3">
                        <a:lumMod val="60000"/>
                        <a:lumOff val="40000"/>
                      </a:schemeClr>
                    </a:solidFill>
                  </a:tcPr>
                </a:tc>
                <a:extLst>
                  <a:ext uri="{0D108BD9-81ED-4DB2-BD59-A6C34878D82A}">
                    <a16:rowId xmlns:a16="http://schemas.microsoft.com/office/drawing/2014/main" val="613458053"/>
                  </a:ext>
                </a:extLst>
              </a:tr>
              <a:tr h="0">
                <a:tc rowSpan="2">
                  <a:txBody>
                    <a:bodyPr/>
                    <a:lstStyle/>
                    <a:p>
                      <a:pPr algn="ctr"/>
                      <a:r>
                        <a:rPr lang="en-US" sz="1400" b="1" dirty="0">
                          <a:latin typeface="+mj-lt"/>
                        </a:rPr>
                        <a:t>COE </a:t>
                      </a:r>
                    </a:p>
                  </a:txBody>
                  <a:tcPr/>
                </a:tc>
                <a:tc>
                  <a:txBody>
                    <a:bodyPr/>
                    <a:lstStyle/>
                    <a:p>
                      <a:pPr algn="ctr"/>
                      <a:r>
                        <a:rPr lang="en-US" sz="1400" dirty="0">
                          <a:latin typeface="+mj-lt"/>
                        </a:rPr>
                        <a:t>KU, Emporia, Kansas State, Southern IL</a:t>
                      </a:r>
                    </a:p>
                    <a:p>
                      <a:pPr algn="ctr"/>
                      <a:r>
                        <a:rPr lang="en-US" sz="1400" dirty="0">
                          <a:latin typeface="+mj-lt"/>
                        </a:rPr>
                        <a:t>Ferris</a:t>
                      </a:r>
                    </a:p>
                    <a:p>
                      <a:pPr algn="ctr"/>
                      <a:endParaRPr lang="en-US" sz="1400" dirty="0">
                        <a:latin typeface="+mj-lt"/>
                      </a:endParaRPr>
                    </a:p>
                  </a:txBody>
                  <a:tcPr/>
                </a:tc>
                <a:tc>
                  <a:txBody>
                    <a:bodyPr/>
                    <a:lstStyle/>
                    <a:p>
                      <a:pPr algn="ctr"/>
                      <a:r>
                        <a:rPr lang="en-US" sz="1400" dirty="0">
                          <a:latin typeface="+mj-lt"/>
                        </a:rPr>
                        <a:t>Curriculum and Instruction (Masters) </a:t>
                      </a:r>
                    </a:p>
                  </a:txBody>
                  <a:tcPr/>
                </a:tc>
                <a:tc>
                  <a:txBody>
                    <a:bodyPr/>
                    <a:lstStyle/>
                    <a:p>
                      <a:pPr algn="ctr"/>
                      <a:r>
                        <a:rPr lang="en-US" sz="1400" dirty="0">
                          <a:latin typeface="+mj-lt"/>
                        </a:rPr>
                        <a:t>26 -180 </a:t>
                      </a:r>
                    </a:p>
                  </a:txBody>
                  <a:tcPr/>
                </a:tc>
                <a:tc>
                  <a:txBody>
                    <a:bodyPr/>
                    <a:lstStyle/>
                    <a:p>
                      <a:pPr algn="ctr"/>
                      <a:r>
                        <a:rPr lang="en-US" sz="1400" dirty="0">
                          <a:latin typeface="+mj-lt"/>
                        </a:rPr>
                        <a:t>No specific job category available but significant new job growth in education overall </a:t>
                      </a:r>
                    </a:p>
                  </a:txBody>
                  <a:tcPr/>
                </a:tc>
                <a:extLst>
                  <a:ext uri="{0D108BD9-81ED-4DB2-BD59-A6C34878D82A}">
                    <a16:rowId xmlns:a16="http://schemas.microsoft.com/office/drawing/2014/main" val="2209771658"/>
                  </a:ext>
                </a:extLst>
              </a:tr>
              <a:tr h="181610">
                <a:tc vMerge="1">
                  <a:txBody>
                    <a:bodyPr/>
                    <a:lstStyle/>
                    <a:p>
                      <a:endParaRPr lang="en-US"/>
                    </a:p>
                  </a:txBody>
                  <a:tcPr/>
                </a:tc>
                <a:tc>
                  <a:txBody>
                    <a:bodyPr/>
                    <a:lstStyle/>
                    <a:p>
                      <a:pPr algn="ctr"/>
                      <a:r>
                        <a:rPr lang="en-US" sz="1400" dirty="0">
                          <a:latin typeface="+mj-lt"/>
                        </a:rPr>
                        <a:t>Kansas State, MSSU, Central Missouri</a:t>
                      </a:r>
                    </a:p>
                    <a:p>
                      <a:pPr algn="ctr"/>
                      <a:endParaRPr lang="en-US" sz="1400" dirty="0">
                        <a:latin typeface="+mj-lt"/>
                      </a:endParaRPr>
                    </a:p>
                    <a:p>
                      <a:pPr algn="ctr"/>
                      <a:endParaRPr lang="en-US" sz="1400" dirty="0">
                        <a:latin typeface="+mj-lt"/>
                      </a:endParaRPr>
                    </a:p>
                  </a:txBody>
                  <a:tcPr/>
                </a:tc>
                <a:tc>
                  <a:txBody>
                    <a:bodyPr/>
                    <a:lstStyle/>
                    <a:p>
                      <a:pPr algn="ctr"/>
                      <a:r>
                        <a:rPr lang="en-US" sz="1400" dirty="0">
                          <a:latin typeface="+mj-lt"/>
                        </a:rPr>
                        <a:t>Psychology - Research and Experimental Psychology</a:t>
                      </a:r>
                    </a:p>
                  </a:txBody>
                  <a:tcPr/>
                </a:tc>
                <a:tc>
                  <a:txBody>
                    <a:bodyPr/>
                    <a:lstStyle/>
                    <a:p>
                      <a:pPr algn="ctr"/>
                      <a:r>
                        <a:rPr lang="en-US" sz="1400" dirty="0">
                          <a:latin typeface="+mj-lt"/>
                        </a:rPr>
                        <a:t>70 – 90 </a:t>
                      </a:r>
                    </a:p>
                  </a:txBody>
                  <a:tcPr/>
                </a:tc>
                <a:tc>
                  <a:txBody>
                    <a:bodyPr/>
                    <a:lstStyle/>
                    <a:p>
                      <a:pPr algn="ctr"/>
                      <a:r>
                        <a:rPr lang="en-US" sz="1400" dirty="0">
                          <a:latin typeface="+mj-lt"/>
                        </a:rPr>
                        <a:t>Flat job growth </a:t>
                      </a:r>
                    </a:p>
                  </a:txBody>
                  <a:tcPr/>
                </a:tc>
                <a:extLst>
                  <a:ext uri="{0D108BD9-81ED-4DB2-BD59-A6C34878D82A}">
                    <a16:rowId xmlns:a16="http://schemas.microsoft.com/office/drawing/2014/main" val="1685309697"/>
                  </a:ext>
                </a:extLst>
              </a:tr>
            </a:tbl>
          </a:graphicData>
        </a:graphic>
      </p:graphicFrame>
    </p:spTree>
    <p:extLst>
      <p:ext uri="{BB962C8B-B14F-4D97-AF65-F5344CB8AC3E}">
        <p14:creationId xmlns:p14="http://schemas.microsoft.com/office/powerpoint/2010/main" val="142252897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E5570A-4F95-4E27-82BE-D09AA2C0A977}"/>
              </a:ext>
            </a:extLst>
          </p:cNvPr>
          <p:cNvSpPr>
            <a:spLocks noGrp="1"/>
          </p:cNvSpPr>
          <p:nvPr>
            <p:ph type="title"/>
          </p:nvPr>
        </p:nvSpPr>
        <p:spPr/>
        <p:txBody>
          <a:bodyPr/>
          <a:lstStyle/>
          <a:p>
            <a:pPr fontAlgn="t"/>
            <a:br>
              <a:rPr lang="en-US" dirty="0"/>
            </a:br>
            <a:r>
              <a:rPr lang="en-US" dirty="0"/>
              <a:t>Program Gap Summary – COT</a:t>
            </a:r>
            <a:endParaRPr lang="en-US" b="1" dirty="0"/>
          </a:p>
        </p:txBody>
      </p:sp>
      <p:sp>
        <p:nvSpPr>
          <p:cNvPr id="4" name="Slide Number Placeholder 3">
            <a:extLst>
              <a:ext uri="{FF2B5EF4-FFF2-40B4-BE49-F238E27FC236}">
                <a16:creationId xmlns:a16="http://schemas.microsoft.com/office/drawing/2014/main" id="{AACB4448-7384-44B3-B12B-E6FC1E6CF78E}"/>
              </a:ext>
            </a:extLst>
          </p:cNvPr>
          <p:cNvSpPr>
            <a:spLocks noGrp="1"/>
          </p:cNvSpPr>
          <p:nvPr>
            <p:ph type="sldNum" sz="quarter" idx="15"/>
          </p:nvPr>
        </p:nvSpPr>
        <p:spPr/>
        <p:txBody>
          <a:bodyPr/>
          <a:lstStyle/>
          <a:p>
            <a:fld id="{D3F7C509-FEEF-45D3-B896-7C07814C0C13}" type="slidenum">
              <a:rPr lang="en-US" smtClean="0">
                <a:solidFill>
                  <a:srgbClr val="000000"/>
                </a:solidFill>
              </a:rPr>
              <a:pPr/>
              <a:t>23</a:t>
            </a:fld>
            <a:endParaRPr lang="en-US">
              <a:solidFill>
                <a:srgbClr val="000000"/>
              </a:solidFill>
            </a:endParaRPr>
          </a:p>
        </p:txBody>
      </p:sp>
      <p:graphicFrame>
        <p:nvGraphicFramePr>
          <p:cNvPr id="5" name="Table 3">
            <a:extLst>
              <a:ext uri="{FF2B5EF4-FFF2-40B4-BE49-F238E27FC236}">
                <a16:creationId xmlns:a16="http://schemas.microsoft.com/office/drawing/2014/main" id="{CB49585D-0BE5-4D27-8BDD-451B7266CD29}"/>
              </a:ext>
            </a:extLst>
          </p:cNvPr>
          <p:cNvGraphicFramePr>
            <a:graphicFrameLocks noGrp="1"/>
          </p:cNvGraphicFramePr>
          <p:nvPr>
            <p:extLst>
              <p:ext uri="{D42A27DB-BD31-4B8C-83A1-F6EECF244321}">
                <p14:modId xmlns:p14="http://schemas.microsoft.com/office/powerpoint/2010/main" val="628310998"/>
              </p:ext>
            </p:extLst>
          </p:nvPr>
        </p:nvGraphicFramePr>
        <p:xfrm>
          <a:off x="1188720" y="1188720"/>
          <a:ext cx="10010776" cy="4602480"/>
        </p:xfrm>
        <a:graphic>
          <a:graphicData uri="http://schemas.openxmlformats.org/drawingml/2006/table">
            <a:tbl>
              <a:tblPr firstRow="1" bandRow="1">
                <a:tableStyleId>{5940675A-B579-460E-94D1-54222C63F5DA}</a:tableStyleId>
              </a:tblPr>
              <a:tblGrid>
                <a:gridCol w="967052">
                  <a:extLst>
                    <a:ext uri="{9D8B030D-6E8A-4147-A177-3AD203B41FA5}">
                      <a16:colId xmlns:a16="http://schemas.microsoft.com/office/drawing/2014/main" val="3160848077"/>
                    </a:ext>
                  </a:extLst>
                </a:gridCol>
                <a:gridCol w="2328645">
                  <a:extLst>
                    <a:ext uri="{9D8B030D-6E8A-4147-A177-3AD203B41FA5}">
                      <a16:colId xmlns:a16="http://schemas.microsoft.com/office/drawing/2014/main" val="724277645"/>
                    </a:ext>
                  </a:extLst>
                </a:gridCol>
                <a:gridCol w="3467263">
                  <a:extLst>
                    <a:ext uri="{9D8B030D-6E8A-4147-A177-3AD203B41FA5}">
                      <a16:colId xmlns:a16="http://schemas.microsoft.com/office/drawing/2014/main" val="1025303731"/>
                    </a:ext>
                  </a:extLst>
                </a:gridCol>
                <a:gridCol w="1623908">
                  <a:extLst>
                    <a:ext uri="{9D8B030D-6E8A-4147-A177-3AD203B41FA5}">
                      <a16:colId xmlns:a16="http://schemas.microsoft.com/office/drawing/2014/main" val="884165782"/>
                    </a:ext>
                  </a:extLst>
                </a:gridCol>
                <a:gridCol w="1623908">
                  <a:extLst>
                    <a:ext uri="{9D8B030D-6E8A-4147-A177-3AD203B41FA5}">
                      <a16:colId xmlns:a16="http://schemas.microsoft.com/office/drawing/2014/main" val="2918445353"/>
                    </a:ext>
                  </a:extLst>
                </a:gridCol>
              </a:tblGrid>
              <a:tr h="370840">
                <a:tc>
                  <a:txBody>
                    <a:bodyPr/>
                    <a:lstStyle/>
                    <a:p>
                      <a:pPr algn="ctr"/>
                      <a:r>
                        <a:rPr lang="en-US" sz="1400" b="1" dirty="0">
                          <a:latin typeface="+mj-lt"/>
                        </a:rPr>
                        <a:t>College </a:t>
                      </a:r>
                    </a:p>
                  </a:txBody>
                  <a:tcPr>
                    <a:solidFill>
                      <a:schemeClr val="accent3">
                        <a:lumMod val="60000"/>
                        <a:lumOff val="40000"/>
                      </a:schemeClr>
                    </a:solidFill>
                  </a:tcPr>
                </a:tc>
                <a:tc>
                  <a:txBody>
                    <a:bodyPr/>
                    <a:lstStyle/>
                    <a:p>
                      <a:pPr algn="ctr"/>
                      <a:r>
                        <a:rPr lang="en-US" sz="1400" b="1" dirty="0">
                          <a:latin typeface="+mj-lt"/>
                        </a:rPr>
                        <a:t>Competitors </a:t>
                      </a:r>
                    </a:p>
                  </a:txBody>
                  <a:tcPr>
                    <a:solidFill>
                      <a:schemeClr val="accent3">
                        <a:lumMod val="60000"/>
                        <a:lumOff val="40000"/>
                      </a:schemeClr>
                    </a:solidFill>
                  </a:tcPr>
                </a:tc>
                <a:tc>
                  <a:txBody>
                    <a:bodyPr/>
                    <a:lstStyle/>
                    <a:p>
                      <a:pPr algn="ctr"/>
                      <a:r>
                        <a:rPr lang="en-US" sz="1400" b="1" dirty="0">
                          <a:latin typeface="+mj-lt"/>
                        </a:rPr>
                        <a:t>Program Offering </a:t>
                      </a:r>
                    </a:p>
                  </a:txBody>
                  <a:tcPr>
                    <a:solidFill>
                      <a:schemeClr val="accent3">
                        <a:lumMod val="60000"/>
                        <a:lumOff val="40000"/>
                      </a:schemeClr>
                    </a:solidFill>
                  </a:tcPr>
                </a:tc>
                <a:tc>
                  <a:txBody>
                    <a:bodyPr/>
                    <a:lstStyle/>
                    <a:p>
                      <a:pPr algn="ctr"/>
                      <a:r>
                        <a:rPr lang="en-US" sz="1400" b="1" dirty="0">
                          <a:latin typeface="+mj-lt"/>
                        </a:rPr>
                        <a:t>2018 Program Graduates </a:t>
                      </a:r>
                    </a:p>
                  </a:txBody>
                  <a:tcPr>
                    <a:solidFill>
                      <a:schemeClr val="accent3">
                        <a:lumMod val="60000"/>
                        <a:lumOff val="40000"/>
                      </a:schemeClr>
                    </a:solidFill>
                  </a:tcPr>
                </a:tc>
                <a:tc>
                  <a:txBody>
                    <a:bodyPr/>
                    <a:lstStyle/>
                    <a:p>
                      <a:pPr algn="ctr"/>
                      <a:r>
                        <a:rPr lang="en-US" sz="1400" b="1" kern="1200" dirty="0">
                          <a:solidFill>
                            <a:schemeClr val="tx1"/>
                          </a:solidFill>
                          <a:latin typeface="+mn-lt"/>
                          <a:ea typeface="+mn-ea"/>
                          <a:cs typeface="+mn-cs"/>
                        </a:rPr>
                        <a:t>KS &amp; MO Workforce Data </a:t>
                      </a:r>
                    </a:p>
                  </a:txBody>
                  <a:tcPr>
                    <a:solidFill>
                      <a:schemeClr val="accent3">
                        <a:lumMod val="60000"/>
                        <a:lumOff val="40000"/>
                      </a:schemeClr>
                    </a:solidFill>
                  </a:tcPr>
                </a:tc>
                <a:extLst>
                  <a:ext uri="{0D108BD9-81ED-4DB2-BD59-A6C34878D82A}">
                    <a16:rowId xmlns:a16="http://schemas.microsoft.com/office/drawing/2014/main" val="613458053"/>
                  </a:ext>
                </a:extLst>
              </a:tr>
              <a:tr h="0">
                <a:tc rowSpan="5">
                  <a:txBody>
                    <a:bodyPr/>
                    <a:lstStyle/>
                    <a:p>
                      <a:pPr algn="ctr"/>
                      <a:r>
                        <a:rPr lang="en-US" sz="1400" b="1" dirty="0">
                          <a:latin typeface="+mj-lt"/>
                        </a:rPr>
                        <a:t>COT </a:t>
                      </a:r>
                    </a:p>
                  </a:txBody>
                  <a:tcPr/>
                </a:tc>
                <a:tc>
                  <a:txBody>
                    <a:bodyPr/>
                    <a:lstStyle/>
                    <a:p>
                      <a:pPr algn="ctr"/>
                      <a:r>
                        <a:rPr lang="en-US" sz="1400" dirty="0">
                          <a:latin typeface="+mj-lt"/>
                        </a:rPr>
                        <a:t>Kansas State, Southern IL, Southern IL, KU</a:t>
                      </a:r>
                    </a:p>
                  </a:txBody>
                  <a:tcPr/>
                </a:tc>
                <a:tc>
                  <a:txBody>
                    <a:bodyPr/>
                    <a:lstStyle/>
                    <a:p>
                      <a:pPr algn="ctr"/>
                      <a:r>
                        <a:rPr lang="en-US" sz="1400" dirty="0">
                          <a:latin typeface="+mj-lt"/>
                        </a:rPr>
                        <a:t>Civil Engineering, General</a:t>
                      </a:r>
                    </a:p>
                  </a:txBody>
                  <a:tcPr/>
                </a:tc>
                <a:tc>
                  <a:txBody>
                    <a:bodyPr/>
                    <a:lstStyle/>
                    <a:p>
                      <a:pPr algn="ctr"/>
                      <a:r>
                        <a:rPr lang="en-US" sz="1400" dirty="0">
                          <a:latin typeface="+mj-lt"/>
                        </a:rPr>
                        <a:t>38 - 59 </a:t>
                      </a:r>
                    </a:p>
                  </a:txBody>
                  <a:tcPr/>
                </a:tc>
                <a:tc>
                  <a:txBody>
                    <a:bodyPr/>
                    <a:lstStyle/>
                    <a:p>
                      <a:pPr algn="ctr"/>
                      <a:r>
                        <a:rPr lang="en-US" sz="1400" dirty="0">
                          <a:latin typeface="+mj-lt"/>
                        </a:rPr>
                        <a:t>37 -47 New Jobs with a 2% increase </a:t>
                      </a:r>
                    </a:p>
                  </a:txBody>
                  <a:tcPr/>
                </a:tc>
                <a:extLst>
                  <a:ext uri="{0D108BD9-81ED-4DB2-BD59-A6C34878D82A}">
                    <a16:rowId xmlns:a16="http://schemas.microsoft.com/office/drawing/2014/main" val="918976296"/>
                  </a:ext>
                </a:extLst>
              </a:tr>
              <a:tr h="181610">
                <a:tc vMerge="1">
                  <a:txBody>
                    <a:bodyPr/>
                    <a:lstStyle/>
                    <a:p>
                      <a:endParaRPr lang="en-US"/>
                    </a:p>
                  </a:txBody>
                  <a:tcPr/>
                </a:tc>
                <a:tc>
                  <a:txBody>
                    <a:bodyPr/>
                    <a:lstStyle/>
                    <a:p>
                      <a:pPr algn="ctr"/>
                      <a:r>
                        <a:rPr lang="en-US" sz="1400" dirty="0">
                          <a:latin typeface="+mj-lt"/>
                        </a:rPr>
                        <a:t>Weber State, Ferris</a:t>
                      </a:r>
                    </a:p>
                    <a:p>
                      <a:pPr algn="ctr"/>
                      <a:endParaRPr lang="en-US" sz="1400" dirty="0">
                        <a:latin typeface="+mj-lt"/>
                      </a:endParaRPr>
                    </a:p>
                  </a:txBody>
                  <a:tcPr/>
                </a:tc>
                <a:tc>
                  <a:txBody>
                    <a:bodyPr/>
                    <a:lstStyle/>
                    <a:p>
                      <a:pPr algn="ctr"/>
                      <a:r>
                        <a:rPr lang="en-US" sz="1400" dirty="0">
                          <a:latin typeface="+mj-lt"/>
                        </a:rPr>
                        <a:t>Health Professions and Related Programs- Clinical/Medical Laboratory Technician</a:t>
                      </a:r>
                    </a:p>
                  </a:txBody>
                  <a:tcPr/>
                </a:tc>
                <a:tc>
                  <a:txBody>
                    <a:bodyPr/>
                    <a:lstStyle/>
                    <a:p>
                      <a:pPr algn="ctr"/>
                      <a:r>
                        <a:rPr lang="en-US" sz="1400" dirty="0">
                          <a:latin typeface="+mj-lt"/>
                        </a:rPr>
                        <a:t>78 -88</a:t>
                      </a:r>
                    </a:p>
                  </a:txBody>
                  <a:tcPr/>
                </a:tc>
                <a:tc>
                  <a:txBody>
                    <a:bodyPr/>
                    <a:lstStyle/>
                    <a:p>
                      <a:pPr algn="ctr"/>
                      <a:r>
                        <a:rPr lang="en-US" sz="1400" dirty="0">
                          <a:latin typeface="+mj-lt"/>
                        </a:rPr>
                        <a:t>39 – 51 new jobs with 2.2% increase </a:t>
                      </a:r>
                    </a:p>
                  </a:txBody>
                  <a:tcPr/>
                </a:tc>
                <a:extLst>
                  <a:ext uri="{0D108BD9-81ED-4DB2-BD59-A6C34878D82A}">
                    <a16:rowId xmlns:a16="http://schemas.microsoft.com/office/drawing/2014/main" val="2840888682"/>
                  </a:ext>
                </a:extLst>
              </a:tr>
              <a:tr h="0">
                <a:tc vMerge="1">
                  <a:txBody>
                    <a:bodyPr/>
                    <a:lstStyle/>
                    <a:p>
                      <a:endParaRPr lang="en-US"/>
                    </a:p>
                  </a:txBody>
                  <a:tcPr/>
                </a:tc>
                <a:tc>
                  <a:txBody>
                    <a:bodyPr/>
                    <a:lstStyle/>
                    <a:p>
                      <a:pPr algn="ctr"/>
                      <a:r>
                        <a:rPr lang="en-US" sz="1400" dirty="0">
                          <a:latin typeface="+mj-lt"/>
                        </a:rPr>
                        <a:t>Central Missouri, Emporia, Kansas State, Mid-America Nazarene, Fort Hays State, Northwest Missouri State, Weber State, Ferris, KU, MSSU, OSU </a:t>
                      </a:r>
                    </a:p>
                  </a:txBody>
                  <a:tcPr/>
                </a:tc>
                <a:tc>
                  <a:txBody>
                    <a:bodyPr/>
                    <a:lstStyle/>
                    <a:p>
                      <a:pPr algn="ctr" fontAlgn="b"/>
                      <a:r>
                        <a:rPr lang="en-US" sz="1400" b="0" i="0" u="none" strike="noStrike" dirty="0">
                          <a:solidFill>
                            <a:srgbClr val="000000"/>
                          </a:solidFill>
                          <a:effectLst/>
                          <a:latin typeface="Calibri" panose="020F0502020204030204" pitchFamily="34" charset="0"/>
                        </a:rPr>
                        <a:t>Computer and Information Sciences and Support Services – Computer  Science </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tx1"/>
                          </a:solidFill>
                          <a:latin typeface="+mn-lt"/>
                          <a:ea typeface="+mn-ea"/>
                          <a:cs typeface="+mn-cs"/>
                        </a:rPr>
                        <a:t>96 -152 </a:t>
                      </a:r>
                    </a:p>
                    <a:p>
                      <a:pPr algn="ctr"/>
                      <a:endParaRPr lang="en-US" sz="1400" dirty="0">
                        <a:latin typeface="+mj-lt"/>
                      </a:endParaRPr>
                    </a:p>
                  </a:txBody>
                  <a:tcPr/>
                </a:tc>
                <a:tc>
                  <a:txBody>
                    <a:bodyPr/>
                    <a:lstStyle/>
                    <a:p>
                      <a:pPr algn="ctr"/>
                      <a:r>
                        <a:rPr lang="en-US" sz="1400" dirty="0">
                          <a:latin typeface="+mj-lt"/>
                        </a:rPr>
                        <a:t>Massive job growth in the sector across 14 job categories in Computers </a:t>
                      </a:r>
                    </a:p>
                  </a:txBody>
                  <a:tcPr/>
                </a:tc>
                <a:extLst>
                  <a:ext uri="{0D108BD9-81ED-4DB2-BD59-A6C34878D82A}">
                    <a16:rowId xmlns:a16="http://schemas.microsoft.com/office/drawing/2014/main" val="1818399754"/>
                  </a:ext>
                </a:extLst>
              </a:tr>
              <a:tr h="0">
                <a:tc vMerge="1">
                  <a:txBody>
                    <a:bodyPr/>
                    <a:lstStyle/>
                    <a:p>
                      <a:endParaRPr lang="en-US"/>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tx1"/>
                          </a:solidFill>
                          <a:latin typeface="+mn-lt"/>
                          <a:ea typeface="+mn-ea"/>
                          <a:cs typeface="+mn-cs"/>
                        </a:rPr>
                        <a:t>Southern IL, Ferris, Weber State</a:t>
                      </a:r>
                    </a:p>
                    <a:p>
                      <a:pPr algn="ctr"/>
                      <a:endParaRPr lang="en-US" sz="1400" dirty="0">
                        <a:latin typeface="+mj-lt"/>
                      </a:endParaRPr>
                    </a:p>
                  </a:txBody>
                  <a:tcPr/>
                </a:tc>
                <a:tc>
                  <a:txBody>
                    <a:bodyPr/>
                    <a:lstStyle/>
                    <a:p>
                      <a:pPr algn="ctr" fontAlgn="b"/>
                      <a:r>
                        <a:rPr lang="en-US" sz="1400" b="0" i="0" u="none" strike="noStrike" dirty="0">
                          <a:solidFill>
                            <a:srgbClr val="000000"/>
                          </a:solidFill>
                          <a:effectLst/>
                          <a:latin typeface="Calibri" panose="020F0502020204030204" pitchFamily="34" charset="0"/>
                        </a:rPr>
                        <a:t>Health/Health Care Administration/Management</a:t>
                      </a:r>
                    </a:p>
                  </a:txBody>
                  <a:tcPr marL="9525" marR="9525" marT="9525" marB="0"/>
                </a:tc>
                <a:tc>
                  <a:txBody>
                    <a:bodyPr/>
                    <a:lstStyle/>
                    <a:p>
                      <a:pPr algn="ctr"/>
                      <a:r>
                        <a:rPr lang="en-US" sz="1400" dirty="0">
                          <a:latin typeface="+mj-lt"/>
                        </a:rPr>
                        <a:t>62-126 </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tx1"/>
                          </a:solidFill>
                          <a:latin typeface="+mn-lt"/>
                          <a:ea typeface="+mn-ea"/>
                          <a:cs typeface="+mn-cs"/>
                        </a:rPr>
                        <a:t>Massive job growth in the sector across 12 job categories in Health Care </a:t>
                      </a:r>
                    </a:p>
                    <a:p>
                      <a:pPr algn="ctr"/>
                      <a:endParaRPr lang="en-US" sz="1400" dirty="0">
                        <a:latin typeface="+mj-lt"/>
                      </a:endParaRPr>
                    </a:p>
                  </a:txBody>
                  <a:tcPr/>
                </a:tc>
                <a:extLst>
                  <a:ext uri="{0D108BD9-81ED-4DB2-BD59-A6C34878D82A}">
                    <a16:rowId xmlns:a16="http://schemas.microsoft.com/office/drawing/2014/main" val="506498278"/>
                  </a:ext>
                </a:extLst>
              </a:tr>
              <a:tr h="0">
                <a:tc vMerge="1">
                  <a:txBody>
                    <a:bodyPr/>
                    <a:lstStyle/>
                    <a:p>
                      <a:pPr algn="ctr"/>
                      <a:endParaRPr lang="en-US" sz="1400" b="1" dirty="0">
                        <a:latin typeface="+mj-lt"/>
                      </a:endParaRPr>
                    </a:p>
                  </a:txBody>
                  <a:tcPr/>
                </a:tc>
                <a:tc>
                  <a:txBody>
                    <a:bodyPr/>
                    <a:lstStyle/>
                    <a:p>
                      <a:pPr algn="ctr"/>
                      <a:r>
                        <a:rPr lang="en-US" sz="1400" dirty="0">
                          <a:latin typeface="+mj-lt"/>
                        </a:rPr>
                        <a:t>Kansas State, Southern IL, Ferris, KU</a:t>
                      </a:r>
                    </a:p>
                  </a:txBody>
                  <a:tcPr/>
                </a:tc>
                <a:tc>
                  <a:txBody>
                    <a:bodyPr/>
                    <a:lstStyle/>
                    <a:p>
                      <a:pPr algn="ctr"/>
                      <a:r>
                        <a:rPr lang="en-US" sz="1400" dirty="0">
                          <a:latin typeface="+mj-lt"/>
                        </a:rPr>
                        <a:t>Architecture and Related Services- Architecture</a:t>
                      </a:r>
                    </a:p>
                  </a:txBody>
                  <a:tcPr/>
                </a:tc>
                <a:tc>
                  <a:txBody>
                    <a:bodyPr/>
                    <a:lstStyle/>
                    <a:p>
                      <a:pPr algn="ctr"/>
                      <a:r>
                        <a:rPr lang="en-US" sz="1400" dirty="0">
                          <a:latin typeface="+mj-lt"/>
                        </a:rPr>
                        <a:t>45 -83 </a:t>
                      </a:r>
                    </a:p>
                  </a:txBody>
                  <a:tcPr/>
                </a:tc>
                <a:tc>
                  <a:txBody>
                    <a:bodyPr/>
                    <a:lstStyle/>
                    <a:p>
                      <a:pPr algn="ctr"/>
                      <a:r>
                        <a:rPr lang="en-US" sz="1400" dirty="0">
                          <a:latin typeface="+mj-lt"/>
                        </a:rPr>
                        <a:t>47 – 61 New Jobs </a:t>
                      </a:r>
                    </a:p>
                  </a:txBody>
                  <a:tcPr/>
                </a:tc>
                <a:extLst>
                  <a:ext uri="{0D108BD9-81ED-4DB2-BD59-A6C34878D82A}">
                    <a16:rowId xmlns:a16="http://schemas.microsoft.com/office/drawing/2014/main" val="2006264238"/>
                  </a:ext>
                </a:extLst>
              </a:tr>
            </a:tbl>
          </a:graphicData>
        </a:graphic>
      </p:graphicFrame>
    </p:spTree>
    <p:extLst>
      <p:ext uri="{BB962C8B-B14F-4D97-AF65-F5344CB8AC3E}">
        <p14:creationId xmlns:p14="http://schemas.microsoft.com/office/powerpoint/2010/main" val="100355055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E7D5AE-73EA-433F-94F9-811C0BC69EAF}"/>
              </a:ext>
            </a:extLst>
          </p:cNvPr>
          <p:cNvSpPr>
            <a:spLocks noGrp="1"/>
          </p:cNvSpPr>
          <p:nvPr>
            <p:ph type="title"/>
          </p:nvPr>
        </p:nvSpPr>
        <p:spPr/>
        <p:txBody>
          <a:bodyPr/>
          <a:lstStyle/>
          <a:p>
            <a:r>
              <a:rPr lang="en-US" dirty="0"/>
              <a:t>Areas of Emphasis – Opportunity for Efficiency Gains</a:t>
            </a:r>
          </a:p>
        </p:txBody>
      </p:sp>
      <p:sp>
        <p:nvSpPr>
          <p:cNvPr id="3" name="Content Placeholder 2">
            <a:extLst>
              <a:ext uri="{FF2B5EF4-FFF2-40B4-BE49-F238E27FC236}">
                <a16:creationId xmlns:a16="http://schemas.microsoft.com/office/drawing/2014/main" id="{CCD92ED5-8313-4C8D-8D52-2B3FBF4B0F7B}"/>
              </a:ext>
            </a:extLst>
          </p:cNvPr>
          <p:cNvSpPr>
            <a:spLocks noGrp="1"/>
          </p:cNvSpPr>
          <p:nvPr>
            <p:ph idx="1"/>
          </p:nvPr>
        </p:nvSpPr>
        <p:spPr>
          <a:xfrm>
            <a:off x="508000" y="1371600"/>
            <a:ext cx="4170878" cy="4525965"/>
          </a:xfrm>
        </p:spPr>
        <p:txBody>
          <a:bodyPr/>
          <a:lstStyle/>
          <a:p>
            <a:r>
              <a:rPr lang="en-US" dirty="0"/>
              <a:t>200 total emphases w/ students enrolled in 2018</a:t>
            </a:r>
          </a:p>
          <a:p>
            <a:r>
              <a:rPr lang="en-US" dirty="0"/>
              <a:t>12 emphases with 80+ students enrolled</a:t>
            </a:r>
          </a:p>
          <a:p>
            <a:r>
              <a:rPr lang="en-US" dirty="0"/>
              <a:t>96 with 10 or fewer students enrolled</a:t>
            </a:r>
          </a:p>
          <a:p>
            <a:pPr lvl="1"/>
            <a:r>
              <a:rPr lang="en-US" dirty="0"/>
              <a:t>Music emphases account for 30 of the 96</a:t>
            </a:r>
          </a:p>
          <a:p>
            <a:endParaRPr lang="en-US" dirty="0"/>
          </a:p>
        </p:txBody>
      </p:sp>
      <p:graphicFrame>
        <p:nvGraphicFramePr>
          <p:cNvPr id="4" name="Table 3">
            <a:extLst>
              <a:ext uri="{FF2B5EF4-FFF2-40B4-BE49-F238E27FC236}">
                <a16:creationId xmlns:a16="http://schemas.microsoft.com/office/drawing/2014/main" id="{D41B2B66-77F9-4A8B-BC6F-CFDA599AF0C6}"/>
              </a:ext>
            </a:extLst>
          </p:cNvPr>
          <p:cNvGraphicFramePr>
            <a:graphicFrameLocks noGrp="1"/>
          </p:cNvGraphicFramePr>
          <p:nvPr>
            <p:extLst>
              <p:ext uri="{D42A27DB-BD31-4B8C-83A1-F6EECF244321}">
                <p14:modId xmlns:p14="http://schemas.microsoft.com/office/powerpoint/2010/main" val="2679306423"/>
              </p:ext>
            </p:extLst>
          </p:nvPr>
        </p:nvGraphicFramePr>
        <p:xfrm>
          <a:off x="5052950" y="1142685"/>
          <a:ext cx="6907482" cy="4800600"/>
        </p:xfrm>
        <a:graphic>
          <a:graphicData uri="http://schemas.openxmlformats.org/drawingml/2006/table">
            <a:tbl>
              <a:tblPr firstRow="1" bandRow="1">
                <a:tableStyleId>{3C2FFA5D-87B4-456A-9821-1D502468CF0F}</a:tableStyleId>
              </a:tblPr>
              <a:tblGrid>
                <a:gridCol w="2871850">
                  <a:extLst>
                    <a:ext uri="{9D8B030D-6E8A-4147-A177-3AD203B41FA5}">
                      <a16:colId xmlns:a16="http://schemas.microsoft.com/office/drawing/2014/main" val="65341404"/>
                    </a:ext>
                  </a:extLst>
                </a:gridCol>
                <a:gridCol w="2514600">
                  <a:extLst>
                    <a:ext uri="{9D8B030D-6E8A-4147-A177-3AD203B41FA5}">
                      <a16:colId xmlns:a16="http://schemas.microsoft.com/office/drawing/2014/main" val="2084436303"/>
                    </a:ext>
                  </a:extLst>
                </a:gridCol>
                <a:gridCol w="1521032">
                  <a:extLst>
                    <a:ext uri="{9D8B030D-6E8A-4147-A177-3AD203B41FA5}">
                      <a16:colId xmlns:a16="http://schemas.microsoft.com/office/drawing/2014/main" val="1789895570"/>
                    </a:ext>
                  </a:extLst>
                </a:gridCol>
              </a:tblGrid>
              <a:tr h="365760">
                <a:tc>
                  <a:txBody>
                    <a:bodyPr/>
                    <a:lstStyle/>
                    <a:p>
                      <a:pPr algn="ctr" fontAlgn="t"/>
                      <a:r>
                        <a:rPr lang="en-US" sz="1400" u="none" strike="noStrike" dirty="0">
                          <a:effectLst/>
                        </a:rPr>
                        <a:t>Major</a:t>
                      </a:r>
                      <a:endParaRPr lang="en-US" sz="1400" b="1" i="0" u="none" strike="noStrike" dirty="0">
                        <a:solidFill>
                          <a:schemeClr val="tx1"/>
                        </a:solidFill>
                        <a:effectLst/>
                        <a:latin typeface="+mj-lt"/>
                      </a:endParaRPr>
                    </a:p>
                  </a:txBody>
                  <a:tcPr marR="6350" marT="6350" marB="0" anchor="ctr"/>
                </a:tc>
                <a:tc>
                  <a:txBody>
                    <a:bodyPr/>
                    <a:lstStyle/>
                    <a:p>
                      <a:pPr algn="ctr" fontAlgn="t"/>
                      <a:r>
                        <a:rPr lang="en-US" sz="1400" u="none" strike="noStrike" dirty="0">
                          <a:effectLst/>
                        </a:rPr>
                        <a:t>Emphasis</a:t>
                      </a:r>
                      <a:endParaRPr lang="en-US" sz="1400" b="1" i="0" u="none" strike="noStrike" dirty="0">
                        <a:solidFill>
                          <a:schemeClr val="tx1"/>
                        </a:solidFill>
                        <a:effectLst/>
                        <a:latin typeface="+mj-lt"/>
                      </a:endParaRPr>
                    </a:p>
                  </a:txBody>
                  <a:tcPr marR="6350" marT="6350" marB="0" anchor="ctr"/>
                </a:tc>
                <a:tc>
                  <a:txBody>
                    <a:bodyPr/>
                    <a:lstStyle/>
                    <a:p>
                      <a:pPr algn="ctr" fontAlgn="ctr"/>
                      <a:r>
                        <a:rPr lang="en-US" sz="1400" u="none" strike="noStrike" dirty="0">
                          <a:effectLst/>
                        </a:rPr>
                        <a:t>Enrollment</a:t>
                      </a:r>
                      <a:endParaRPr lang="en-US" sz="1400" b="1" i="0" u="none" strike="noStrike" dirty="0">
                        <a:solidFill>
                          <a:schemeClr val="tx1"/>
                        </a:solidFill>
                        <a:effectLst/>
                        <a:latin typeface="+mj-lt"/>
                      </a:endParaRPr>
                    </a:p>
                  </a:txBody>
                  <a:tcPr marL="6350" marR="6350" marT="6350" marB="0" anchor="ctr"/>
                </a:tc>
                <a:extLst>
                  <a:ext uri="{0D108BD9-81ED-4DB2-BD59-A6C34878D82A}">
                    <a16:rowId xmlns:a16="http://schemas.microsoft.com/office/drawing/2014/main" val="1451088382"/>
                  </a:ext>
                </a:extLst>
              </a:tr>
              <a:tr h="365760">
                <a:tc>
                  <a:txBody>
                    <a:bodyPr/>
                    <a:lstStyle/>
                    <a:p>
                      <a:pPr lvl="1" algn="l" fontAlgn="t"/>
                      <a:r>
                        <a:rPr lang="en-US" sz="1350" u="none" strike="noStrike" dirty="0">
                          <a:effectLst/>
                        </a:rPr>
                        <a:t>BIOLOGY</a:t>
                      </a:r>
                      <a:endParaRPr lang="en-US" sz="1350" b="0" i="0" u="none" strike="noStrike" dirty="0">
                        <a:solidFill>
                          <a:schemeClr val="tx1"/>
                        </a:solidFill>
                        <a:effectLst/>
                        <a:latin typeface="+mj-lt"/>
                      </a:endParaRPr>
                    </a:p>
                  </a:txBody>
                  <a:tcPr marL="0" marR="0" marT="0" marB="0" anchor="ctr"/>
                </a:tc>
                <a:tc>
                  <a:txBody>
                    <a:bodyPr/>
                    <a:lstStyle/>
                    <a:p>
                      <a:pPr lvl="1" algn="l" fontAlgn="t"/>
                      <a:r>
                        <a:rPr lang="en-US" sz="1350" u="none" strike="noStrike" dirty="0">
                          <a:effectLst/>
                        </a:rPr>
                        <a:t>PRE-MEDICINE/DENTAL</a:t>
                      </a:r>
                      <a:endParaRPr lang="en-US" sz="1350" b="0" i="0" u="none" strike="noStrike" dirty="0">
                        <a:solidFill>
                          <a:schemeClr val="tx1"/>
                        </a:solidFill>
                        <a:effectLst/>
                        <a:latin typeface="+mj-lt"/>
                      </a:endParaRPr>
                    </a:p>
                  </a:txBody>
                  <a:tcPr marL="0" marR="0" marT="0" marB="0" anchor="ctr"/>
                </a:tc>
                <a:tc>
                  <a:txBody>
                    <a:bodyPr/>
                    <a:lstStyle/>
                    <a:p>
                      <a:pPr algn="ctr" fontAlgn="ctr"/>
                      <a:r>
                        <a:rPr lang="en-US" sz="1350" u="none" strike="noStrike" dirty="0">
                          <a:effectLst/>
                        </a:rPr>
                        <a:t>183</a:t>
                      </a:r>
                      <a:endParaRPr lang="en-US" sz="1350" b="0" i="0" u="none" strike="noStrike" dirty="0">
                        <a:solidFill>
                          <a:schemeClr val="tx1"/>
                        </a:solidFill>
                        <a:effectLst/>
                        <a:latin typeface="+mj-lt"/>
                      </a:endParaRPr>
                    </a:p>
                  </a:txBody>
                  <a:tcPr marL="6350" marR="6350" marT="6350" marB="0" anchor="ctr"/>
                </a:tc>
                <a:extLst>
                  <a:ext uri="{0D108BD9-81ED-4DB2-BD59-A6C34878D82A}">
                    <a16:rowId xmlns:a16="http://schemas.microsoft.com/office/drawing/2014/main" val="4157127828"/>
                  </a:ext>
                </a:extLst>
              </a:tr>
              <a:tr h="365760">
                <a:tc>
                  <a:txBody>
                    <a:bodyPr/>
                    <a:lstStyle/>
                    <a:p>
                      <a:pPr lvl="1" algn="l" fontAlgn="t"/>
                      <a:r>
                        <a:rPr lang="en-US" sz="1350" u="none" strike="noStrike" dirty="0">
                          <a:effectLst/>
                        </a:rPr>
                        <a:t>CONSTRUCTION MANAGEMENT</a:t>
                      </a:r>
                      <a:endParaRPr lang="en-US" sz="1350" b="0" i="0" u="none" strike="noStrike" dirty="0">
                        <a:solidFill>
                          <a:schemeClr val="tx1"/>
                        </a:solidFill>
                        <a:effectLst/>
                        <a:latin typeface="+mj-lt"/>
                      </a:endParaRPr>
                    </a:p>
                  </a:txBody>
                  <a:tcPr marL="0" marR="0" marT="0" marB="0" anchor="ctr"/>
                </a:tc>
                <a:tc>
                  <a:txBody>
                    <a:bodyPr/>
                    <a:lstStyle/>
                    <a:p>
                      <a:pPr lvl="1" algn="l" fontAlgn="t"/>
                      <a:r>
                        <a:rPr lang="en-US" sz="1350" u="none" strike="noStrike" dirty="0">
                          <a:effectLst/>
                        </a:rPr>
                        <a:t>COMPANY MANAGEMENT</a:t>
                      </a:r>
                      <a:endParaRPr lang="en-US" sz="1350" b="0" i="0" u="none" strike="noStrike" dirty="0">
                        <a:solidFill>
                          <a:schemeClr val="tx1"/>
                        </a:solidFill>
                        <a:effectLst/>
                        <a:latin typeface="+mj-lt"/>
                      </a:endParaRPr>
                    </a:p>
                  </a:txBody>
                  <a:tcPr marL="0" marR="0" marT="0" marB="0" anchor="ctr"/>
                </a:tc>
                <a:tc>
                  <a:txBody>
                    <a:bodyPr/>
                    <a:lstStyle/>
                    <a:p>
                      <a:pPr algn="ctr" fontAlgn="ctr"/>
                      <a:r>
                        <a:rPr lang="en-US" sz="1350" u="none" strike="noStrike" dirty="0">
                          <a:effectLst/>
                        </a:rPr>
                        <a:t>170</a:t>
                      </a:r>
                      <a:endParaRPr lang="en-US" sz="1350" b="0" i="0" u="none" strike="noStrike" dirty="0">
                        <a:solidFill>
                          <a:schemeClr val="tx1"/>
                        </a:solidFill>
                        <a:effectLst/>
                        <a:latin typeface="+mj-lt"/>
                      </a:endParaRPr>
                    </a:p>
                  </a:txBody>
                  <a:tcPr marL="6350" marR="6350" marT="6350" marB="0" anchor="ctr"/>
                </a:tc>
                <a:extLst>
                  <a:ext uri="{0D108BD9-81ED-4DB2-BD59-A6C34878D82A}">
                    <a16:rowId xmlns:a16="http://schemas.microsoft.com/office/drawing/2014/main" val="2070431647"/>
                  </a:ext>
                </a:extLst>
              </a:tr>
              <a:tr h="365760">
                <a:tc>
                  <a:txBody>
                    <a:bodyPr/>
                    <a:lstStyle/>
                    <a:p>
                      <a:pPr lvl="1" algn="l" fontAlgn="t"/>
                      <a:r>
                        <a:rPr lang="en-US" sz="1350" u="none" strike="noStrike" dirty="0">
                          <a:effectLst/>
                        </a:rPr>
                        <a:t>SPECIAL EDUCATION TEACHING</a:t>
                      </a:r>
                      <a:endParaRPr lang="en-US" sz="1350" b="0" i="0" u="none" strike="noStrike" dirty="0">
                        <a:solidFill>
                          <a:schemeClr val="tx1"/>
                        </a:solidFill>
                        <a:effectLst/>
                        <a:latin typeface="+mj-lt"/>
                      </a:endParaRPr>
                    </a:p>
                  </a:txBody>
                  <a:tcPr marL="0" marR="0" marT="0" marB="0" anchor="ctr"/>
                </a:tc>
                <a:tc>
                  <a:txBody>
                    <a:bodyPr/>
                    <a:lstStyle/>
                    <a:p>
                      <a:pPr lvl="1" algn="l" fontAlgn="t"/>
                      <a:r>
                        <a:rPr lang="en-US" sz="1350" u="none" strike="noStrike" dirty="0">
                          <a:effectLst/>
                        </a:rPr>
                        <a:t>K-12 HIGH/LOW INCIDENCE</a:t>
                      </a:r>
                      <a:endParaRPr lang="en-US" sz="1350" b="0" i="0" u="none" strike="noStrike" dirty="0">
                        <a:solidFill>
                          <a:schemeClr val="tx1"/>
                        </a:solidFill>
                        <a:effectLst/>
                        <a:latin typeface="+mj-lt"/>
                      </a:endParaRPr>
                    </a:p>
                  </a:txBody>
                  <a:tcPr marL="0" marR="0" marT="0" marB="0" anchor="ctr"/>
                </a:tc>
                <a:tc>
                  <a:txBody>
                    <a:bodyPr/>
                    <a:lstStyle/>
                    <a:p>
                      <a:pPr algn="ctr" fontAlgn="ctr"/>
                      <a:r>
                        <a:rPr lang="en-US" sz="1350" u="none" strike="noStrike" dirty="0">
                          <a:effectLst/>
                        </a:rPr>
                        <a:t>110</a:t>
                      </a:r>
                      <a:endParaRPr lang="en-US" sz="1350" b="0" i="0" u="none" strike="noStrike" dirty="0">
                        <a:solidFill>
                          <a:schemeClr val="tx1"/>
                        </a:solidFill>
                        <a:effectLst/>
                        <a:latin typeface="+mj-lt"/>
                      </a:endParaRPr>
                    </a:p>
                  </a:txBody>
                  <a:tcPr marL="6350" marR="6350" marT="6350" marB="0" anchor="ctr"/>
                </a:tc>
                <a:extLst>
                  <a:ext uri="{0D108BD9-81ED-4DB2-BD59-A6C34878D82A}">
                    <a16:rowId xmlns:a16="http://schemas.microsoft.com/office/drawing/2014/main" val="3126664749"/>
                  </a:ext>
                </a:extLst>
              </a:tr>
              <a:tr h="365760">
                <a:tc>
                  <a:txBody>
                    <a:bodyPr/>
                    <a:lstStyle/>
                    <a:p>
                      <a:pPr lvl="1" algn="l" fontAlgn="t"/>
                      <a:r>
                        <a:rPr lang="en-US" sz="1350" u="none" strike="noStrike" dirty="0">
                          <a:effectLst/>
                        </a:rPr>
                        <a:t>MECHANICAL ENGINEERING TECHNOLOGY</a:t>
                      </a:r>
                      <a:endParaRPr lang="en-US" sz="1350" b="0" i="0" u="none" strike="noStrike" dirty="0">
                        <a:solidFill>
                          <a:schemeClr val="tx1"/>
                        </a:solidFill>
                        <a:effectLst/>
                        <a:latin typeface="+mj-lt"/>
                      </a:endParaRPr>
                    </a:p>
                  </a:txBody>
                  <a:tcPr marL="0" marR="0" marT="0" marB="0" anchor="ctr"/>
                </a:tc>
                <a:tc>
                  <a:txBody>
                    <a:bodyPr/>
                    <a:lstStyle/>
                    <a:p>
                      <a:pPr lvl="1" algn="l" fontAlgn="t"/>
                      <a:r>
                        <a:rPr lang="en-US" sz="1350" u="none" strike="noStrike" dirty="0">
                          <a:effectLst/>
                        </a:rPr>
                        <a:t>DESIGN</a:t>
                      </a:r>
                      <a:endParaRPr lang="en-US" sz="1350" b="0" i="0" u="none" strike="noStrike" dirty="0">
                        <a:solidFill>
                          <a:schemeClr val="tx1"/>
                        </a:solidFill>
                        <a:effectLst/>
                        <a:latin typeface="+mj-lt"/>
                      </a:endParaRPr>
                    </a:p>
                  </a:txBody>
                  <a:tcPr marL="0" marR="0" marT="0" marB="0" anchor="ctr"/>
                </a:tc>
                <a:tc>
                  <a:txBody>
                    <a:bodyPr/>
                    <a:lstStyle/>
                    <a:p>
                      <a:pPr algn="ctr" fontAlgn="ctr"/>
                      <a:r>
                        <a:rPr lang="en-US" sz="1350" u="none" strike="noStrike" dirty="0">
                          <a:effectLst/>
                        </a:rPr>
                        <a:t>105</a:t>
                      </a:r>
                      <a:endParaRPr lang="en-US" sz="1350" b="0" i="0" u="none" strike="noStrike" dirty="0">
                        <a:solidFill>
                          <a:schemeClr val="tx1"/>
                        </a:solidFill>
                        <a:effectLst/>
                        <a:latin typeface="+mj-lt"/>
                      </a:endParaRPr>
                    </a:p>
                  </a:txBody>
                  <a:tcPr marL="6350" marR="6350" marT="6350" marB="0" anchor="ctr"/>
                </a:tc>
                <a:extLst>
                  <a:ext uri="{0D108BD9-81ED-4DB2-BD59-A6C34878D82A}">
                    <a16:rowId xmlns:a16="http://schemas.microsoft.com/office/drawing/2014/main" val="3249716466"/>
                  </a:ext>
                </a:extLst>
              </a:tr>
              <a:tr h="365760">
                <a:tc>
                  <a:txBody>
                    <a:bodyPr/>
                    <a:lstStyle/>
                    <a:p>
                      <a:pPr lvl="1" algn="l" fontAlgn="t"/>
                      <a:r>
                        <a:rPr lang="en-US" sz="1350" u="none" strike="noStrike" dirty="0">
                          <a:effectLst/>
                        </a:rPr>
                        <a:t>GRAPHIC COMMUNICATIONS</a:t>
                      </a:r>
                      <a:endParaRPr lang="en-US" sz="1350" b="0" i="0" u="none" strike="noStrike" dirty="0">
                        <a:solidFill>
                          <a:schemeClr val="tx1"/>
                        </a:solidFill>
                        <a:effectLst/>
                        <a:latin typeface="+mj-lt"/>
                      </a:endParaRPr>
                    </a:p>
                  </a:txBody>
                  <a:tcPr marL="0" marR="0" marT="0" marB="0" anchor="ctr"/>
                </a:tc>
                <a:tc>
                  <a:txBody>
                    <a:bodyPr/>
                    <a:lstStyle/>
                    <a:p>
                      <a:pPr lvl="1" algn="l" fontAlgn="t"/>
                      <a:r>
                        <a:rPr lang="en-US" sz="1350" u="none" strike="noStrike" dirty="0">
                          <a:effectLst/>
                        </a:rPr>
                        <a:t>GRAPHIC DESIGN</a:t>
                      </a:r>
                      <a:endParaRPr lang="en-US" sz="1350" b="0" i="0" u="none" strike="noStrike" dirty="0">
                        <a:solidFill>
                          <a:schemeClr val="tx1"/>
                        </a:solidFill>
                        <a:effectLst/>
                        <a:latin typeface="+mj-lt"/>
                      </a:endParaRPr>
                    </a:p>
                  </a:txBody>
                  <a:tcPr marL="0" marR="0" marT="0" marB="0" anchor="ctr"/>
                </a:tc>
                <a:tc>
                  <a:txBody>
                    <a:bodyPr/>
                    <a:lstStyle/>
                    <a:p>
                      <a:pPr algn="ctr" fontAlgn="ctr"/>
                      <a:r>
                        <a:rPr lang="en-US" sz="1350" u="none" strike="noStrike" dirty="0">
                          <a:effectLst/>
                        </a:rPr>
                        <a:t>96</a:t>
                      </a:r>
                      <a:endParaRPr lang="en-US" sz="1350" b="0" i="0" u="none" strike="noStrike" dirty="0">
                        <a:solidFill>
                          <a:schemeClr val="tx1"/>
                        </a:solidFill>
                        <a:effectLst/>
                        <a:latin typeface="+mj-lt"/>
                      </a:endParaRPr>
                    </a:p>
                  </a:txBody>
                  <a:tcPr marL="6350" marR="6350" marT="6350" marB="0" anchor="ctr"/>
                </a:tc>
                <a:extLst>
                  <a:ext uri="{0D108BD9-81ED-4DB2-BD59-A6C34878D82A}">
                    <a16:rowId xmlns:a16="http://schemas.microsoft.com/office/drawing/2014/main" val="1464538549"/>
                  </a:ext>
                </a:extLst>
              </a:tr>
              <a:tr h="365760">
                <a:tc>
                  <a:txBody>
                    <a:bodyPr/>
                    <a:lstStyle/>
                    <a:p>
                      <a:pPr lvl="1" algn="l" fontAlgn="t"/>
                      <a:r>
                        <a:rPr lang="en-US" sz="1350" u="none" strike="noStrike" dirty="0">
                          <a:effectLst/>
                        </a:rPr>
                        <a:t>TEACHING</a:t>
                      </a:r>
                      <a:endParaRPr lang="en-US" sz="1350" b="0" i="0" u="none" strike="noStrike" dirty="0">
                        <a:solidFill>
                          <a:schemeClr val="tx1"/>
                        </a:solidFill>
                        <a:effectLst/>
                        <a:latin typeface="+mj-lt"/>
                      </a:endParaRPr>
                    </a:p>
                  </a:txBody>
                  <a:tcPr marL="0" marR="0" marT="0" marB="0" anchor="ctr"/>
                </a:tc>
                <a:tc>
                  <a:txBody>
                    <a:bodyPr/>
                    <a:lstStyle/>
                    <a:p>
                      <a:pPr lvl="1" algn="l" fontAlgn="t"/>
                      <a:r>
                        <a:rPr lang="en-US" sz="1350" u="none" strike="noStrike" dirty="0">
                          <a:effectLst/>
                        </a:rPr>
                        <a:t>SPECIAL EDUCATION</a:t>
                      </a:r>
                      <a:endParaRPr lang="en-US" sz="1350" b="0" i="0" u="none" strike="noStrike" dirty="0">
                        <a:solidFill>
                          <a:schemeClr val="tx1"/>
                        </a:solidFill>
                        <a:effectLst/>
                        <a:latin typeface="+mj-lt"/>
                      </a:endParaRPr>
                    </a:p>
                  </a:txBody>
                  <a:tcPr marL="0" marR="0" marT="0" marB="0" anchor="ctr"/>
                </a:tc>
                <a:tc>
                  <a:txBody>
                    <a:bodyPr/>
                    <a:lstStyle/>
                    <a:p>
                      <a:pPr algn="ctr" fontAlgn="ctr"/>
                      <a:r>
                        <a:rPr lang="en-US" sz="1350" u="none" strike="noStrike" dirty="0">
                          <a:effectLst/>
                        </a:rPr>
                        <a:t>95</a:t>
                      </a:r>
                      <a:endParaRPr lang="en-US" sz="1350" b="0" i="0" u="none" strike="noStrike" dirty="0">
                        <a:solidFill>
                          <a:schemeClr val="tx1"/>
                        </a:solidFill>
                        <a:effectLst/>
                        <a:latin typeface="+mj-lt"/>
                      </a:endParaRPr>
                    </a:p>
                  </a:txBody>
                  <a:tcPr marL="6350" marR="6350" marT="6350" marB="0" anchor="ctr"/>
                </a:tc>
                <a:extLst>
                  <a:ext uri="{0D108BD9-81ED-4DB2-BD59-A6C34878D82A}">
                    <a16:rowId xmlns:a16="http://schemas.microsoft.com/office/drawing/2014/main" val="2349319343"/>
                  </a:ext>
                </a:extLst>
              </a:tr>
              <a:tr h="365760">
                <a:tc>
                  <a:txBody>
                    <a:bodyPr/>
                    <a:lstStyle/>
                    <a:p>
                      <a:pPr lvl="1" algn="l" fontAlgn="t"/>
                      <a:r>
                        <a:rPr lang="en-US" sz="1350" u="none" strike="noStrike" dirty="0">
                          <a:effectLst/>
                        </a:rPr>
                        <a:t>TEACHING</a:t>
                      </a:r>
                      <a:endParaRPr lang="en-US" sz="1350" b="0" i="0" u="none" strike="noStrike" dirty="0">
                        <a:solidFill>
                          <a:schemeClr val="tx1"/>
                        </a:solidFill>
                        <a:effectLst/>
                        <a:latin typeface="+mj-lt"/>
                      </a:endParaRPr>
                    </a:p>
                  </a:txBody>
                  <a:tcPr marL="0" marR="0" marT="0" marB="0" anchor="ctr"/>
                </a:tc>
                <a:tc>
                  <a:txBody>
                    <a:bodyPr/>
                    <a:lstStyle/>
                    <a:p>
                      <a:pPr lvl="1" algn="l" fontAlgn="t"/>
                      <a:r>
                        <a:rPr lang="en-US" sz="1350" u="none" strike="noStrike" dirty="0">
                          <a:effectLst/>
                        </a:rPr>
                        <a:t>SECONDARY</a:t>
                      </a:r>
                      <a:endParaRPr lang="en-US" sz="1350" b="0" i="0" u="none" strike="noStrike" dirty="0">
                        <a:solidFill>
                          <a:schemeClr val="tx1"/>
                        </a:solidFill>
                        <a:effectLst/>
                        <a:latin typeface="+mj-lt"/>
                      </a:endParaRPr>
                    </a:p>
                  </a:txBody>
                  <a:tcPr marL="0" marR="0" marT="0" marB="0" anchor="ctr"/>
                </a:tc>
                <a:tc>
                  <a:txBody>
                    <a:bodyPr/>
                    <a:lstStyle/>
                    <a:p>
                      <a:pPr algn="ctr" fontAlgn="ctr"/>
                      <a:r>
                        <a:rPr lang="en-US" sz="1350" u="none" strike="noStrike" dirty="0">
                          <a:effectLst/>
                        </a:rPr>
                        <a:t>94</a:t>
                      </a:r>
                      <a:endParaRPr lang="en-US" sz="1350" b="0" i="0" u="none" strike="noStrike" dirty="0">
                        <a:solidFill>
                          <a:schemeClr val="tx1"/>
                        </a:solidFill>
                        <a:effectLst/>
                        <a:latin typeface="+mj-lt"/>
                      </a:endParaRPr>
                    </a:p>
                  </a:txBody>
                  <a:tcPr marL="6350" marR="6350" marT="6350" marB="0" anchor="ctr"/>
                </a:tc>
                <a:extLst>
                  <a:ext uri="{0D108BD9-81ED-4DB2-BD59-A6C34878D82A}">
                    <a16:rowId xmlns:a16="http://schemas.microsoft.com/office/drawing/2014/main" val="43573399"/>
                  </a:ext>
                </a:extLst>
              </a:tr>
              <a:tr h="365760">
                <a:tc>
                  <a:txBody>
                    <a:bodyPr/>
                    <a:lstStyle/>
                    <a:p>
                      <a:pPr lvl="1" algn="l" fontAlgn="t"/>
                      <a:r>
                        <a:rPr lang="en-US" sz="1350" u="none" strike="noStrike" dirty="0">
                          <a:effectLst/>
                        </a:rPr>
                        <a:t>JUSTICE STUDIES</a:t>
                      </a:r>
                      <a:endParaRPr lang="en-US" sz="1350" b="0" i="0" u="none" strike="noStrike" dirty="0">
                        <a:solidFill>
                          <a:schemeClr val="tx1"/>
                        </a:solidFill>
                        <a:effectLst/>
                        <a:latin typeface="+mj-lt"/>
                      </a:endParaRPr>
                    </a:p>
                  </a:txBody>
                  <a:tcPr marL="0" marR="0" marT="0" marB="0" anchor="ctr"/>
                </a:tc>
                <a:tc>
                  <a:txBody>
                    <a:bodyPr/>
                    <a:lstStyle/>
                    <a:p>
                      <a:pPr lvl="1" algn="l" fontAlgn="t"/>
                      <a:r>
                        <a:rPr lang="en-US" sz="1350" u="none" strike="noStrike" dirty="0">
                          <a:effectLst/>
                        </a:rPr>
                        <a:t>CRIMINAL JUSTICE</a:t>
                      </a:r>
                      <a:endParaRPr lang="en-US" sz="1350" b="0" i="0" u="none" strike="noStrike" dirty="0">
                        <a:solidFill>
                          <a:schemeClr val="tx1"/>
                        </a:solidFill>
                        <a:effectLst/>
                        <a:latin typeface="+mj-lt"/>
                      </a:endParaRPr>
                    </a:p>
                  </a:txBody>
                  <a:tcPr marL="0" marR="0" marT="0" marB="0" anchor="ctr"/>
                </a:tc>
                <a:tc>
                  <a:txBody>
                    <a:bodyPr/>
                    <a:lstStyle/>
                    <a:p>
                      <a:pPr algn="ctr" fontAlgn="ctr"/>
                      <a:r>
                        <a:rPr lang="en-US" sz="1350" u="none" strike="noStrike" dirty="0">
                          <a:effectLst/>
                        </a:rPr>
                        <a:t>92</a:t>
                      </a:r>
                      <a:endParaRPr lang="en-US" sz="1350" b="0" i="0" u="none" strike="noStrike" dirty="0">
                        <a:solidFill>
                          <a:schemeClr val="tx1"/>
                        </a:solidFill>
                        <a:effectLst/>
                        <a:latin typeface="+mj-lt"/>
                      </a:endParaRPr>
                    </a:p>
                  </a:txBody>
                  <a:tcPr marL="6350" marR="6350" marT="6350" marB="0" anchor="ctr"/>
                </a:tc>
                <a:extLst>
                  <a:ext uri="{0D108BD9-81ED-4DB2-BD59-A6C34878D82A}">
                    <a16:rowId xmlns:a16="http://schemas.microsoft.com/office/drawing/2014/main" val="3166116505"/>
                  </a:ext>
                </a:extLst>
              </a:tr>
              <a:tr h="365760">
                <a:tc>
                  <a:txBody>
                    <a:bodyPr/>
                    <a:lstStyle/>
                    <a:p>
                      <a:pPr lvl="1" algn="l" fontAlgn="t"/>
                      <a:r>
                        <a:rPr lang="en-US" sz="1350" u="none" strike="noStrike" dirty="0">
                          <a:effectLst/>
                        </a:rPr>
                        <a:t>COMMUNICATION</a:t>
                      </a:r>
                      <a:endParaRPr lang="en-US" sz="1350" b="0" i="0" u="none" strike="noStrike" dirty="0">
                        <a:solidFill>
                          <a:schemeClr val="tx1"/>
                        </a:solidFill>
                        <a:effectLst/>
                        <a:latin typeface="+mj-lt"/>
                      </a:endParaRPr>
                    </a:p>
                  </a:txBody>
                  <a:tcPr marL="0" marR="0" marT="0" marB="0" anchor="ctr"/>
                </a:tc>
                <a:tc>
                  <a:txBody>
                    <a:bodyPr/>
                    <a:lstStyle/>
                    <a:p>
                      <a:pPr lvl="1" algn="l" fontAlgn="t"/>
                      <a:r>
                        <a:rPr lang="en-US" sz="1350" u="none" strike="noStrike" dirty="0">
                          <a:effectLst/>
                        </a:rPr>
                        <a:t>PUBLIC RELATIONS</a:t>
                      </a:r>
                      <a:endParaRPr lang="en-US" sz="1350" b="0" i="0" u="none" strike="noStrike" dirty="0">
                        <a:solidFill>
                          <a:schemeClr val="tx1"/>
                        </a:solidFill>
                        <a:effectLst/>
                        <a:latin typeface="+mj-lt"/>
                      </a:endParaRPr>
                    </a:p>
                  </a:txBody>
                  <a:tcPr marL="0" marR="0" marT="0" marB="0" anchor="ctr"/>
                </a:tc>
                <a:tc>
                  <a:txBody>
                    <a:bodyPr/>
                    <a:lstStyle/>
                    <a:p>
                      <a:pPr algn="ctr" fontAlgn="ctr"/>
                      <a:r>
                        <a:rPr lang="en-US" sz="1350" u="none" strike="noStrike" dirty="0">
                          <a:effectLst/>
                        </a:rPr>
                        <a:t>92</a:t>
                      </a:r>
                      <a:endParaRPr lang="en-US" sz="1350" b="0" i="0" u="none" strike="noStrike" dirty="0">
                        <a:solidFill>
                          <a:schemeClr val="tx1"/>
                        </a:solidFill>
                        <a:effectLst/>
                        <a:latin typeface="+mj-lt"/>
                      </a:endParaRPr>
                    </a:p>
                  </a:txBody>
                  <a:tcPr marL="6350" marR="6350" marT="6350" marB="0" anchor="ctr"/>
                </a:tc>
                <a:extLst>
                  <a:ext uri="{0D108BD9-81ED-4DB2-BD59-A6C34878D82A}">
                    <a16:rowId xmlns:a16="http://schemas.microsoft.com/office/drawing/2014/main" val="2918146657"/>
                  </a:ext>
                </a:extLst>
              </a:tr>
              <a:tr h="365760">
                <a:tc>
                  <a:txBody>
                    <a:bodyPr/>
                    <a:lstStyle/>
                    <a:p>
                      <a:pPr lvl="1" algn="l" fontAlgn="t"/>
                      <a:r>
                        <a:rPr lang="en-US" sz="1350" u="none" strike="noStrike" dirty="0">
                          <a:effectLst/>
                        </a:rPr>
                        <a:t>COMMUNICATION</a:t>
                      </a:r>
                      <a:endParaRPr lang="en-US" sz="1350" b="0" i="0" u="none" strike="noStrike" dirty="0">
                        <a:solidFill>
                          <a:schemeClr val="tx1"/>
                        </a:solidFill>
                        <a:effectLst/>
                        <a:latin typeface="+mj-lt"/>
                      </a:endParaRPr>
                    </a:p>
                  </a:txBody>
                  <a:tcPr marL="0" marR="0" marT="0" marB="0" anchor="ctr"/>
                </a:tc>
                <a:tc>
                  <a:txBody>
                    <a:bodyPr/>
                    <a:lstStyle/>
                    <a:p>
                      <a:pPr lvl="1" algn="l" fontAlgn="t"/>
                      <a:r>
                        <a:rPr lang="en-US" sz="1350" u="none" strike="noStrike" dirty="0">
                          <a:effectLst/>
                        </a:rPr>
                        <a:t>BROADCASTING</a:t>
                      </a:r>
                      <a:endParaRPr lang="en-US" sz="1350" b="0" i="0" u="none" strike="noStrike" dirty="0">
                        <a:solidFill>
                          <a:schemeClr val="tx1"/>
                        </a:solidFill>
                        <a:effectLst/>
                        <a:latin typeface="+mj-lt"/>
                      </a:endParaRPr>
                    </a:p>
                  </a:txBody>
                  <a:tcPr marL="0" marR="0" marT="0" marB="0" anchor="ctr"/>
                </a:tc>
                <a:tc>
                  <a:txBody>
                    <a:bodyPr/>
                    <a:lstStyle/>
                    <a:p>
                      <a:pPr algn="ctr" fontAlgn="ctr"/>
                      <a:r>
                        <a:rPr lang="en-US" sz="1350" u="none" strike="noStrike">
                          <a:effectLst/>
                        </a:rPr>
                        <a:t>88</a:t>
                      </a:r>
                      <a:endParaRPr lang="en-US" sz="1350" b="0" i="0" u="none" strike="noStrike">
                        <a:solidFill>
                          <a:schemeClr val="tx1"/>
                        </a:solidFill>
                        <a:effectLst/>
                        <a:latin typeface="+mj-lt"/>
                      </a:endParaRPr>
                    </a:p>
                  </a:txBody>
                  <a:tcPr marL="6350" marR="6350" marT="6350" marB="0" anchor="ctr"/>
                </a:tc>
                <a:extLst>
                  <a:ext uri="{0D108BD9-81ED-4DB2-BD59-A6C34878D82A}">
                    <a16:rowId xmlns:a16="http://schemas.microsoft.com/office/drawing/2014/main" val="2892474379"/>
                  </a:ext>
                </a:extLst>
              </a:tr>
              <a:tr h="365760">
                <a:tc>
                  <a:txBody>
                    <a:bodyPr/>
                    <a:lstStyle/>
                    <a:p>
                      <a:pPr lvl="1" algn="l" fontAlgn="t"/>
                      <a:r>
                        <a:rPr lang="en-US" sz="1350" u="none" strike="noStrike" dirty="0">
                          <a:effectLst/>
                        </a:rPr>
                        <a:t>CONSTRUCTION MANAGEMENT</a:t>
                      </a:r>
                      <a:endParaRPr lang="en-US" sz="1350" b="0" i="0" u="none" strike="noStrike" dirty="0">
                        <a:solidFill>
                          <a:schemeClr val="tx1"/>
                        </a:solidFill>
                        <a:effectLst/>
                        <a:latin typeface="+mj-lt"/>
                      </a:endParaRPr>
                    </a:p>
                  </a:txBody>
                  <a:tcPr marL="0" marR="0" marT="0" marB="0" anchor="ctr"/>
                </a:tc>
                <a:tc>
                  <a:txBody>
                    <a:bodyPr/>
                    <a:lstStyle/>
                    <a:p>
                      <a:pPr lvl="1" algn="l" fontAlgn="t"/>
                      <a:r>
                        <a:rPr lang="en-US" sz="1350" u="none" strike="noStrike" dirty="0">
                          <a:effectLst/>
                        </a:rPr>
                        <a:t>FIELD MANAGEMENT</a:t>
                      </a:r>
                      <a:endParaRPr lang="en-US" sz="1350" b="0" i="0" u="none" strike="noStrike" dirty="0">
                        <a:solidFill>
                          <a:schemeClr val="tx1"/>
                        </a:solidFill>
                        <a:effectLst/>
                        <a:latin typeface="+mj-lt"/>
                      </a:endParaRPr>
                    </a:p>
                  </a:txBody>
                  <a:tcPr marL="0" marR="0" marT="0" marB="0" anchor="ctr"/>
                </a:tc>
                <a:tc>
                  <a:txBody>
                    <a:bodyPr/>
                    <a:lstStyle/>
                    <a:p>
                      <a:pPr algn="ctr" fontAlgn="ctr"/>
                      <a:r>
                        <a:rPr lang="en-US" sz="1350" u="none" strike="noStrike" dirty="0">
                          <a:effectLst/>
                        </a:rPr>
                        <a:t>88</a:t>
                      </a:r>
                      <a:endParaRPr lang="en-US" sz="1350" b="0" i="0" u="none" strike="noStrike" dirty="0">
                        <a:solidFill>
                          <a:schemeClr val="tx1"/>
                        </a:solidFill>
                        <a:effectLst/>
                        <a:latin typeface="+mj-lt"/>
                      </a:endParaRPr>
                    </a:p>
                  </a:txBody>
                  <a:tcPr marL="6350" marR="6350" marT="6350" marB="0" anchor="ctr"/>
                </a:tc>
                <a:extLst>
                  <a:ext uri="{0D108BD9-81ED-4DB2-BD59-A6C34878D82A}">
                    <a16:rowId xmlns:a16="http://schemas.microsoft.com/office/drawing/2014/main" val="2349396091"/>
                  </a:ext>
                </a:extLst>
              </a:tr>
              <a:tr h="365760">
                <a:tc>
                  <a:txBody>
                    <a:bodyPr/>
                    <a:lstStyle/>
                    <a:p>
                      <a:pPr lvl="1" algn="l" fontAlgn="t"/>
                      <a:r>
                        <a:rPr lang="en-US" sz="1350" u="none" strike="noStrike" dirty="0">
                          <a:effectLst/>
                        </a:rPr>
                        <a:t>PHYSICAL EDUCATION</a:t>
                      </a:r>
                      <a:endParaRPr lang="en-US" sz="1350" b="0" i="0" u="none" strike="noStrike" dirty="0">
                        <a:solidFill>
                          <a:schemeClr val="tx1"/>
                        </a:solidFill>
                        <a:effectLst/>
                        <a:latin typeface="+mj-lt"/>
                      </a:endParaRPr>
                    </a:p>
                  </a:txBody>
                  <a:tcPr marL="0" marR="0" marT="0" marB="0" anchor="ctr"/>
                </a:tc>
                <a:tc>
                  <a:txBody>
                    <a:bodyPr/>
                    <a:lstStyle/>
                    <a:p>
                      <a:pPr lvl="1" algn="l" fontAlgn="t"/>
                      <a:r>
                        <a:rPr lang="en-US" sz="1350" u="none" strike="noStrike" dirty="0">
                          <a:effectLst/>
                        </a:rPr>
                        <a:t>COACHING</a:t>
                      </a:r>
                      <a:endParaRPr lang="en-US" sz="1350" b="0" i="0" u="none" strike="noStrike" dirty="0">
                        <a:solidFill>
                          <a:schemeClr val="tx1"/>
                        </a:solidFill>
                        <a:effectLst/>
                        <a:latin typeface="+mj-lt"/>
                      </a:endParaRPr>
                    </a:p>
                  </a:txBody>
                  <a:tcPr marL="0" marR="0" marT="0" marB="0" anchor="ctr"/>
                </a:tc>
                <a:tc>
                  <a:txBody>
                    <a:bodyPr/>
                    <a:lstStyle/>
                    <a:p>
                      <a:pPr algn="ctr" fontAlgn="ctr"/>
                      <a:r>
                        <a:rPr lang="en-US" sz="1350" u="none" strike="noStrike" dirty="0">
                          <a:effectLst/>
                        </a:rPr>
                        <a:t>81</a:t>
                      </a:r>
                      <a:endParaRPr lang="en-US" sz="1350" b="0" i="0" u="none" strike="noStrike" dirty="0">
                        <a:solidFill>
                          <a:schemeClr val="tx1"/>
                        </a:solidFill>
                        <a:effectLst/>
                        <a:latin typeface="+mj-lt"/>
                      </a:endParaRPr>
                    </a:p>
                  </a:txBody>
                  <a:tcPr marL="6350" marR="6350" marT="6350" marB="0" anchor="ctr"/>
                </a:tc>
                <a:extLst>
                  <a:ext uri="{0D108BD9-81ED-4DB2-BD59-A6C34878D82A}">
                    <a16:rowId xmlns:a16="http://schemas.microsoft.com/office/drawing/2014/main" val="1331493134"/>
                  </a:ext>
                </a:extLst>
              </a:tr>
            </a:tbl>
          </a:graphicData>
        </a:graphic>
      </p:graphicFrame>
      <p:sp>
        <p:nvSpPr>
          <p:cNvPr id="5" name="TextBox 4">
            <a:extLst>
              <a:ext uri="{FF2B5EF4-FFF2-40B4-BE49-F238E27FC236}">
                <a16:creationId xmlns:a16="http://schemas.microsoft.com/office/drawing/2014/main" id="{7ACD9F92-7D6B-4653-A918-6BA3A04A1F6C}"/>
              </a:ext>
            </a:extLst>
          </p:cNvPr>
          <p:cNvSpPr txBox="1"/>
          <p:nvPr/>
        </p:nvSpPr>
        <p:spPr>
          <a:xfrm>
            <a:off x="5052950" y="762000"/>
            <a:ext cx="5913912" cy="36932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en-US" sz="1800" b="1" i="0" u="none" strike="noStrike" cap="none" spc="0" normalizeH="0" baseline="0" dirty="0">
                <a:ln>
                  <a:noFill/>
                </a:ln>
                <a:solidFill>
                  <a:srgbClr val="000000"/>
                </a:solidFill>
                <a:effectLst/>
                <a:uFillTx/>
                <a:latin typeface="+mj-lt"/>
                <a:ea typeface="+mn-ea"/>
                <a:cs typeface="+mn-cs"/>
                <a:sym typeface="Helvetica"/>
              </a:rPr>
              <a:t>Highest enrolled areas of emphasis, 2018</a:t>
            </a:r>
          </a:p>
        </p:txBody>
      </p:sp>
    </p:spTree>
    <p:extLst>
      <p:ext uri="{BB962C8B-B14F-4D97-AF65-F5344CB8AC3E}">
        <p14:creationId xmlns:p14="http://schemas.microsoft.com/office/powerpoint/2010/main" val="33972974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6FB6B4-6179-4240-A86D-BE933F258A80}"/>
              </a:ext>
            </a:extLst>
          </p:cNvPr>
          <p:cNvSpPr>
            <a:spLocks noGrp="1"/>
          </p:cNvSpPr>
          <p:nvPr>
            <p:ph type="title"/>
          </p:nvPr>
        </p:nvSpPr>
        <p:spPr/>
        <p:txBody>
          <a:bodyPr/>
          <a:lstStyle/>
          <a:p>
            <a:r>
              <a:rPr lang="en-US" dirty="0"/>
              <a:t>Small Group Processing </a:t>
            </a:r>
          </a:p>
        </p:txBody>
      </p:sp>
      <p:sp>
        <p:nvSpPr>
          <p:cNvPr id="3" name="Content Placeholder 2">
            <a:extLst>
              <a:ext uri="{FF2B5EF4-FFF2-40B4-BE49-F238E27FC236}">
                <a16:creationId xmlns:a16="http://schemas.microsoft.com/office/drawing/2014/main" id="{4479AA16-DDE2-4D72-8634-7C68C6E53291}"/>
              </a:ext>
            </a:extLst>
          </p:cNvPr>
          <p:cNvSpPr>
            <a:spLocks noGrp="1"/>
          </p:cNvSpPr>
          <p:nvPr>
            <p:ph idx="1"/>
          </p:nvPr>
        </p:nvSpPr>
        <p:spPr>
          <a:xfrm>
            <a:off x="508000" y="990600"/>
            <a:ext cx="10972800" cy="4525963"/>
          </a:xfrm>
        </p:spPr>
        <p:txBody>
          <a:bodyPr/>
          <a:lstStyle/>
          <a:p>
            <a:r>
              <a:rPr lang="en-US" dirty="0"/>
              <a:t>Break out into groups of 3-4 </a:t>
            </a:r>
            <a:r>
              <a:rPr lang="en-US" i="1" dirty="0"/>
              <a:t>ideally with people from outside your college</a:t>
            </a:r>
            <a:r>
              <a:rPr lang="en-US" dirty="0"/>
              <a:t> and answer the following questions:</a:t>
            </a:r>
            <a:endParaRPr lang="en-US" i="1" dirty="0"/>
          </a:p>
          <a:p>
            <a:pPr lvl="1"/>
            <a:endParaRPr lang="en-US" dirty="0"/>
          </a:p>
          <a:p>
            <a:pPr marL="692150" lvl="1" indent="-457200">
              <a:buFont typeface="+mj-lt"/>
              <a:buAutoNum type="arabicPeriod"/>
            </a:pPr>
            <a:r>
              <a:rPr lang="en-US" sz="2400" b="1" dirty="0"/>
              <a:t>Which programs would be considered “strong” at PSU and how would you define strong? </a:t>
            </a:r>
          </a:p>
          <a:p>
            <a:pPr marL="692150" lvl="1" indent="-457200">
              <a:buFont typeface="+mj-lt"/>
              <a:buAutoNum type="arabicPeriod"/>
            </a:pPr>
            <a:r>
              <a:rPr lang="en-US" sz="2400" b="1" dirty="0"/>
              <a:t>Which programs are improving at PSU and what data supports that? </a:t>
            </a:r>
          </a:p>
          <a:p>
            <a:pPr marL="692150" lvl="1" indent="-457200">
              <a:buFont typeface="+mj-lt"/>
              <a:buAutoNum type="arabicPeriod"/>
            </a:pPr>
            <a:r>
              <a:rPr lang="en-US" sz="2400" b="1" dirty="0"/>
              <a:t>Where are there areas of improvement based on the data?</a:t>
            </a:r>
          </a:p>
          <a:p>
            <a:pPr marL="692150" lvl="1" indent="-457200">
              <a:buFont typeface="+mj-lt"/>
              <a:buAutoNum type="arabicPeriod"/>
            </a:pPr>
            <a:r>
              <a:rPr lang="en-US" sz="2400" b="1" dirty="0"/>
              <a:t>Based on all the data you’ve been given over the past year, what key next steps or actions should PSU take? </a:t>
            </a:r>
          </a:p>
        </p:txBody>
      </p:sp>
      <p:sp>
        <p:nvSpPr>
          <p:cNvPr id="4" name="Slide Number Placeholder 3">
            <a:extLst>
              <a:ext uri="{FF2B5EF4-FFF2-40B4-BE49-F238E27FC236}">
                <a16:creationId xmlns:a16="http://schemas.microsoft.com/office/drawing/2014/main" id="{C10EA7FE-5ABF-40DD-A98D-F49D98BC5BD0}"/>
              </a:ext>
            </a:extLst>
          </p:cNvPr>
          <p:cNvSpPr>
            <a:spLocks noGrp="1"/>
          </p:cNvSpPr>
          <p:nvPr>
            <p:ph type="sldNum" sz="quarter" idx="15"/>
          </p:nvPr>
        </p:nvSpPr>
        <p:spPr/>
        <p:txBody>
          <a:bodyPr/>
          <a:lstStyle/>
          <a:p>
            <a:fld id="{D3F7C509-FEEF-45D3-B896-7C07814C0C13}" type="slidenum">
              <a:rPr lang="en-US" smtClean="0">
                <a:solidFill>
                  <a:srgbClr val="000000"/>
                </a:solidFill>
              </a:rPr>
              <a:pPr/>
              <a:t>25</a:t>
            </a:fld>
            <a:endParaRPr lang="en-US">
              <a:solidFill>
                <a:srgbClr val="000000"/>
              </a:solidFill>
            </a:endParaRPr>
          </a:p>
        </p:txBody>
      </p:sp>
    </p:spTree>
    <p:extLst>
      <p:ext uri="{BB962C8B-B14F-4D97-AF65-F5344CB8AC3E}">
        <p14:creationId xmlns:p14="http://schemas.microsoft.com/office/powerpoint/2010/main" val="53125733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1C8D38-5006-4EEF-B702-5628D244DB68}"/>
              </a:ext>
            </a:extLst>
          </p:cNvPr>
          <p:cNvSpPr>
            <a:spLocks noGrp="1"/>
          </p:cNvSpPr>
          <p:nvPr>
            <p:ph type="title"/>
          </p:nvPr>
        </p:nvSpPr>
        <p:spPr/>
        <p:txBody>
          <a:bodyPr/>
          <a:lstStyle/>
          <a:p>
            <a:r>
              <a:rPr lang="en-US" dirty="0"/>
              <a:t>Go-to-Market Strategy</a:t>
            </a:r>
          </a:p>
        </p:txBody>
      </p:sp>
      <p:sp>
        <p:nvSpPr>
          <p:cNvPr id="4" name="Slide Number Placeholder 3">
            <a:extLst>
              <a:ext uri="{FF2B5EF4-FFF2-40B4-BE49-F238E27FC236}">
                <a16:creationId xmlns:a16="http://schemas.microsoft.com/office/drawing/2014/main" id="{2A718CA0-0D34-4FAB-B1DE-EEA96EA275DE}"/>
              </a:ext>
            </a:extLst>
          </p:cNvPr>
          <p:cNvSpPr>
            <a:spLocks noGrp="1"/>
          </p:cNvSpPr>
          <p:nvPr>
            <p:ph type="sldNum" sz="quarter" idx="15"/>
          </p:nvPr>
        </p:nvSpPr>
        <p:spPr/>
        <p:txBody>
          <a:bodyPr/>
          <a:lstStyle/>
          <a:p>
            <a:fld id="{D3F7C509-FEEF-45D3-B896-7C07814C0C13}" type="slidenum">
              <a:rPr lang="en-US" smtClean="0">
                <a:solidFill>
                  <a:srgbClr val="000000"/>
                </a:solidFill>
              </a:rPr>
              <a:pPr/>
              <a:t>26</a:t>
            </a:fld>
            <a:endParaRPr lang="en-US" dirty="0">
              <a:solidFill>
                <a:srgbClr val="000000"/>
              </a:solidFill>
            </a:endParaRPr>
          </a:p>
        </p:txBody>
      </p:sp>
    </p:spTree>
    <p:extLst>
      <p:ext uri="{BB962C8B-B14F-4D97-AF65-F5344CB8AC3E}">
        <p14:creationId xmlns:p14="http://schemas.microsoft.com/office/powerpoint/2010/main" val="257954622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437A27-A2F7-4C5A-B63D-FD297CB99C77}"/>
              </a:ext>
            </a:extLst>
          </p:cNvPr>
          <p:cNvSpPr>
            <a:spLocks noGrp="1"/>
          </p:cNvSpPr>
          <p:nvPr>
            <p:ph type="title"/>
          </p:nvPr>
        </p:nvSpPr>
        <p:spPr/>
        <p:txBody>
          <a:bodyPr/>
          <a:lstStyle/>
          <a:p>
            <a:r>
              <a:rPr lang="en-US" dirty="0"/>
              <a:t>Interview Highlights w/ Deans – November 2019</a:t>
            </a:r>
          </a:p>
        </p:txBody>
      </p:sp>
      <p:sp>
        <p:nvSpPr>
          <p:cNvPr id="3" name="Content Placeholder 2">
            <a:extLst>
              <a:ext uri="{FF2B5EF4-FFF2-40B4-BE49-F238E27FC236}">
                <a16:creationId xmlns:a16="http://schemas.microsoft.com/office/drawing/2014/main" id="{7A144DC5-9C50-476A-9892-44BED8472500}"/>
              </a:ext>
            </a:extLst>
          </p:cNvPr>
          <p:cNvSpPr>
            <a:spLocks noGrp="1"/>
          </p:cNvSpPr>
          <p:nvPr>
            <p:ph idx="1"/>
          </p:nvPr>
        </p:nvSpPr>
        <p:spPr>
          <a:xfrm>
            <a:off x="508000" y="1280160"/>
            <a:ext cx="11348720" cy="4876800"/>
          </a:xfrm>
        </p:spPr>
        <p:txBody>
          <a:bodyPr>
            <a:normAutofit/>
          </a:bodyPr>
          <a:lstStyle/>
          <a:p>
            <a:r>
              <a:rPr lang="en-US"/>
              <a:t>Strong alignment in responses across all Deans</a:t>
            </a:r>
          </a:p>
          <a:p>
            <a:r>
              <a:rPr lang="en-US"/>
              <a:t>Culture of being all things to all students and maintaining status quo </a:t>
            </a:r>
          </a:p>
          <a:p>
            <a:r>
              <a:rPr lang="en-US"/>
              <a:t>Areas of emphasis can be a drain on resources (time)</a:t>
            </a:r>
          </a:p>
          <a:p>
            <a:r>
              <a:rPr lang="en-US"/>
              <a:t>Opportunities for process improvements:</a:t>
            </a:r>
          </a:p>
          <a:p>
            <a:pPr lvl="1"/>
            <a:r>
              <a:rPr lang="en-US"/>
              <a:t>Program launch: currently grassroots/organic within each college, could use overarching strategy and direction from leadership</a:t>
            </a:r>
          </a:p>
          <a:p>
            <a:pPr lvl="1"/>
            <a:r>
              <a:rPr lang="en-US"/>
              <a:t>Program evaluation: minimal impact on programs, unclear who “owns” the outcomes of a review </a:t>
            </a:r>
          </a:p>
          <a:p>
            <a:pPr lvl="1"/>
            <a:r>
              <a:rPr lang="en-US"/>
              <a:t>Program sunset: rarely happens, process unclear or inconsistent</a:t>
            </a:r>
          </a:p>
        </p:txBody>
      </p:sp>
    </p:spTree>
    <p:extLst>
      <p:ext uri="{BB962C8B-B14F-4D97-AF65-F5344CB8AC3E}">
        <p14:creationId xmlns:p14="http://schemas.microsoft.com/office/powerpoint/2010/main" val="63645453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3C494A-84CA-4B01-92D6-91EAEDA89F42}"/>
              </a:ext>
            </a:extLst>
          </p:cNvPr>
          <p:cNvSpPr>
            <a:spLocks noGrp="1"/>
          </p:cNvSpPr>
          <p:nvPr>
            <p:ph type="title"/>
          </p:nvPr>
        </p:nvSpPr>
        <p:spPr/>
        <p:txBody>
          <a:bodyPr>
            <a:normAutofit/>
          </a:bodyPr>
          <a:lstStyle/>
          <a:p>
            <a:r>
              <a:rPr lang="en-US"/>
              <a:t>Current: Bottom-Up, Organic 2-3 Year Program Launch Process</a:t>
            </a:r>
          </a:p>
        </p:txBody>
      </p:sp>
      <p:graphicFrame>
        <p:nvGraphicFramePr>
          <p:cNvPr id="4" name="Content Placeholder 3">
            <a:extLst>
              <a:ext uri="{FF2B5EF4-FFF2-40B4-BE49-F238E27FC236}">
                <a16:creationId xmlns:a16="http://schemas.microsoft.com/office/drawing/2014/main" id="{364146CF-ECE8-44B4-9F86-6EE8D381D506}"/>
              </a:ext>
            </a:extLst>
          </p:cNvPr>
          <p:cNvGraphicFramePr>
            <a:graphicFrameLocks noGrp="1"/>
          </p:cNvGraphicFramePr>
          <p:nvPr>
            <p:ph idx="1"/>
          </p:nvPr>
        </p:nvGraphicFramePr>
        <p:xfrm>
          <a:off x="508000" y="1371600"/>
          <a:ext cx="10972800" cy="51511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a:extLst>
              <a:ext uri="{FF2B5EF4-FFF2-40B4-BE49-F238E27FC236}">
                <a16:creationId xmlns:a16="http://schemas.microsoft.com/office/drawing/2014/main" id="{71FB8528-B7A6-4073-8053-BF15A093A115}"/>
              </a:ext>
            </a:extLst>
          </p:cNvPr>
          <p:cNvSpPr txBox="1"/>
          <p:nvPr/>
        </p:nvSpPr>
        <p:spPr>
          <a:xfrm>
            <a:off x="777240" y="4587240"/>
            <a:ext cx="1935480" cy="43088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t">
            <a:spAutoFit/>
          </a:bodyPr>
          <a:lstStyle/>
          <a:p>
            <a:pPr marL="0" marR="0" indent="0" algn="r" defTabSz="914400" rtl="0" fontAlgn="auto" latinLnBrk="0" hangingPunct="0">
              <a:lnSpc>
                <a:spcPct val="100000"/>
              </a:lnSpc>
              <a:spcBef>
                <a:spcPts val="0"/>
              </a:spcBef>
              <a:spcAft>
                <a:spcPts val="0"/>
              </a:spcAft>
              <a:buClrTx/>
              <a:buSzTx/>
              <a:buFontTx/>
              <a:buNone/>
              <a:tabLst/>
            </a:pPr>
            <a:r>
              <a:rPr kumimoji="0" lang="en-US" sz="2200" b="0" i="0" u="none" strike="noStrike" cap="none" spc="0" normalizeH="0" baseline="0">
                <a:ln>
                  <a:noFill/>
                </a:ln>
                <a:solidFill>
                  <a:srgbClr val="000000"/>
                </a:solidFill>
                <a:effectLst/>
                <a:uFillTx/>
                <a:latin typeface="+mj-lt"/>
                <a:ea typeface="+mn-ea"/>
                <a:cs typeface="+mn-cs"/>
                <a:sym typeface="Helvetica"/>
              </a:rPr>
              <a:t>6 months</a:t>
            </a:r>
          </a:p>
        </p:txBody>
      </p:sp>
      <p:sp>
        <p:nvSpPr>
          <p:cNvPr id="6" name="TextBox 5">
            <a:extLst>
              <a:ext uri="{FF2B5EF4-FFF2-40B4-BE49-F238E27FC236}">
                <a16:creationId xmlns:a16="http://schemas.microsoft.com/office/drawing/2014/main" id="{1F5152CF-A89A-4765-BDDE-1142851D51A6}"/>
              </a:ext>
            </a:extLst>
          </p:cNvPr>
          <p:cNvSpPr txBox="1"/>
          <p:nvPr/>
        </p:nvSpPr>
        <p:spPr>
          <a:xfrm>
            <a:off x="2560320" y="3213558"/>
            <a:ext cx="1935480" cy="43088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t">
            <a:spAutoFit/>
          </a:bodyPr>
          <a:lstStyle/>
          <a:p>
            <a:pPr marL="0" marR="0" indent="0" algn="r" defTabSz="914400" rtl="0" fontAlgn="auto" latinLnBrk="0" hangingPunct="0">
              <a:lnSpc>
                <a:spcPct val="100000"/>
              </a:lnSpc>
              <a:spcBef>
                <a:spcPts val="0"/>
              </a:spcBef>
              <a:spcAft>
                <a:spcPts val="0"/>
              </a:spcAft>
              <a:buClrTx/>
              <a:buSzTx/>
              <a:buFontTx/>
              <a:buNone/>
              <a:tabLst/>
            </a:pPr>
            <a:r>
              <a:rPr kumimoji="0" lang="en-US" sz="2200" b="0" i="0" u="none" strike="noStrike" cap="none" spc="0" normalizeH="0" baseline="0">
                <a:ln>
                  <a:noFill/>
                </a:ln>
                <a:solidFill>
                  <a:srgbClr val="000000"/>
                </a:solidFill>
                <a:effectLst/>
                <a:uFillTx/>
                <a:latin typeface="+mj-lt"/>
                <a:ea typeface="+mn-ea"/>
                <a:cs typeface="+mn-cs"/>
                <a:sym typeface="Helvetica"/>
              </a:rPr>
              <a:t>6-12 months</a:t>
            </a:r>
          </a:p>
        </p:txBody>
      </p:sp>
      <p:sp>
        <p:nvSpPr>
          <p:cNvPr id="7" name="TextBox 6">
            <a:extLst>
              <a:ext uri="{FF2B5EF4-FFF2-40B4-BE49-F238E27FC236}">
                <a16:creationId xmlns:a16="http://schemas.microsoft.com/office/drawing/2014/main" id="{42E3ECDB-6D89-4295-B47C-36AFB42AA12F}"/>
              </a:ext>
            </a:extLst>
          </p:cNvPr>
          <p:cNvSpPr txBox="1"/>
          <p:nvPr/>
        </p:nvSpPr>
        <p:spPr>
          <a:xfrm>
            <a:off x="4648200" y="2238198"/>
            <a:ext cx="1935480" cy="43088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t">
            <a:spAutoFit/>
          </a:bodyPr>
          <a:lstStyle/>
          <a:p>
            <a:pPr marL="0" marR="0" indent="0" algn="r" defTabSz="914400" rtl="0" fontAlgn="auto" latinLnBrk="0" hangingPunct="0">
              <a:lnSpc>
                <a:spcPct val="100000"/>
              </a:lnSpc>
              <a:spcBef>
                <a:spcPts val="0"/>
              </a:spcBef>
              <a:spcAft>
                <a:spcPts val="0"/>
              </a:spcAft>
              <a:buClrTx/>
              <a:buSzTx/>
              <a:buFontTx/>
              <a:buNone/>
              <a:tabLst/>
            </a:pPr>
            <a:r>
              <a:rPr kumimoji="0" lang="en-US" sz="2200" b="0" i="0" u="none" strike="noStrike" cap="none" spc="0" normalizeH="0" baseline="0">
                <a:ln>
                  <a:noFill/>
                </a:ln>
                <a:solidFill>
                  <a:srgbClr val="000000"/>
                </a:solidFill>
                <a:effectLst/>
                <a:uFillTx/>
                <a:latin typeface="+mj-lt"/>
                <a:ea typeface="+mn-ea"/>
                <a:cs typeface="+mn-cs"/>
                <a:sym typeface="Helvetica"/>
              </a:rPr>
              <a:t>6-12 months</a:t>
            </a:r>
          </a:p>
        </p:txBody>
      </p:sp>
    </p:spTree>
    <p:extLst>
      <p:ext uri="{BB962C8B-B14F-4D97-AF65-F5344CB8AC3E}">
        <p14:creationId xmlns:p14="http://schemas.microsoft.com/office/powerpoint/2010/main" val="426983678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3C494A-84CA-4B01-92D6-91EAEDA89F42}"/>
              </a:ext>
            </a:extLst>
          </p:cNvPr>
          <p:cNvSpPr>
            <a:spLocks noGrp="1"/>
          </p:cNvSpPr>
          <p:nvPr>
            <p:ph type="title"/>
          </p:nvPr>
        </p:nvSpPr>
        <p:spPr/>
        <p:txBody>
          <a:bodyPr>
            <a:normAutofit/>
          </a:bodyPr>
          <a:lstStyle/>
          <a:p>
            <a:r>
              <a:rPr lang="en-US"/>
              <a:t>Current: Bottom-Up, Organic 2-3 Year Program Launch Process</a:t>
            </a:r>
          </a:p>
        </p:txBody>
      </p:sp>
      <p:graphicFrame>
        <p:nvGraphicFramePr>
          <p:cNvPr id="4" name="Content Placeholder 3">
            <a:extLst>
              <a:ext uri="{FF2B5EF4-FFF2-40B4-BE49-F238E27FC236}">
                <a16:creationId xmlns:a16="http://schemas.microsoft.com/office/drawing/2014/main" id="{364146CF-ECE8-44B4-9F86-6EE8D381D506}"/>
              </a:ext>
            </a:extLst>
          </p:cNvPr>
          <p:cNvGraphicFramePr>
            <a:graphicFrameLocks noGrp="1"/>
          </p:cNvGraphicFramePr>
          <p:nvPr>
            <p:ph idx="1"/>
          </p:nvPr>
        </p:nvGraphicFramePr>
        <p:xfrm>
          <a:off x="1219200" y="1341120"/>
          <a:ext cx="10972800" cy="51511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extBox 2">
            <a:extLst>
              <a:ext uri="{FF2B5EF4-FFF2-40B4-BE49-F238E27FC236}">
                <a16:creationId xmlns:a16="http://schemas.microsoft.com/office/drawing/2014/main" id="{918CDE90-89AF-4736-8F07-91BB97203DCB}"/>
              </a:ext>
            </a:extLst>
          </p:cNvPr>
          <p:cNvSpPr txBox="1"/>
          <p:nvPr/>
        </p:nvSpPr>
        <p:spPr>
          <a:xfrm>
            <a:off x="731520" y="1021080"/>
            <a:ext cx="3352800" cy="378564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en-US" sz="2400" b="0" i="0" u="none" strike="noStrike" cap="none" spc="0" normalizeH="0" baseline="0">
                <a:ln>
                  <a:noFill/>
                </a:ln>
                <a:solidFill>
                  <a:srgbClr val="000000"/>
                </a:solidFill>
                <a:effectLst/>
                <a:uFillTx/>
                <a:latin typeface="+mj-lt"/>
                <a:ea typeface="+mn-ea"/>
                <a:cs typeface="+mn-cs"/>
                <a:sym typeface="Helvetica"/>
              </a:rPr>
              <a:t>Opportunities:</a:t>
            </a:r>
          </a:p>
          <a:p>
            <a:pPr marL="285750" marR="0" indent="-285750" algn="l" defTabSz="914400" rtl="0" fontAlgn="auto" latinLnBrk="0" hangingPunct="0">
              <a:lnSpc>
                <a:spcPct val="100000"/>
              </a:lnSpc>
              <a:spcBef>
                <a:spcPts val="0"/>
              </a:spcBef>
              <a:spcAft>
                <a:spcPts val="0"/>
              </a:spcAft>
              <a:buClrTx/>
              <a:buSzTx/>
              <a:buFontTx/>
              <a:buChar char="-"/>
              <a:tabLst/>
            </a:pPr>
            <a:r>
              <a:rPr lang="en-US" sz="2400">
                <a:latin typeface="+mj-lt"/>
              </a:rPr>
              <a:t>Better financial analysis (CFO involvement)</a:t>
            </a:r>
          </a:p>
          <a:p>
            <a:pPr marL="285750" marR="0" indent="-285750" algn="l" defTabSz="914400" rtl="0" fontAlgn="auto" latinLnBrk="0" hangingPunct="0">
              <a:lnSpc>
                <a:spcPct val="100000"/>
              </a:lnSpc>
              <a:spcBef>
                <a:spcPts val="0"/>
              </a:spcBef>
              <a:spcAft>
                <a:spcPts val="0"/>
              </a:spcAft>
              <a:buClrTx/>
              <a:buSzTx/>
              <a:buFontTx/>
              <a:buChar char="-"/>
              <a:tabLst/>
            </a:pPr>
            <a:r>
              <a:rPr lang="en-US" sz="2400">
                <a:latin typeface="+mj-lt"/>
              </a:rPr>
              <a:t>Strategic leadership to guide growth</a:t>
            </a:r>
          </a:p>
          <a:p>
            <a:pPr marL="285750" marR="0" indent="-285750" algn="l" defTabSz="914400" rtl="0" fontAlgn="auto" latinLnBrk="0" hangingPunct="0">
              <a:lnSpc>
                <a:spcPct val="100000"/>
              </a:lnSpc>
              <a:spcBef>
                <a:spcPts val="0"/>
              </a:spcBef>
              <a:spcAft>
                <a:spcPts val="0"/>
              </a:spcAft>
              <a:buClrTx/>
              <a:buSzTx/>
              <a:buFontTx/>
              <a:buChar char="-"/>
              <a:tabLst/>
            </a:pPr>
            <a:r>
              <a:rPr lang="en-US" sz="2400">
                <a:latin typeface="+mj-lt"/>
              </a:rPr>
              <a:t>Lower barrier to entry of ideas </a:t>
            </a:r>
          </a:p>
          <a:p>
            <a:pPr marL="285750" marR="0" indent="-285750" algn="l" defTabSz="914400" rtl="0" fontAlgn="auto" latinLnBrk="0" hangingPunct="0">
              <a:lnSpc>
                <a:spcPct val="100000"/>
              </a:lnSpc>
              <a:spcBef>
                <a:spcPts val="0"/>
              </a:spcBef>
              <a:spcAft>
                <a:spcPts val="0"/>
              </a:spcAft>
              <a:buClrTx/>
              <a:buSzTx/>
              <a:buFontTx/>
              <a:buChar char="-"/>
              <a:tabLst/>
            </a:pPr>
            <a:r>
              <a:rPr lang="en-US" sz="2400">
                <a:latin typeface="+mj-lt"/>
              </a:rPr>
              <a:t>Develop options to speed up launch </a:t>
            </a:r>
          </a:p>
          <a:p>
            <a:pPr marL="285750" marR="0" indent="-285750" algn="l" defTabSz="914400" rtl="0" fontAlgn="auto" latinLnBrk="0" hangingPunct="0">
              <a:lnSpc>
                <a:spcPct val="100000"/>
              </a:lnSpc>
              <a:spcBef>
                <a:spcPts val="0"/>
              </a:spcBef>
              <a:spcAft>
                <a:spcPts val="0"/>
              </a:spcAft>
              <a:buClrTx/>
              <a:buSzTx/>
              <a:buFontTx/>
              <a:buChar char="-"/>
              <a:tabLst/>
            </a:pPr>
            <a:endParaRPr kumimoji="0" lang="en-US" sz="2400" b="0" i="0" u="none" strike="noStrike" cap="none" spc="0" normalizeH="0" baseline="0">
              <a:ln>
                <a:noFill/>
              </a:ln>
              <a:solidFill>
                <a:srgbClr val="000000"/>
              </a:solidFill>
              <a:effectLst/>
              <a:uFillTx/>
              <a:latin typeface="+mj-lt"/>
              <a:ea typeface="+mn-ea"/>
              <a:cs typeface="+mn-cs"/>
              <a:sym typeface="Helvetica"/>
            </a:endParaRPr>
          </a:p>
        </p:txBody>
      </p:sp>
    </p:spTree>
    <p:extLst>
      <p:ext uri="{BB962C8B-B14F-4D97-AF65-F5344CB8AC3E}">
        <p14:creationId xmlns:p14="http://schemas.microsoft.com/office/powerpoint/2010/main" val="3735959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C022E4-4D1C-A744-87AB-9AAE5F705D72}"/>
              </a:ext>
            </a:extLst>
          </p:cNvPr>
          <p:cNvSpPr>
            <a:spLocks noGrp="1"/>
          </p:cNvSpPr>
          <p:nvPr>
            <p:ph type="title"/>
          </p:nvPr>
        </p:nvSpPr>
        <p:spPr/>
        <p:txBody>
          <a:bodyPr/>
          <a:lstStyle/>
          <a:p>
            <a:r>
              <a:rPr lang="en-US" dirty="0"/>
              <a:t>Return on education and investment (ROE/ROI)</a:t>
            </a:r>
          </a:p>
        </p:txBody>
      </p:sp>
      <p:sp>
        <p:nvSpPr>
          <p:cNvPr id="3" name="Content Placeholder 2">
            <a:extLst>
              <a:ext uri="{FF2B5EF4-FFF2-40B4-BE49-F238E27FC236}">
                <a16:creationId xmlns:a16="http://schemas.microsoft.com/office/drawing/2014/main" id="{F5E49F25-29D3-E142-BA9E-11982325DA15}"/>
              </a:ext>
            </a:extLst>
          </p:cNvPr>
          <p:cNvSpPr>
            <a:spLocks noGrp="1"/>
          </p:cNvSpPr>
          <p:nvPr>
            <p:ph idx="1"/>
          </p:nvPr>
        </p:nvSpPr>
        <p:spPr>
          <a:xfrm>
            <a:off x="762000" y="3776662"/>
            <a:ext cx="10972800" cy="4525963"/>
          </a:xfrm>
        </p:spPr>
        <p:txBody>
          <a:bodyPr/>
          <a:lstStyle/>
          <a:p>
            <a:r>
              <a:rPr lang="en-US" dirty="0"/>
              <a:t>Stop and jot 3 tangible outcomes of your own education</a:t>
            </a:r>
          </a:p>
          <a:p>
            <a:r>
              <a:rPr lang="en-US" dirty="0"/>
              <a:t>If you have children would those three be the same in terms of your expectations? Stop and jot three more items if so</a:t>
            </a:r>
          </a:p>
          <a:p>
            <a:r>
              <a:rPr lang="en-US" dirty="0"/>
              <a:t>Turn to your shoulder buddy and share your thoughts for a few minutes</a:t>
            </a:r>
          </a:p>
          <a:p>
            <a:pPr marL="0" indent="0">
              <a:buNone/>
            </a:pPr>
            <a:r>
              <a:rPr lang="en-US" dirty="0"/>
              <a:t> </a:t>
            </a:r>
          </a:p>
        </p:txBody>
      </p:sp>
      <p:sp>
        <p:nvSpPr>
          <p:cNvPr id="4" name="Slide Number Placeholder 3">
            <a:extLst>
              <a:ext uri="{FF2B5EF4-FFF2-40B4-BE49-F238E27FC236}">
                <a16:creationId xmlns:a16="http://schemas.microsoft.com/office/drawing/2014/main" id="{0E7AB02D-AD3D-664C-8CCB-FCAB77CB8966}"/>
              </a:ext>
            </a:extLst>
          </p:cNvPr>
          <p:cNvSpPr>
            <a:spLocks noGrp="1"/>
          </p:cNvSpPr>
          <p:nvPr>
            <p:ph type="sldNum" sz="quarter" idx="15"/>
          </p:nvPr>
        </p:nvSpPr>
        <p:spPr/>
        <p:txBody>
          <a:bodyPr/>
          <a:lstStyle/>
          <a:p>
            <a:fld id="{D3F7C509-FEEF-45D3-B896-7C07814C0C13}" type="slidenum">
              <a:rPr lang="en-US" smtClean="0">
                <a:solidFill>
                  <a:srgbClr val="000000"/>
                </a:solidFill>
              </a:rPr>
              <a:pPr/>
              <a:t>3</a:t>
            </a:fld>
            <a:endParaRPr lang="en-US">
              <a:solidFill>
                <a:srgbClr val="000000"/>
              </a:solidFill>
            </a:endParaRPr>
          </a:p>
        </p:txBody>
      </p:sp>
      <p:pic>
        <p:nvPicPr>
          <p:cNvPr id="7" name="Picture 6">
            <a:extLst>
              <a:ext uri="{FF2B5EF4-FFF2-40B4-BE49-F238E27FC236}">
                <a16:creationId xmlns:a16="http://schemas.microsoft.com/office/drawing/2014/main" id="{0C027D5B-BD5A-1642-B58E-7103DBB8A7CA}"/>
              </a:ext>
            </a:extLst>
          </p:cNvPr>
          <p:cNvPicPr>
            <a:picLocks noChangeAspect="1"/>
          </p:cNvPicPr>
          <p:nvPr/>
        </p:nvPicPr>
        <p:blipFill>
          <a:blip r:embed="rId2"/>
          <a:stretch>
            <a:fillRect/>
          </a:stretch>
        </p:blipFill>
        <p:spPr>
          <a:xfrm>
            <a:off x="3276600" y="1143000"/>
            <a:ext cx="4572000" cy="2286000"/>
          </a:xfrm>
          <a:prstGeom prst="rect">
            <a:avLst/>
          </a:prstGeom>
        </p:spPr>
      </p:pic>
    </p:spTree>
    <p:extLst>
      <p:ext uri="{BB962C8B-B14F-4D97-AF65-F5344CB8AC3E}">
        <p14:creationId xmlns:p14="http://schemas.microsoft.com/office/powerpoint/2010/main" val="179787471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B2C450-16B9-455F-A3B5-C5D7549DF91B}"/>
              </a:ext>
            </a:extLst>
          </p:cNvPr>
          <p:cNvSpPr>
            <a:spLocks noGrp="1"/>
          </p:cNvSpPr>
          <p:nvPr>
            <p:ph type="title"/>
          </p:nvPr>
        </p:nvSpPr>
        <p:spPr/>
        <p:txBody>
          <a:bodyPr/>
          <a:lstStyle/>
          <a:p>
            <a:r>
              <a:rPr lang="en-US" dirty="0"/>
              <a:t>Questions to consider when re-designing processes</a:t>
            </a:r>
          </a:p>
        </p:txBody>
      </p:sp>
      <p:sp>
        <p:nvSpPr>
          <p:cNvPr id="3" name="Content Placeholder 2">
            <a:extLst>
              <a:ext uri="{FF2B5EF4-FFF2-40B4-BE49-F238E27FC236}">
                <a16:creationId xmlns:a16="http://schemas.microsoft.com/office/drawing/2014/main" id="{8A25CE0A-200A-48AD-9E52-08722047785E}"/>
              </a:ext>
            </a:extLst>
          </p:cNvPr>
          <p:cNvSpPr>
            <a:spLocks noGrp="1"/>
          </p:cNvSpPr>
          <p:nvPr>
            <p:ph idx="1"/>
          </p:nvPr>
        </p:nvSpPr>
        <p:spPr>
          <a:xfrm>
            <a:off x="508000" y="1188720"/>
            <a:ext cx="10972800" cy="4525965"/>
          </a:xfrm>
        </p:spPr>
        <p:txBody>
          <a:bodyPr>
            <a:normAutofit/>
          </a:bodyPr>
          <a:lstStyle/>
          <a:p>
            <a:r>
              <a:rPr lang="en-US" dirty="0"/>
              <a:t>Who wakes up every morning thinking about positioning PSU’s program offerings to the current market? Who is aware of all existing ideas and responsible for weighing them against institutional mission and resources?</a:t>
            </a:r>
          </a:p>
          <a:p>
            <a:r>
              <a:rPr lang="en-US" dirty="0"/>
              <a:t>How can PSU evolve into a culture that elevates the whole over the individual?</a:t>
            </a:r>
          </a:p>
          <a:p>
            <a:pPr lvl="1"/>
            <a:r>
              <a:rPr lang="en-US" dirty="0"/>
              <a:t>Build understanding that in order for the institution to thrive and grow, programs need to be trimmed, eliminated, and reworked to be more responsive to student need.</a:t>
            </a:r>
          </a:p>
          <a:p>
            <a:r>
              <a:rPr lang="en-US" dirty="0"/>
              <a:t>How can the program design and approval process encourage more idea generation, brainstorming, and collaboration across colleges? </a:t>
            </a:r>
          </a:p>
        </p:txBody>
      </p:sp>
    </p:spTree>
    <p:extLst>
      <p:ext uri="{BB962C8B-B14F-4D97-AF65-F5344CB8AC3E}">
        <p14:creationId xmlns:p14="http://schemas.microsoft.com/office/powerpoint/2010/main" val="20266105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9862D1-A60B-4103-A363-6FF05D79E9B2}"/>
              </a:ext>
            </a:extLst>
          </p:cNvPr>
          <p:cNvSpPr>
            <a:spLocks noGrp="1"/>
          </p:cNvSpPr>
          <p:nvPr>
            <p:ph type="title"/>
          </p:nvPr>
        </p:nvSpPr>
        <p:spPr/>
        <p:txBody>
          <a:bodyPr>
            <a:normAutofit/>
          </a:bodyPr>
          <a:lstStyle/>
          <a:p>
            <a:r>
              <a:rPr lang="en-US"/>
              <a:t>Tufts Program Development &amp; Approval Committee (PDAC)</a:t>
            </a:r>
          </a:p>
        </p:txBody>
      </p:sp>
      <p:sp>
        <p:nvSpPr>
          <p:cNvPr id="3" name="Content Placeholder 2">
            <a:extLst>
              <a:ext uri="{FF2B5EF4-FFF2-40B4-BE49-F238E27FC236}">
                <a16:creationId xmlns:a16="http://schemas.microsoft.com/office/drawing/2014/main" id="{56E80D96-55E4-48FA-B1FD-4B3492F97528}"/>
              </a:ext>
            </a:extLst>
          </p:cNvPr>
          <p:cNvSpPr>
            <a:spLocks noGrp="1"/>
          </p:cNvSpPr>
          <p:nvPr>
            <p:ph idx="1"/>
          </p:nvPr>
        </p:nvSpPr>
        <p:spPr>
          <a:xfrm>
            <a:off x="508000" y="762000"/>
            <a:ext cx="11348720" cy="5135565"/>
          </a:xfrm>
        </p:spPr>
        <p:txBody>
          <a:bodyPr>
            <a:normAutofit/>
          </a:bodyPr>
          <a:lstStyle/>
          <a:p>
            <a:r>
              <a:rPr lang="en-US"/>
              <a:t> Goals:</a:t>
            </a:r>
          </a:p>
          <a:p>
            <a:pPr lvl="1"/>
            <a:r>
              <a:rPr lang="en-US"/>
              <a:t>Vet ideas against institutional mission, resources (sustainability), and duplicity of existing programs</a:t>
            </a:r>
          </a:p>
          <a:p>
            <a:pPr lvl="1"/>
            <a:r>
              <a:rPr lang="en-US"/>
              <a:t>Support the development of formal proposals so faculty that generate the idea can focus on teaching &amp; research </a:t>
            </a:r>
          </a:p>
          <a:p>
            <a:r>
              <a:rPr lang="en-US"/>
              <a:t>Process:</a:t>
            </a:r>
          </a:p>
          <a:p>
            <a:pPr lvl="1"/>
            <a:r>
              <a:rPr lang="en-US"/>
              <a:t>Faculty submit short letter of intent to the committee then consult with committee to share more about the idea</a:t>
            </a:r>
          </a:p>
          <a:p>
            <a:pPr lvl="1"/>
            <a:r>
              <a:rPr lang="en-US"/>
              <a:t>Committee evaluates all letters &amp; invites some to develop full proposals</a:t>
            </a:r>
          </a:p>
          <a:p>
            <a:pPr lvl="1"/>
            <a:r>
              <a:rPr lang="en-US"/>
              <a:t>Committee provides coaching &amp; support with the proposal  </a:t>
            </a:r>
          </a:p>
          <a:p>
            <a:endParaRPr lang="en-US"/>
          </a:p>
        </p:txBody>
      </p:sp>
      <p:sp>
        <p:nvSpPr>
          <p:cNvPr id="4" name="Rectangle 3">
            <a:extLst>
              <a:ext uri="{FF2B5EF4-FFF2-40B4-BE49-F238E27FC236}">
                <a16:creationId xmlns:a16="http://schemas.microsoft.com/office/drawing/2014/main" id="{70030992-0386-453B-BEB9-7605F6A98681}"/>
              </a:ext>
            </a:extLst>
          </p:cNvPr>
          <p:cNvSpPr/>
          <p:nvPr/>
        </p:nvSpPr>
        <p:spPr>
          <a:xfrm>
            <a:off x="508000" y="6137833"/>
            <a:ext cx="9240033" cy="369332"/>
          </a:xfrm>
          <a:prstGeom prst="rect">
            <a:avLst/>
          </a:prstGeom>
        </p:spPr>
        <p:txBody>
          <a:bodyPr wrap="square">
            <a:spAutoFit/>
          </a:bodyPr>
          <a:lstStyle/>
          <a:p>
            <a:r>
              <a:rPr lang="en-US">
                <a:hlinkClick r:id="rId2"/>
              </a:rPr>
              <a:t>https://provost.tufts.edu/policies/guidelines-for-proposing-new-academic-programs/</a:t>
            </a:r>
            <a:endParaRPr lang="en-US"/>
          </a:p>
        </p:txBody>
      </p:sp>
    </p:spTree>
    <p:extLst>
      <p:ext uri="{BB962C8B-B14F-4D97-AF65-F5344CB8AC3E}">
        <p14:creationId xmlns:p14="http://schemas.microsoft.com/office/powerpoint/2010/main" val="29003144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3FB5B-76FB-4742-9F4C-570D69BAC58D}"/>
              </a:ext>
            </a:extLst>
          </p:cNvPr>
          <p:cNvSpPr>
            <a:spLocks noGrp="1"/>
          </p:cNvSpPr>
          <p:nvPr>
            <p:ph type="title"/>
          </p:nvPr>
        </p:nvSpPr>
        <p:spPr/>
        <p:txBody>
          <a:bodyPr/>
          <a:lstStyle/>
          <a:p>
            <a:r>
              <a:rPr lang="en-US"/>
              <a:t>Alternative Leadership Structures to Support Go-to-Market</a:t>
            </a:r>
          </a:p>
        </p:txBody>
      </p:sp>
      <p:sp>
        <p:nvSpPr>
          <p:cNvPr id="3" name="Content Placeholder 2">
            <a:extLst>
              <a:ext uri="{FF2B5EF4-FFF2-40B4-BE49-F238E27FC236}">
                <a16:creationId xmlns:a16="http://schemas.microsoft.com/office/drawing/2014/main" id="{0F3C22BB-FCA3-44B6-9A51-80033294F61A}"/>
              </a:ext>
            </a:extLst>
          </p:cNvPr>
          <p:cNvSpPr>
            <a:spLocks noGrp="1"/>
          </p:cNvSpPr>
          <p:nvPr>
            <p:ph idx="1"/>
          </p:nvPr>
        </p:nvSpPr>
        <p:spPr>
          <a:xfrm>
            <a:off x="508000" y="1102290"/>
            <a:ext cx="11529512" cy="4795275"/>
          </a:xfrm>
        </p:spPr>
        <p:txBody>
          <a:bodyPr>
            <a:normAutofit/>
          </a:bodyPr>
          <a:lstStyle/>
          <a:p>
            <a:r>
              <a:rPr lang="en-US" u="sng"/>
              <a:t>Individuals/Positions</a:t>
            </a:r>
          </a:p>
          <a:p>
            <a:pPr lvl="1"/>
            <a:r>
              <a:rPr lang="en-US"/>
              <a:t>Northwestern: Associate Provost for Strategy &amp; Policy</a:t>
            </a:r>
          </a:p>
          <a:p>
            <a:pPr lvl="1"/>
            <a:r>
              <a:rPr lang="en-US"/>
              <a:t>Utica:  Vice President for Institutional Effectiveness and Dean of Assessment &amp; Senior Vice President for Market Innovation and New Ventures</a:t>
            </a:r>
          </a:p>
          <a:p>
            <a:r>
              <a:rPr lang="en-US" u="sng"/>
              <a:t>Committees</a:t>
            </a:r>
          </a:p>
          <a:p>
            <a:pPr lvl="1"/>
            <a:r>
              <a:rPr lang="en-US"/>
              <a:t>Tufts example</a:t>
            </a:r>
          </a:p>
          <a:p>
            <a:pPr lvl="1"/>
            <a:r>
              <a:rPr lang="en-US"/>
              <a:t>Louisville: Provost Program Proposal Review Committee</a:t>
            </a:r>
          </a:p>
          <a:p>
            <a:pPr lvl="2"/>
            <a:r>
              <a:rPr lang="en-US"/>
              <a:t>Receive Letters of Intent from faculty, weigh all program options collectively, then invite full proposals for programs deemed in alignment with mission </a:t>
            </a:r>
          </a:p>
          <a:p>
            <a:endParaRPr lang="en-US"/>
          </a:p>
        </p:txBody>
      </p:sp>
    </p:spTree>
    <p:extLst>
      <p:ext uri="{BB962C8B-B14F-4D97-AF65-F5344CB8AC3E}">
        <p14:creationId xmlns:p14="http://schemas.microsoft.com/office/powerpoint/2010/main" val="142294951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5AC7CA-6251-4D87-86BF-CDC5741FD2FA}"/>
              </a:ext>
            </a:extLst>
          </p:cNvPr>
          <p:cNvSpPr>
            <a:spLocks noGrp="1"/>
          </p:cNvSpPr>
          <p:nvPr>
            <p:ph type="title"/>
          </p:nvPr>
        </p:nvSpPr>
        <p:spPr/>
        <p:txBody>
          <a:bodyPr/>
          <a:lstStyle/>
          <a:p>
            <a:r>
              <a:rPr lang="en-US" sz="3000" dirty="0"/>
              <a:t>Questions for PSU to consider when designing new processes</a:t>
            </a:r>
          </a:p>
        </p:txBody>
      </p:sp>
      <p:sp>
        <p:nvSpPr>
          <p:cNvPr id="3" name="Content Placeholder 2">
            <a:extLst>
              <a:ext uri="{FF2B5EF4-FFF2-40B4-BE49-F238E27FC236}">
                <a16:creationId xmlns:a16="http://schemas.microsoft.com/office/drawing/2014/main" id="{9C5FD5F9-F24D-477A-84EE-2B3F3C3E75CD}"/>
              </a:ext>
            </a:extLst>
          </p:cNvPr>
          <p:cNvSpPr>
            <a:spLocks noGrp="1"/>
          </p:cNvSpPr>
          <p:nvPr>
            <p:ph idx="1"/>
          </p:nvPr>
        </p:nvSpPr>
        <p:spPr>
          <a:xfrm>
            <a:off x="508000" y="1312225"/>
            <a:ext cx="10972800" cy="4525965"/>
          </a:xfrm>
        </p:spPr>
        <p:txBody>
          <a:bodyPr/>
          <a:lstStyle/>
          <a:p>
            <a:pPr marL="514350" indent="-514350">
              <a:buFont typeface="+mj-lt"/>
              <a:buAutoNum type="arabicPeriod"/>
            </a:pPr>
            <a:r>
              <a:rPr lang="en-US" dirty="0"/>
              <a:t>Are there existing committees or other bodies that can be modified to serve in the capacity of evaluating new program ideas before formal proposals are developed? </a:t>
            </a:r>
          </a:p>
          <a:p>
            <a:pPr marL="514350" indent="-514350">
              <a:buFont typeface="+mj-lt"/>
              <a:buAutoNum type="arabicPeriod"/>
            </a:pPr>
            <a:r>
              <a:rPr lang="en-US" dirty="0"/>
              <a:t>Is there a particular person or persons who would be best to serve in the capacity to fully own and consider the full scope of program possibilities for PSU (and be more proactive to generate those ideas)? </a:t>
            </a:r>
          </a:p>
          <a:p>
            <a:pPr marL="514350" indent="-514350">
              <a:buFont typeface="+mj-lt"/>
              <a:buAutoNum type="arabicPeriod"/>
            </a:pPr>
            <a:r>
              <a:rPr lang="en-US" dirty="0"/>
              <a:t>Where are there gaps – in people, processes, or structure – that need to be filled (based on answers to 1 and 2)? </a:t>
            </a:r>
          </a:p>
          <a:p>
            <a:pPr marL="514350" indent="-514350">
              <a:buFont typeface="+mj-lt"/>
              <a:buAutoNum type="arabicPeriod"/>
            </a:pPr>
            <a:r>
              <a:rPr lang="en-US" dirty="0"/>
              <a:t>What concerns do you have about PSU’s ability to be more responsive to market demand in terms of program development and closure?</a:t>
            </a:r>
          </a:p>
        </p:txBody>
      </p:sp>
    </p:spTree>
    <p:extLst>
      <p:ext uri="{BB962C8B-B14F-4D97-AF65-F5344CB8AC3E}">
        <p14:creationId xmlns:p14="http://schemas.microsoft.com/office/powerpoint/2010/main" val="193686700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1C8D38-5006-4EEF-B702-5628D244DB68}"/>
              </a:ext>
            </a:extLst>
          </p:cNvPr>
          <p:cNvSpPr>
            <a:spLocks noGrp="1"/>
          </p:cNvSpPr>
          <p:nvPr>
            <p:ph type="title"/>
          </p:nvPr>
        </p:nvSpPr>
        <p:spPr/>
        <p:txBody>
          <a:bodyPr/>
          <a:lstStyle/>
          <a:p>
            <a:r>
              <a:rPr lang="en-US" dirty="0"/>
              <a:t>Academic Structure Opportunities</a:t>
            </a:r>
          </a:p>
        </p:txBody>
      </p:sp>
      <p:sp>
        <p:nvSpPr>
          <p:cNvPr id="4" name="Slide Number Placeholder 3">
            <a:extLst>
              <a:ext uri="{FF2B5EF4-FFF2-40B4-BE49-F238E27FC236}">
                <a16:creationId xmlns:a16="http://schemas.microsoft.com/office/drawing/2014/main" id="{2A718CA0-0D34-4FAB-B1DE-EEA96EA275DE}"/>
              </a:ext>
            </a:extLst>
          </p:cNvPr>
          <p:cNvSpPr>
            <a:spLocks noGrp="1"/>
          </p:cNvSpPr>
          <p:nvPr>
            <p:ph type="sldNum" sz="quarter" idx="15"/>
          </p:nvPr>
        </p:nvSpPr>
        <p:spPr/>
        <p:txBody>
          <a:bodyPr/>
          <a:lstStyle/>
          <a:p>
            <a:fld id="{D3F7C509-FEEF-45D3-B896-7C07814C0C13}" type="slidenum">
              <a:rPr lang="en-US" smtClean="0">
                <a:solidFill>
                  <a:srgbClr val="000000"/>
                </a:solidFill>
              </a:rPr>
              <a:pPr/>
              <a:t>34</a:t>
            </a:fld>
            <a:endParaRPr lang="en-US" dirty="0">
              <a:solidFill>
                <a:srgbClr val="000000"/>
              </a:solidFill>
            </a:endParaRPr>
          </a:p>
        </p:txBody>
      </p:sp>
    </p:spTree>
    <p:extLst>
      <p:ext uri="{BB962C8B-B14F-4D97-AF65-F5344CB8AC3E}">
        <p14:creationId xmlns:p14="http://schemas.microsoft.com/office/powerpoint/2010/main" val="171635096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F23253-C00D-4B1C-A838-DB6FEE322193}"/>
              </a:ext>
            </a:extLst>
          </p:cNvPr>
          <p:cNvSpPr>
            <a:spLocks noGrp="1"/>
          </p:cNvSpPr>
          <p:nvPr>
            <p:ph type="title"/>
          </p:nvPr>
        </p:nvSpPr>
        <p:spPr/>
        <p:txBody>
          <a:bodyPr/>
          <a:lstStyle/>
          <a:p>
            <a:r>
              <a:rPr lang="en-US" dirty="0"/>
              <a:t>Academic Restructure Findings - Colleges</a:t>
            </a:r>
          </a:p>
        </p:txBody>
      </p:sp>
      <p:sp>
        <p:nvSpPr>
          <p:cNvPr id="3" name="Content Placeholder 2">
            <a:extLst>
              <a:ext uri="{FF2B5EF4-FFF2-40B4-BE49-F238E27FC236}">
                <a16:creationId xmlns:a16="http://schemas.microsoft.com/office/drawing/2014/main" id="{60DC4471-EE82-4D78-9CA2-30F699C5E6D0}"/>
              </a:ext>
            </a:extLst>
          </p:cNvPr>
          <p:cNvSpPr>
            <a:spLocks noGrp="1"/>
          </p:cNvSpPr>
          <p:nvPr>
            <p:ph idx="1"/>
          </p:nvPr>
        </p:nvSpPr>
        <p:spPr/>
        <p:txBody>
          <a:bodyPr/>
          <a:lstStyle/>
          <a:p>
            <a:r>
              <a:rPr lang="en-US" dirty="0"/>
              <a:t>PSU is structured similarly to peers and national models of recent reorganization in terms of number and types of academic colleges or divisions </a:t>
            </a:r>
          </a:p>
          <a:p>
            <a:r>
              <a:rPr lang="en-US" dirty="0"/>
              <a:t>Some institutions (two of eight competitors) break Arts &amp; Sciences out into two distinct colleges: “College of Arts, Humanities and Social Science” &amp; “College of Science, Technology &amp; Math”</a:t>
            </a:r>
          </a:p>
          <a:p>
            <a:r>
              <a:rPr lang="en-US" dirty="0"/>
              <a:t>No peers exclusively refer to technology in their equivalent of College of Technology; many include the word Engineering</a:t>
            </a:r>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186337489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E3D96C-1A9E-4E6E-8CC0-1FABBBFF2A24}"/>
              </a:ext>
            </a:extLst>
          </p:cNvPr>
          <p:cNvSpPr>
            <a:spLocks noGrp="1"/>
          </p:cNvSpPr>
          <p:nvPr>
            <p:ph type="title"/>
          </p:nvPr>
        </p:nvSpPr>
        <p:spPr/>
        <p:txBody>
          <a:bodyPr/>
          <a:lstStyle/>
          <a:p>
            <a:r>
              <a:rPr lang="en-US" dirty="0"/>
              <a:t>Academic Restructure Findings – Support Services</a:t>
            </a:r>
          </a:p>
        </p:txBody>
      </p:sp>
      <p:sp>
        <p:nvSpPr>
          <p:cNvPr id="3" name="Content Placeholder 2">
            <a:extLst>
              <a:ext uri="{FF2B5EF4-FFF2-40B4-BE49-F238E27FC236}">
                <a16:creationId xmlns:a16="http://schemas.microsoft.com/office/drawing/2014/main" id="{060900BE-7F42-4C38-B5FC-A6985AE7B9A1}"/>
              </a:ext>
            </a:extLst>
          </p:cNvPr>
          <p:cNvSpPr>
            <a:spLocks noGrp="1"/>
          </p:cNvSpPr>
          <p:nvPr>
            <p:ph idx="1"/>
          </p:nvPr>
        </p:nvSpPr>
        <p:spPr/>
        <p:txBody>
          <a:bodyPr/>
          <a:lstStyle/>
          <a:p>
            <a:r>
              <a:rPr lang="en-US" dirty="0"/>
              <a:t>PSU’s structure on paper is innovative – umbrella of enrollment management and student support over a number of small, related divisions </a:t>
            </a:r>
          </a:p>
          <a:p>
            <a:r>
              <a:rPr lang="en-US" dirty="0"/>
              <a:t>Simply having the “right” structure does not necessarily mean PSU is realizing all efficiencies – deeper effort can be made to evaluate job functions and responsibilities, service gaps, and opportunities for better alignment relative to student and faculty needs</a:t>
            </a:r>
          </a:p>
          <a:p>
            <a:endParaRPr lang="en-US" dirty="0"/>
          </a:p>
          <a:p>
            <a:pPr marL="0" indent="0">
              <a:buNone/>
            </a:pPr>
            <a:endParaRPr lang="en-US" dirty="0"/>
          </a:p>
        </p:txBody>
      </p:sp>
    </p:spTree>
    <p:extLst>
      <p:ext uri="{BB962C8B-B14F-4D97-AF65-F5344CB8AC3E}">
        <p14:creationId xmlns:p14="http://schemas.microsoft.com/office/powerpoint/2010/main" val="244547136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6DBDDA-2FC3-489B-B2A4-207D4DF35143}"/>
              </a:ext>
            </a:extLst>
          </p:cNvPr>
          <p:cNvSpPr>
            <a:spLocks noGrp="1"/>
          </p:cNvSpPr>
          <p:nvPr>
            <p:ph type="title"/>
          </p:nvPr>
        </p:nvSpPr>
        <p:spPr/>
        <p:txBody>
          <a:bodyPr/>
          <a:lstStyle/>
          <a:p>
            <a:r>
              <a:rPr lang="en-US" dirty="0"/>
              <a:t>Current </a:t>
            </a:r>
            <a:r>
              <a:rPr lang="en-US"/>
              <a:t>(Fall 19) </a:t>
            </a:r>
            <a:r>
              <a:rPr lang="en-US" dirty="0"/>
              <a:t>Spread of Administrative Support FTEs</a:t>
            </a:r>
          </a:p>
        </p:txBody>
      </p:sp>
      <p:graphicFrame>
        <p:nvGraphicFramePr>
          <p:cNvPr id="4" name="Content Placeholder 3">
            <a:extLst>
              <a:ext uri="{FF2B5EF4-FFF2-40B4-BE49-F238E27FC236}">
                <a16:creationId xmlns:a16="http://schemas.microsoft.com/office/drawing/2014/main" id="{81FCA3B3-3812-4F74-A425-CC306E5A398A}"/>
              </a:ext>
            </a:extLst>
          </p:cNvPr>
          <p:cNvGraphicFramePr>
            <a:graphicFrameLocks noGrp="1"/>
          </p:cNvGraphicFramePr>
          <p:nvPr>
            <p:ph idx="1"/>
          </p:nvPr>
        </p:nvGraphicFramePr>
        <p:xfrm>
          <a:off x="2329788" y="1285249"/>
          <a:ext cx="7532424" cy="3687485"/>
        </p:xfrm>
        <a:graphic>
          <a:graphicData uri="http://schemas.openxmlformats.org/drawingml/2006/table">
            <a:tbl>
              <a:tblPr firstRow="1" bandRow="1">
                <a:tableStyleId>{F2DE63D5-997A-4646-A377-4702673A728D}</a:tableStyleId>
              </a:tblPr>
              <a:tblGrid>
                <a:gridCol w="3766212">
                  <a:extLst>
                    <a:ext uri="{9D8B030D-6E8A-4147-A177-3AD203B41FA5}">
                      <a16:colId xmlns:a16="http://schemas.microsoft.com/office/drawing/2014/main" val="1755403806"/>
                    </a:ext>
                  </a:extLst>
                </a:gridCol>
                <a:gridCol w="3766212">
                  <a:extLst>
                    <a:ext uri="{9D8B030D-6E8A-4147-A177-3AD203B41FA5}">
                      <a16:colId xmlns:a16="http://schemas.microsoft.com/office/drawing/2014/main" val="2330616639"/>
                    </a:ext>
                  </a:extLst>
                </a:gridCol>
              </a:tblGrid>
              <a:tr h="493080">
                <a:tc>
                  <a:txBody>
                    <a:bodyPr/>
                    <a:lstStyle/>
                    <a:p>
                      <a:r>
                        <a:rPr lang="en-US" sz="2000" dirty="0"/>
                        <a:t>College / Overarching Unit</a:t>
                      </a:r>
                      <a:endParaRPr lang="en-US" sz="2000" b="1" dirty="0">
                        <a:solidFill>
                          <a:schemeClr val="bg1"/>
                        </a:solidFill>
                        <a:latin typeface="+mj-lt"/>
                      </a:endParaRPr>
                    </a:p>
                  </a:txBody>
                  <a:tcPr anchor="ctr"/>
                </a:tc>
                <a:tc>
                  <a:txBody>
                    <a:bodyPr/>
                    <a:lstStyle/>
                    <a:p>
                      <a:r>
                        <a:rPr lang="en-US" sz="2000" dirty="0"/>
                        <a:t>Administrative Staff FTE*</a:t>
                      </a:r>
                      <a:endParaRPr lang="en-US" sz="2000" b="1" dirty="0">
                        <a:solidFill>
                          <a:schemeClr val="bg1"/>
                        </a:solidFill>
                        <a:latin typeface="+mj-lt"/>
                      </a:endParaRPr>
                    </a:p>
                  </a:txBody>
                  <a:tcPr anchor="ctr"/>
                </a:tc>
                <a:extLst>
                  <a:ext uri="{0D108BD9-81ED-4DB2-BD59-A6C34878D82A}">
                    <a16:rowId xmlns:a16="http://schemas.microsoft.com/office/drawing/2014/main" val="459427799"/>
                  </a:ext>
                </a:extLst>
              </a:tr>
              <a:tr h="493080">
                <a:tc>
                  <a:txBody>
                    <a:bodyPr/>
                    <a:lstStyle/>
                    <a:p>
                      <a:r>
                        <a:rPr lang="en-US" sz="2000" dirty="0"/>
                        <a:t>Arts &amp; Sciences</a:t>
                      </a:r>
                      <a:endParaRPr lang="en-US" sz="2000" dirty="0">
                        <a:latin typeface="+mj-lt"/>
                      </a:endParaRPr>
                    </a:p>
                  </a:txBody>
                  <a:tcPr anchor="ctr"/>
                </a:tc>
                <a:tc>
                  <a:txBody>
                    <a:bodyPr/>
                    <a:lstStyle/>
                    <a:p>
                      <a:r>
                        <a:rPr lang="en-US" sz="2000" dirty="0"/>
                        <a:t>12.2</a:t>
                      </a:r>
                      <a:endParaRPr lang="en-US" sz="2000" dirty="0">
                        <a:latin typeface="+mj-lt"/>
                      </a:endParaRPr>
                    </a:p>
                  </a:txBody>
                  <a:tcPr anchor="ctr"/>
                </a:tc>
                <a:extLst>
                  <a:ext uri="{0D108BD9-81ED-4DB2-BD59-A6C34878D82A}">
                    <a16:rowId xmlns:a16="http://schemas.microsoft.com/office/drawing/2014/main" val="2925193999"/>
                  </a:ext>
                </a:extLst>
              </a:tr>
              <a:tr h="493080">
                <a:tc>
                  <a:txBody>
                    <a:bodyPr/>
                    <a:lstStyle/>
                    <a:p>
                      <a:r>
                        <a:rPr lang="en-US" sz="2000" dirty="0"/>
                        <a:t>Business</a:t>
                      </a:r>
                      <a:endParaRPr lang="en-US" sz="2000" dirty="0">
                        <a:latin typeface="+mj-lt"/>
                      </a:endParaRPr>
                    </a:p>
                  </a:txBody>
                  <a:tcPr anchor="ctr"/>
                </a:tc>
                <a:tc>
                  <a:txBody>
                    <a:bodyPr/>
                    <a:lstStyle/>
                    <a:p>
                      <a:r>
                        <a:rPr lang="en-US" sz="2000" dirty="0"/>
                        <a:t>3</a:t>
                      </a:r>
                      <a:endParaRPr lang="en-US" sz="2000" dirty="0">
                        <a:latin typeface="+mj-lt"/>
                      </a:endParaRPr>
                    </a:p>
                  </a:txBody>
                  <a:tcPr anchor="ctr"/>
                </a:tc>
                <a:extLst>
                  <a:ext uri="{0D108BD9-81ED-4DB2-BD59-A6C34878D82A}">
                    <a16:rowId xmlns:a16="http://schemas.microsoft.com/office/drawing/2014/main" val="896509022"/>
                  </a:ext>
                </a:extLst>
              </a:tr>
              <a:tr h="493080">
                <a:tc>
                  <a:txBody>
                    <a:bodyPr/>
                    <a:lstStyle/>
                    <a:p>
                      <a:r>
                        <a:rPr lang="en-US" sz="2000" dirty="0"/>
                        <a:t>Education</a:t>
                      </a:r>
                      <a:endParaRPr lang="en-US" sz="2000" dirty="0">
                        <a:latin typeface="+mj-lt"/>
                      </a:endParaRPr>
                    </a:p>
                  </a:txBody>
                  <a:tcPr anchor="ctr"/>
                </a:tc>
                <a:tc>
                  <a:txBody>
                    <a:bodyPr/>
                    <a:lstStyle/>
                    <a:p>
                      <a:r>
                        <a:rPr lang="en-US" sz="2000" dirty="0"/>
                        <a:t>4.5</a:t>
                      </a:r>
                      <a:endParaRPr lang="en-US" sz="2000" dirty="0">
                        <a:latin typeface="+mj-lt"/>
                      </a:endParaRPr>
                    </a:p>
                  </a:txBody>
                  <a:tcPr anchor="ctr"/>
                </a:tc>
                <a:extLst>
                  <a:ext uri="{0D108BD9-81ED-4DB2-BD59-A6C34878D82A}">
                    <a16:rowId xmlns:a16="http://schemas.microsoft.com/office/drawing/2014/main" val="870604028"/>
                  </a:ext>
                </a:extLst>
              </a:tr>
              <a:tr h="493080">
                <a:tc>
                  <a:txBody>
                    <a:bodyPr/>
                    <a:lstStyle/>
                    <a:p>
                      <a:r>
                        <a:rPr lang="en-US" sz="2000" dirty="0"/>
                        <a:t>Graduate</a:t>
                      </a:r>
                      <a:endParaRPr lang="en-US" sz="2000" dirty="0">
                        <a:latin typeface="+mj-lt"/>
                      </a:endParaRPr>
                    </a:p>
                  </a:txBody>
                  <a:tcPr anchor="ctr"/>
                </a:tc>
                <a:tc>
                  <a:txBody>
                    <a:bodyPr/>
                    <a:lstStyle/>
                    <a:p>
                      <a:r>
                        <a:rPr lang="en-US" sz="2000" dirty="0"/>
                        <a:t>2</a:t>
                      </a:r>
                      <a:endParaRPr lang="en-US" sz="2000" dirty="0">
                        <a:latin typeface="+mj-lt"/>
                      </a:endParaRPr>
                    </a:p>
                  </a:txBody>
                  <a:tcPr anchor="ctr"/>
                </a:tc>
                <a:extLst>
                  <a:ext uri="{0D108BD9-81ED-4DB2-BD59-A6C34878D82A}">
                    <a16:rowId xmlns:a16="http://schemas.microsoft.com/office/drawing/2014/main" val="2196025892"/>
                  </a:ext>
                </a:extLst>
              </a:tr>
              <a:tr h="729005">
                <a:tc>
                  <a:txBody>
                    <a:bodyPr/>
                    <a:lstStyle/>
                    <a:p>
                      <a:r>
                        <a:rPr lang="en-US" sz="2000" dirty="0"/>
                        <a:t>Student Success &amp; </a:t>
                      </a:r>
                    </a:p>
                    <a:p>
                      <a:r>
                        <a:rPr lang="en-US" sz="2000" dirty="0"/>
                        <a:t>Enrollment Management</a:t>
                      </a:r>
                      <a:endParaRPr lang="en-US" sz="2000" dirty="0">
                        <a:latin typeface="+mj-lt"/>
                      </a:endParaRPr>
                    </a:p>
                  </a:txBody>
                  <a:tcPr anchor="ctr"/>
                </a:tc>
                <a:tc>
                  <a:txBody>
                    <a:bodyPr/>
                    <a:lstStyle/>
                    <a:p>
                      <a:r>
                        <a:rPr lang="en-US" sz="2000" dirty="0"/>
                        <a:t>7.4</a:t>
                      </a:r>
                      <a:endParaRPr lang="en-US" sz="2000" dirty="0">
                        <a:latin typeface="+mj-lt"/>
                      </a:endParaRPr>
                    </a:p>
                  </a:txBody>
                  <a:tcPr anchor="ctr"/>
                </a:tc>
                <a:extLst>
                  <a:ext uri="{0D108BD9-81ED-4DB2-BD59-A6C34878D82A}">
                    <a16:rowId xmlns:a16="http://schemas.microsoft.com/office/drawing/2014/main" val="1647016542"/>
                  </a:ext>
                </a:extLst>
              </a:tr>
              <a:tr h="493080">
                <a:tc>
                  <a:txBody>
                    <a:bodyPr/>
                    <a:lstStyle/>
                    <a:p>
                      <a:r>
                        <a:rPr lang="en-US" sz="2000" dirty="0"/>
                        <a:t>Technology</a:t>
                      </a:r>
                      <a:endParaRPr lang="en-US" sz="2000" dirty="0">
                        <a:latin typeface="+mj-lt"/>
                      </a:endParaRPr>
                    </a:p>
                  </a:txBody>
                  <a:tcPr anchor="ctr"/>
                </a:tc>
                <a:tc>
                  <a:txBody>
                    <a:bodyPr/>
                    <a:lstStyle/>
                    <a:p>
                      <a:r>
                        <a:rPr lang="en-US" sz="2000" dirty="0"/>
                        <a:t>9</a:t>
                      </a:r>
                      <a:endParaRPr lang="en-US" sz="2000" dirty="0">
                        <a:latin typeface="+mj-lt"/>
                      </a:endParaRPr>
                    </a:p>
                  </a:txBody>
                  <a:tcPr anchor="ctr"/>
                </a:tc>
                <a:extLst>
                  <a:ext uri="{0D108BD9-81ED-4DB2-BD59-A6C34878D82A}">
                    <a16:rowId xmlns:a16="http://schemas.microsoft.com/office/drawing/2014/main" val="165901268"/>
                  </a:ext>
                </a:extLst>
              </a:tr>
            </a:tbl>
          </a:graphicData>
        </a:graphic>
      </p:graphicFrame>
      <p:sp>
        <p:nvSpPr>
          <p:cNvPr id="5" name="TextBox 4">
            <a:extLst>
              <a:ext uri="{FF2B5EF4-FFF2-40B4-BE49-F238E27FC236}">
                <a16:creationId xmlns:a16="http://schemas.microsoft.com/office/drawing/2014/main" id="{31B06DEA-0A96-41BE-9B15-2AF981DD77B7}"/>
              </a:ext>
            </a:extLst>
          </p:cNvPr>
          <p:cNvSpPr txBox="1"/>
          <p:nvPr/>
        </p:nvSpPr>
        <p:spPr>
          <a:xfrm>
            <a:off x="2329788" y="5157433"/>
            <a:ext cx="6044540" cy="33855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en-US" sz="1600" b="0" i="0" u="none" strike="noStrike" cap="none" spc="0" normalizeH="0" baseline="0" dirty="0">
                <a:ln>
                  <a:noFill/>
                </a:ln>
                <a:solidFill>
                  <a:srgbClr val="000000"/>
                </a:solidFill>
                <a:effectLst/>
                <a:uFillTx/>
                <a:latin typeface="+mj-lt"/>
                <a:ea typeface="+mn-ea"/>
                <a:cs typeface="+mn-cs"/>
                <a:sym typeface="Helvetica"/>
              </a:rPr>
              <a:t>*Does not include graduate administrative assistants</a:t>
            </a:r>
          </a:p>
        </p:txBody>
      </p:sp>
    </p:spTree>
    <p:extLst>
      <p:ext uri="{BB962C8B-B14F-4D97-AF65-F5344CB8AC3E}">
        <p14:creationId xmlns:p14="http://schemas.microsoft.com/office/powerpoint/2010/main" val="94611255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A8B3ED-557D-4F4E-B8DD-4452DCF89DD6}"/>
              </a:ext>
            </a:extLst>
          </p:cNvPr>
          <p:cNvSpPr>
            <a:spLocks noGrp="1"/>
          </p:cNvSpPr>
          <p:nvPr>
            <p:ph type="title"/>
          </p:nvPr>
        </p:nvSpPr>
        <p:spPr/>
        <p:txBody>
          <a:bodyPr/>
          <a:lstStyle/>
          <a:p>
            <a:r>
              <a:rPr lang="en-US" dirty="0"/>
              <a:t>Shared Administrative Services – Opportunity for Efficiency</a:t>
            </a:r>
          </a:p>
        </p:txBody>
      </p:sp>
      <p:sp>
        <p:nvSpPr>
          <p:cNvPr id="3" name="Content Placeholder 2">
            <a:extLst>
              <a:ext uri="{FF2B5EF4-FFF2-40B4-BE49-F238E27FC236}">
                <a16:creationId xmlns:a16="http://schemas.microsoft.com/office/drawing/2014/main" id="{BDC2D730-B325-4056-8591-DBDA09691107}"/>
              </a:ext>
            </a:extLst>
          </p:cNvPr>
          <p:cNvSpPr>
            <a:spLocks noGrp="1"/>
          </p:cNvSpPr>
          <p:nvPr>
            <p:ph idx="1"/>
          </p:nvPr>
        </p:nvSpPr>
        <p:spPr>
          <a:xfrm>
            <a:off x="508000" y="1166017"/>
            <a:ext cx="10972800" cy="4525965"/>
          </a:xfrm>
        </p:spPr>
        <p:txBody>
          <a:bodyPr/>
          <a:lstStyle/>
          <a:p>
            <a:pPr>
              <a:lnSpc>
                <a:spcPct val="100000"/>
              </a:lnSpc>
            </a:pPr>
            <a:r>
              <a:rPr lang="en-US" dirty="0"/>
              <a:t>Reduction in administrative assistant support personnel costs with goal of improved quality, service, and opportunities for professional development.</a:t>
            </a:r>
          </a:p>
          <a:p>
            <a:pPr>
              <a:lnSpc>
                <a:spcPct val="100000"/>
              </a:lnSpc>
            </a:pPr>
            <a:r>
              <a:rPr lang="en-US" dirty="0"/>
              <a:t>Within each college, and potentially within the entire area of Enrollment Management &amp; Student Success, administrative staff can be pooled and shared to improve access to support and reduce personnel costs.</a:t>
            </a:r>
          </a:p>
          <a:p>
            <a:pPr>
              <a:lnSpc>
                <a:spcPct val="100000"/>
              </a:lnSpc>
            </a:pPr>
            <a:r>
              <a:rPr lang="en-US" dirty="0"/>
              <a:t>Pooling administrative staff and assigning appropriate management of administrative pool could also improve professional development for administrative staff. </a:t>
            </a:r>
          </a:p>
          <a:p>
            <a:endParaRPr lang="en-US" dirty="0"/>
          </a:p>
          <a:p>
            <a:endParaRPr lang="en-US" dirty="0"/>
          </a:p>
        </p:txBody>
      </p:sp>
    </p:spTree>
    <p:extLst>
      <p:ext uri="{BB962C8B-B14F-4D97-AF65-F5344CB8AC3E}">
        <p14:creationId xmlns:p14="http://schemas.microsoft.com/office/powerpoint/2010/main" val="98978455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3B5A2E-B51D-4F9F-B77B-42CB7CDA44CB}"/>
              </a:ext>
            </a:extLst>
          </p:cNvPr>
          <p:cNvSpPr>
            <a:spLocks noGrp="1"/>
          </p:cNvSpPr>
          <p:nvPr>
            <p:ph type="title"/>
          </p:nvPr>
        </p:nvSpPr>
        <p:spPr/>
        <p:txBody>
          <a:bodyPr/>
          <a:lstStyle/>
          <a:p>
            <a:r>
              <a:rPr lang="en-US" dirty="0"/>
              <a:t>Combining Student Success &amp; Student Diversity</a:t>
            </a:r>
          </a:p>
        </p:txBody>
      </p:sp>
      <p:sp>
        <p:nvSpPr>
          <p:cNvPr id="3" name="Content Placeholder 2">
            <a:extLst>
              <a:ext uri="{FF2B5EF4-FFF2-40B4-BE49-F238E27FC236}">
                <a16:creationId xmlns:a16="http://schemas.microsoft.com/office/drawing/2014/main" id="{C6D701B8-B939-4AD5-BE96-B84E2F3B3E09}"/>
              </a:ext>
            </a:extLst>
          </p:cNvPr>
          <p:cNvSpPr>
            <a:spLocks noGrp="1"/>
          </p:cNvSpPr>
          <p:nvPr>
            <p:ph idx="1"/>
          </p:nvPr>
        </p:nvSpPr>
        <p:spPr/>
        <p:txBody>
          <a:bodyPr/>
          <a:lstStyle/>
          <a:p>
            <a:r>
              <a:rPr lang="en-US" dirty="0"/>
              <a:t>Student Success and Student Diversity are the smallest teams within the overarching umbrella of Student Success and Enrollment Management</a:t>
            </a:r>
          </a:p>
          <a:p>
            <a:r>
              <a:rPr lang="en-US" dirty="0"/>
              <a:t>Both teams serve student success functions </a:t>
            </a:r>
          </a:p>
          <a:p>
            <a:r>
              <a:rPr lang="en-US" dirty="0"/>
              <a:t>Combining the two could result in efficiencies in administrative staff and additional opportunities for cross-training and professional development.</a:t>
            </a:r>
          </a:p>
        </p:txBody>
      </p:sp>
      <p:sp>
        <p:nvSpPr>
          <p:cNvPr id="4" name="Slide Number Placeholder 3">
            <a:extLst>
              <a:ext uri="{FF2B5EF4-FFF2-40B4-BE49-F238E27FC236}">
                <a16:creationId xmlns:a16="http://schemas.microsoft.com/office/drawing/2014/main" id="{7AECCA4A-823C-4BB6-9991-E22CBE134D2A}"/>
              </a:ext>
            </a:extLst>
          </p:cNvPr>
          <p:cNvSpPr>
            <a:spLocks noGrp="1"/>
          </p:cNvSpPr>
          <p:nvPr>
            <p:ph type="sldNum" sz="quarter" idx="15"/>
          </p:nvPr>
        </p:nvSpPr>
        <p:spPr/>
        <p:txBody>
          <a:bodyPr/>
          <a:lstStyle/>
          <a:p>
            <a:fld id="{D3F7C509-FEEF-45D3-B896-7C07814C0C13}" type="slidenum">
              <a:rPr lang="en-US" smtClean="0">
                <a:solidFill>
                  <a:srgbClr val="000000"/>
                </a:solidFill>
              </a:rPr>
              <a:pPr/>
              <a:t>39</a:t>
            </a:fld>
            <a:endParaRPr lang="en-US">
              <a:solidFill>
                <a:srgbClr val="000000"/>
              </a:solidFill>
            </a:endParaRPr>
          </a:p>
        </p:txBody>
      </p:sp>
    </p:spTree>
    <p:extLst>
      <p:ext uri="{BB962C8B-B14F-4D97-AF65-F5344CB8AC3E}">
        <p14:creationId xmlns:p14="http://schemas.microsoft.com/office/powerpoint/2010/main" val="40510479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MY" dirty="0"/>
              <a:t>ROI Means Different Things for Different Stakeholders</a:t>
            </a:r>
          </a:p>
        </p:txBody>
      </p:sp>
      <p:grpSp>
        <p:nvGrpSpPr>
          <p:cNvPr id="66" name="Group 65"/>
          <p:cNvGrpSpPr/>
          <p:nvPr/>
        </p:nvGrpSpPr>
        <p:grpSpPr>
          <a:xfrm>
            <a:off x="2952154" y="4292892"/>
            <a:ext cx="3778699" cy="1777302"/>
            <a:chOff x="2542579" y="3837680"/>
            <a:chExt cx="3778699" cy="1777302"/>
          </a:xfrm>
        </p:grpSpPr>
        <p:sp>
          <p:nvSpPr>
            <p:cNvPr id="67" name="Freeform 5"/>
            <p:cNvSpPr>
              <a:spLocks/>
            </p:cNvSpPr>
            <p:nvPr/>
          </p:nvSpPr>
          <p:spPr bwMode="auto">
            <a:xfrm>
              <a:off x="2542579" y="4368663"/>
              <a:ext cx="3778699" cy="1246319"/>
            </a:xfrm>
            <a:custGeom>
              <a:avLst/>
              <a:gdLst>
                <a:gd name="T0" fmla="*/ 1446 w 1446"/>
                <a:gd name="T1" fmla="*/ 0 h 475"/>
                <a:gd name="T2" fmla="*/ 1446 w 1446"/>
                <a:gd name="T3" fmla="*/ 273 h 475"/>
                <a:gd name="T4" fmla="*/ 723 w 1446"/>
                <a:gd name="T5" fmla="*/ 475 h 475"/>
                <a:gd name="T6" fmla="*/ 0 w 1446"/>
                <a:gd name="T7" fmla="*/ 273 h 475"/>
                <a:gd name="T8" fmla="*/ 0 w 1446"/>
                <a:gd name="T9" fmla="*/ 0 h 475"/>
                <a:gd name="T10" fmla="*/ 723 w 1446"/>
                <a:gd name="T11" fmla="*/ 84 h 475"/>
                <a:gd name="T12" fmla="*/ 1446 w 1446"/>
                <a:gd name="T13" fmla="*/ 0 h 475"/>
              </a:gdLst>
              <a:ahLst/>
              <a:cxnLst>
                <a:cxn ang="0">
                  <a:pos x="T0" y="T1"/>
                </a:cxn>
                <a:cxn ang="0">
                  <a:pos x="T2" y="T3"/>
                </a:cxn>
                <a:cxn ang="0">
                  <a:pos x="T4" y="T5"/>
                </a:cxn>
                <a:cxn ang="0">
                  <a:pos x="T6" y="T7"/>
                </a:cxn>
                <a:cxn ang="0">
                  <a:pos x="T8" y="T9"/>
                </a:cxn>
                <a:cxn ang="0">
                  <a:pos x="T10" y="T11"/>
                </a:cxn>
                <a:cxn ang="0">
                  <a:pos x="T12" y="T13"/>
                </a:cxn>
              </a:cxnLst>
              <a:rect l="0" t="0" r="r" b="b"/>
              <a:pathLst>
                <a:path w="1446" h="475">
                  <a:moveTo>
                    <a:pt x="1446" y="0"/>
                  </a:moveTo>
                  <a:cubicBezTo>
                    <a:pt x="1446" y="273"/>
                    <a:pt x="1446" y="273"/>
                    <a:pt x="1446" y="273"/>
                  </a:cubicBezTo>
                  <a:cubicBezTo>
                    <a:pt x="1446" y="384"/>
                    <a:pt x="1122" y="475"/>
                    <a:pt x="723" y="475"/>
                  </a:cubicBezTo>
                  <a:cubicBezTo>
                    <a:pt x="324" y="475"/>
                    <a:pt x="0" y="384"/>
                    <a:pt x="0" y="273"/>
                  </a:cubicBezTo>
                  <a:cubicBezTo>
                    <a:pt x="0" y="0"/>
                    <a:pt x="0" y="0"/>
                    <a:pt x="0" y="0"/>
                  </a:cubicBezTo>
                  <a:cubicBezTo>
                    <a:pt x="0" y="0"/>
                    <a:pt x="440" y="84"/>
                    <a:pt x="723" y="84"/>
                  </a:cubicBezTo>
                  <a:cubicBezTo>
                    <a:pt x="967" y="84"/>
                    <a:pt x="1446" y="0"/>
                    <a:pt x="1446" y="0"/>
                  </a:cubicBezTo>
                </a:path>
              </a:pathLst>
            </a:custGeom>
            <a:solidFill>
              <a:srgbClr val="800000"/>
            </a:solidFill>
            <a:ln>
              <a:noFill/>
            </a:ln>
          </p:spPr>
          <p:txBody>
            <a:bodyPr vert="horz" wrap="square" lIns="91440" tIns="45720" rIns="91440" bIns="45720" numCol="1" anchor="t" anchorCtr="0" compatLnSpc="1">
              <a:prstTxWarp prst="textNoShape">
                <a:avLst/>
              </a:prstTxWarp>
            </a:bodyPr>
            <a:lstStyle/>
            <a:p>
              <a:pPr algn="ctr"/>
              <a:endParaRPr lang="id-ID">
                <a:solidFill>
                  <a:prstClr val="black"/>
                </a:solidFill>
              </a:endParaRPr>
            </a:p>
          </p:txBody>
        </p:sp>
        <p:sp>
          <p:nvSpPr>
            <p:cNvPr id="68" name="Oval 9"/>
            <p:cNvSpPr>
              <a:spLocks noChangeArrowheads="1"/>
            </p:cNvSpPr>
            <p:nvPr/>
          </p:nvSpPr>
          <p:spPr bwMode="auto">
            <a:xfrm>
              <a:off x="2542579" y="3837680"/>
              <a:ext cx="3778699" cy="1061965"/>
            </a:xfrm>
            <a:prstGeom prst="ellipse">
              <a:avLst/>
            </a:prstGeom>
            <a:solidFill>
              <a:srgbClr val="939398"/>
            </a:solidFill>
            <a:ln>
              <a:noFill/>
            </a:ln>
          </p:spPr>
          <p:txBody>
            <a:bodyPr vert="horz" wrap="square" lIns="91440" tIns="45720" rIns="91440" bIns="45720" numCol="1" anchor="t" anchorCtr="0" compatLnSpc="1">
              <a:prstTxWarp prst="textNoShape">
                <a:avLst/>
              </a:prstTxWarp>
            </a:bodyPr>
            <a:lstStyle/>
            <a:p>
              <a:pPr algn="ctr"/>
              <a:endParaRPr lang="id-ID">
                <a:solidFill>
                  <a:prstClr val="black"/>
                </a:solidFill>
              </a:endParaRPr>
            </a:p>
          </p:txBody>
        </p:sp>
        <p:sp>
          <p:nvSpPr>
            <p:cNvPr id="69" name="Oval 17"/>
            <p:cNvSpPr>
              <a:spLocks noChangeArrowheads="1"/>
            </p:cNvSpPr>
            <p:nvPr/>
          </p:nvSpPr>
          <p:spPr bwMode="auto">
            <a:xfrm>
              <a:off x="3428471" y="4288348"/>
              <a:ext cx="2006916" cy="404032"/>
            </a:xfrm>
            <a:prstGeom prst="ellipse">
              <a:avLst/>
            </a:pr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pPr algn="ctr"/>
              <a:endParaRPr lang="id-ID">
                <a:solidFill>
                  <a:prstClr val="black"/>
                </a:solidFill>
              </a:endParaRPr>
            </a:p>
          </p:txBody>
        </p:sp>
      </p:grpSp>
      <p:grpSp>
        <p:nvGrpSpPr>
          <p:cNvPr id="70" name="Group 69"/>
          <p:cNvGrpSpPr/>
          <p:nvPr/>
        </p:nvGrpSpPr>
        <p:grpSpPr>
          <a:xfrm>
            <a:off x="2089194" y="3571583"/>
            <a:ext cx="3325296" cy="1564045"/>
            <a:chOff x="1946319" y="3219158"/>
            <a:chExt cx="3325296" cy="1564045"/>
          </a:xfrm>
        </p:grpSpPr>
        <p:sp>
          <p:nvSpPr>
            <p:cNvPr id="71" name="Freeform 5"/>
            <p:cNvSpPr>
              <a:spLocks/>
            </p:cNvSpPr>
            <p:nvPr/>
          </p:nvSpPr>
          <p:spPr bwMode="auto">
            <a:xfrm>
              <a:off x="1946319" y="3686429"/>
              <a:ext cx="3325296" cy="1096774"/>
            </a:xfrm>
            <a:custGeom>
              <a:avLst/>
              <a:gdLst>
                <a:gd name="T0" fmla="*/ 1446 w 1446"/>
                <a:gd name="T1" fmla="*/ 0 h 475"/>
                <a:gd name="T2" fmla="*/ 1446 w 1446"/>
                <a:gd name="T3" fmla="*/ 273 h 475"/>
                <a:gd name="T4" fmla="*/ 723 w 1446"/>
                <a:gd name="T5" fmla="*/ 475 h 475"/>
                <a:gd name="T6" fmla="*/ 0 w 1446"/>
                <a:gd name="T7" fmla="*/ 273 h 475"/>
                <a:gd name="T8" fmla="*/ 0 w 1446"/>
                <a:gd name="T9" fmla="*/ 0 h 475"/>
                <a:gd name="T10" fmla="*/ 723 w 1446"/>
                <a:gd name="T11" fmla="*/ 84 h 475"/>
                <a:gd name="T12" fmla="*/ 1446 w 1446"/>
                <a:gd name="T13" fmla="*/ 0 h 475"/>
              </a:gdLst>
              <a:ahLst/>
              <a:cxnLst>
                <a:cxn ang="0">
                  <a:pos x="T0" y="T1"/>
                </a:cxn>
                <a:cxn ang="0">
                  <a:pos x="T2" y="T3"/>
                </a:cxn>
                <a:cxn ang="0">
                  <a:pos x="T4" y="T5"/>
                </a:cxn>
                <a:cxn ang="0">
                  <a:pos x="T6" y="T7"/>
                </a:cxn>
                <a:cxn ang="0">
                  <a:pos x="T8" y="T9"/>
                </a:cxn>
                <a:cxn ang="0">
                  <a:pos x="T10" y="T11"/>
                </a:cxn>
                <a:cxn ang="0">
                  <a:pos x="T12" y="T13"/>
                </a:cxn>
              </a:cxnLst>
              <a:rect l="0" t="0" r="r" b="b"/>
              <a:pathLst>
                <a:path w="1446" h="475">
                  <a:moveTo>
                    <a:pt x="1446" y="0"/>
                  </a:moveTo>
                  <a:cubicBezTo>
                    <a:pt x="1446" y="273"/>
                    <a:pt x="1446" y="273"/>
                    <a:pt x="1446" y="273"/>
                  </a:cubicBezTo>
                  <a:cubicBezTo>
                    <a:pt x="1446" y="384"/>
                    <a:pt x="1122" y="475"/>
                    <a:pt x="723" y="475"/>
                  </a:cubicBezTo>
                  <a:cubicBezTo>
                    <a:pt x="324" y="475"/>
                    <a:pt x="0" y="384"/>
                    <a:pt x="0" y="273"/>
                  </a:cubicBezTo>
                  <a:cubicBezTo>
                    <a:pt x="0" y="0"/>
                    <a:pt x="0" y="0"/>
                    <a:pt x="0" y="0"/>
                  </a:cubicBezTo>
                  <a:cubicBezTo>
                    <a:pt x="0" y="0"/>
                    <a:pt x="440" y="84"/>
                    <a:pt x="723" y="84"/>
                  </a:cubicBezTo>
                  <a:cubicBezTo>
                    <a:pt x="967" y="84"/>
                    <a:pt x="1446" y="0"/>
                    <a:pt x="1446" y="0"/>
                  </a:cubicBezTo>
                </a:path>
              </a:pathLst>
            </a:custGeom>
            <a:solidFill>
              <a:srgbClr val="800000"/>
            </a:solidFill>
            <a:ln>
              <a:noFill/>
            </a:ln>
          </p:spPr>
          <p:txBody>
            <a:bodyPr vert="horz" wrap="square" lIns="91440" tIns="45720" rIns="91440" bIns="45720" numCol="1" anchor="t" anchorCtr="0" compatLnSpc="1">
              <a:prstTxWarp prst="textNoShape">
                <a:avLst/>
              </a:prstTxWarp>
            </a:bodyPr>
            <a:lstStyle/>
            <a:p>
              <a:pPr algn="ctr"/>
              <a:endParaRPr lang="id-ID">
                <a:solidFill>
                  <a:prstClr val="black"/>
                </a:solidFill>
              </a:endParaRPr>
            </a:p>
          </p:txBody>
        </p:sp>
        <p:sp>
          <p:nvSpPr>
            <p:cNvPr id="73" name="Oval 9"/>
            <p:cNvSpPr>
              <a:spLocks noChangeArrowheads="1"/>
            </p:cNvSpPr>
            <p:nvPr/>
          </p:nvSpPr>
          <p:spPr bwMode="auto">
            <a:xfrm>
              <a:off x="1946319" y="3219158"/>
              <a:ext cx="3325296" cy="934540"/>
            </a:xfrm>
            <a:prstGeom prst="ellipse">
              <a:avLst/>
            </a:pr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pPr algn="ctr"/>
              <a:endParaRPr lang="id-ID">
                <a:solidFill>
                  <a:prstClr val="black"/>
                </a:solidFill>
              </a:endParaRPr>
            </a:p>
          </p:txBody>
        </p:sp>
        <p:sp>
          <p:nvSpPr>
            <p:cNvPr id="74" name="Oval 17"/>
            <p:cNvSpPr>
              <a:spLocks noChangeArrowheads="1"/>
            </p:cNvSpPr>
            <p:nvPr/>
          </p:nvSpPr>
          <p:spPr bwMode="auto">
            <a:xfrm>
              <a:off x="2725913" y="3615751"/>
              <a:ext cx="1766108" cy="355553"/>
            </a:xfrm>
            <a:prstGeom prst="ellipse">
              <a:avLst/>
            </a:pr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pPr algn="ctr"/>
              <a:endParaRPr lang="id-ID">
                <a:solidFill>
                  <a:prstClr val="black"/>
                </a:solidFill>
              </a:endParaRPr>
            </a:p>
          </p:txBody>
        </p:sp>
      </p:grpSp>
      <p:grpSp>
        <p:nvGrpSpPr>
          <p:cNvPr id="84" name="Group 83"/>
          <p:cNvGrpSpPr/>
          <p:nvPr/>
        </p:nvGrpSpPr>
        <p:grpSpPr>
          <a:xfrm>
            <a:off x="1521816" y="2895979"/>
            <a:ext cx="2940006" cy="1382825"/>
            <a:chOff x="1092138" y="2618009"/>
            <a:chExt cx="2940006" cy="1382825"/>
          </a:xfrm>
        </p:grpSpPr>
        <p:sp>
          <p:nvSpPr>
            <p:cNvPr id="85" name="Freeform 5"/>
            <p:cNvSpPr>
              <a:spLocks/>
            </p:cNvSpPr>
            <p:nvPr/>
          </p:nvSpPr>
          <p:spPr bwMode="auto">
            <a:xfrm>
              <a:off x="1092138" y="3031139"/>
              <a:ext cx="2940006" cy="969695"/>
            </a:xfrm>
            <a:custGeom>
              <a:avLst/>
              <a:gdLst>
                <a:gd name="T0" fmla="*/ 1446 w 1446"/>
                <a:gd name="T1" fmla="*/ 0 h 475"/>
                <a:gd name="T2" fmla="*/ 1446 w 1446"/>
                <a:gd name="T3" fmla="*/ 273 h 475"/>
                <a:gd name="T4" fmla="*/ 723 w 1446"/>
                <a:gd name="T5" fmla="*/ 475 h 475"/>
                <a:gd name="T6" fmla="*/ 0 w 1446"/>
                <a:gd name="T7" fmla="*/ 273 h 475"/>
                <a:gd name="T8" fmla="*/ 0 w 1446"/>
                <a:gd name="T9" fmla="*/ 0 h 475"/>
                <a:gd name="T10" fmla="*/ 723 w 1446"/>
                <a:gd name="T11" fmla="*/ 84 h 475"/>
                <a:gd name="T12" fmla="*/ 1446 w 1446"/>
                <a:gd name="T13" fmla="*/ 0 h 475"/>
              </a:gdLst>
              <a:ahLst/>
              <a:cxnLst>
                <a:cxn ang="0">
                  <a:pos x="T0" y="T1"/>
                </a:cxn>
                <a:cxn ang="0">
                  <a:pos x="T2" y="T3"/>
                </a:cxn>
                <a:cxn ang="0">
                  <a:pos x="T4" y="T5"/>
                </a:cxn>
                <a:cxn ang="0">
                  <a:pos x="T6" y="T7"/>
                </a:cxn>
                <a:cxn ang="0">
                  <a:pos x="T8" y="T9"/>
                </a:cxn>
                <a:cxn ang="0">
                  <a:pos x="T10" y="T11"/>
                </a:cxn>
                <a:cxn ang="0">
                  <a:pos x="T12" y="T13"/>
                </a:cxn>
              </a:cxnLst>
              <a:rect l="0" t="0" r="r" b="b"/>
              <a:pathLst>
                <a:path w="1446" h="475">
                  <a:moveTo>
                    <a:pt x="1446" y="0"/>
                  </a:moveTo>
                  <a:cubicBezTo>
                    <a:pt x="1446" y="273"/>
                    <a:pt x="1446" y="273"/>
                    <a:pt x="1446" y="273"/>
                  </a:cubicBezTo>
                  <a:cubicBezTo>
                    <a:pt x="1446" y="384"/>
                    <a:pt x="1122" y="475"/>
                    <a:pt x="723" y="475"/>
                  </a:cubicBezTo>
                  <a:cubicBezTo>
                    <a:pt x="324" y="475"/>
                    <a:pt x="0" y="384"/>
                    <a:pt x="0" y="273"/>
                  </a:cubicBezTo>
                  <a:cubicBezTo>
                    <a:pt x="0" y="0"/>
                    <a:pt x="0" y="0"/>
                    <a:pt x="0" y="0"/>
                  </a:cubicBezTo>
                  <a:cubicBezTo>
                    <a:pt x="0" y="0"/>
                    <a:pt x="440" y="84"/>
                    <a:pt x="723" y="84"/>
                  </a:cubicBezTo>
                  <a:cubicBezTo>
                    <a:pt x="967" y="84"/>
                    <a:pt x="1446" y="0"/>
                    <a:pt x="1446" y="0"/>
                  </a:cubicBezTo>
                </a:path>
              </a:pathLst>
            </a:custGeom>
            <a:solidFill>
              <a:srgbClr val="800000"/>
            </a:solidFill>
            <a:ln>
              <a:noFill/>
            </a:ln>
          </p:spPr>
          <p:txBody>
            <a:bodyPr vert="horz" wrap="square" lIns="91440" tIns="45720" rIns="91440" bIns="45720" numCol="1" anchor="t" anchorCtr="0" compatLnSpc="1">
              <a:prstTxWarp prst="textNoShape">
                <a:avLst/>
              </a:prstTxWarp>
            </a:bodyPr>
            <a:lstStyle/>
            <a:p>
              <a:pPr algn="ctr"/>
              <a:endParaRPr lang="id-ID">
                <a:solidFill>
                  <a:prstClr val="black"/>
                </a:solidFill>
              </a:endParaRPr>
            </a:p>
          </p:txBody>
        </p:sp>
        <p:sp>
          <p:nvSpPr>
            <p:cNvPr id="86" name="Oval 9"/>
            <p:cNvSpPr>
              <a:spLocks noChangeArrowheads="1"/>
            </p:cNvSpPr>
            <p:nvPr/>
          </p:nvSpPr>
          <p:spPr bwMode="auto">
            <a:xfrm>
              <a:off x="1092138" y="2618009"/>
              <a:ext cx="2940006" cy="826259"/>
            </a:xfrm>
            <a:prstGeom prst="ellipse">
              <a:avLst/>
            </a:pr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pPr algn="ctr"/>
              <a:endParaRPr lang="id-ID">
                <a:solidFill>
                  <a:prstClr val="black"/>
                </a:solidFill>
              </a:endParaRPr>
            </a:p>
          </p:txBody>
        </p:sp>
        <p:sp>
          <p:nvSpPr>
            <p:cNvPr id="87" name="Oval 17"/>
            <p:cNvSpPr>
              <a:spLocks noChangeArrowheads="1"/>
            </p:cNvSpPr>
            <p:nvPr/>
          </p:nvSpPr>
          <p:spPr bwMode="auto">
            <a:xfrm>
              <a:off x="1781403" y="2968650"/>
              <a:ext cx="1561475" cy="314356"/>
            </a:xfrm>
            <a:prstGeom prst="ellipse">
              <a:avLst/>
            </a:pr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pPr algn="ctr"/>
              <a:endParaRPr lang="id-ID">
                <a:solidFill>
                  <a:prstClr val="black"/>
                </a:solidFill>
              </a:endParaRPr>
            </a:p>
          </p:txBody>
        </p:sp>
      </p:grpSp>
      <p:grpSp>
        <p:nvGrpSpPr>
          <p:cNvPr id="88" name="Group 87"/>
          <p:cNvGrpSpPr/>
          <p:nvPr/>
        </p:nvGrpSpPr>
        <p:grpSpPr>
          <a:xfrm>
            <a:off x="762000" y="2286000"/>
            <a:ext cx="2514366" cy="1182626"/>
            <a:chOff x="262046" y="2209190"/>
            <a:chExt cx="2514366" cy="1182626"/>
          </a:xfrm>
        </p:grpSpPr>
        <p:grpSp>
          <p:nvGrpSpPr>
            <p:cNvPr id="89" name="Group 88"/>
            <p:cNvGrpSpPr/>
            <p:nvPr/>
          </p:nvGrpSpPr>
          <p:grpSpPr>
            <a:xfrm>
              <a:off x="262046" y="2209190"/>
              <a:ext cx="2514366" cy="1182626"/>
              <a:chOff x="7064781" y="1349909"/>
              <a:chExt cx="2057954" cy="967954"/>
            </a:xfrm>
          </p:grpSpPr>
          <p:sp>
            <p:nvSpPr>
              <p:cNvPr id="91" name="Freeform 5"/>
              <p:cNvSpPr>
                <a:spLocks/>
              </p:cNvSpPr>
              <p:nvPr/>
            </p:nvSpPr>
            <p:spPr bwMode="auto">
              <a:xfrm>
                <a:off x="7064781" y="1639093"/>
                <a:ext cx="2057954" cy="678770"/>
              </a:xfrm>
              <a:custGeom>
                <a:avLst/>
                <a:gdLst>
                  <a:gd name="T0" fmla="*/ 1446 w 1446"/>
                  <a:gd name="T1" fmla="*/ 0 h 475"/>
                  <a:gd name="T2" fmla="*/ 1446 w 1446"/>
                  <a:gd name="T3" fmla="*/ 273 h 475"/>
                  <a:gd name="T4" fmla="*/ 723 w 1446"/>
                  <a:gd name="T5" fmla="*/ 475 h 475"/>
                  <a:gd name="T6" fmla="*/ 0 w 1446"/>
                  <a:gd name="T7" fmla="*/ 273 h 475"/>
                  <a:gd name="T8" fmla="*/ 0 w 1446"/>
                  <a:gd name="T9" fmla="*/ 0 h 475"/>
                  <a:gd name="T10" fmla="*/ 723 w 1446"/>
                  <a:gd name="T11" fmla="*/ 84 h 475"/>
                  <a:gd name="T12" fmla="*/ 1446 w 1446"/>
                  <a:gd name="T13" fmla="*/ 0 h 475"/>
                </a:gdLst>
                <a:ahLst/>
                <a:cxnLst>
                  <a:cxn ang="0">
                    <a:pos x="T0" y="T1"/>
                  </a:cxn>
                  <a:cxn ang="0">
                    <a:pos x="T2" y="T3"/>
                  </a:cxn>
                  <a:cxn ang="0">
                    <a:pos x="T4" y="T5"/>
                  </a:cxn>
                  <a:cxn ang="0">
                    <a:pos x="T6" y="T7"/>
                  </a:cxn>
                  <a:cxn ang="0">
                    <a:pos x="T8" y="T9"/>
                  </a:cxn>
                  <a:cxn ang="0">
                    <a:pos x="T10" y="T11"/>
                  </a:cxn>
                  <a:cxn ang="0">
                    <a:pos x="T12" y="T13"/>
                  </a:cxn>
                </a:cxnLst>
                <a:rect l="0" t="0" r="r" b="b"/>
                <a:pathLst>
                  <a:path w="1446" h="475">
                    <a:moveTo>
                      <a:pt x="1446" y="0"/>
                    </a:moveTo>
                    <a:cubicBezTo>
                      <a:pt x="1446" y="273"/>
                      <a:pt x="1446" y="273"/>
                      <a:pt x="1446" y="273"/>
                    </a:cubicBezTo>
                    <a:cubicBezTo>
                      <a:pt x="1446" y="384"/>
                      <a:pt x="1122" y="475"/>
                      <a:pt x="723" y="475"/>
                    </a:cubicBezTo>
                    <a:cubicBezTo>
                      <a:pt x="324" y="475"/>
                      <a:pt x="0" y="384"/>
                      <a:pt x="0" y="273"/>
                    </a:cubicBezTo>
                    <a:cubicBezTo>
                      <a:pt x="0" y="0"/>
                      <a:pt x="0" y="0"/>
                      <a:pt x="0" y="0"/>
                    </a:cubicBezTo>
                    <a:cubicBezTo>
                      <a:pt x="0" y="0"/>
                      <a:pt x="440" y="84"/>
                      <a:pt x="723" y="84"/>
                    </a:cubicBezTo>
                    <a:cubicBezTo>
                      <a:pt x="967" y="84"/>
                      <a:pt x="1446" y="0"/>
                      <a:pt x="1446" y="0"/>
                    </a:cubicBezTo>
                  </a:path>
                </a:pathLst>
              </a:custGeom>
              <a:solidFill>
                <a:srgbClr val="8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id-ID">
                  <a:solidFill>
                    <a:prstClr val="black"/>
                  </a:solidFill>
                </a:endParaRPr>
              </a:p>
            </p:txBody>
          </p:sp>
          <p:sp>
            <p:nvSpPr>
              <p:cNvPr id="92" name="Oval 9"/>
              <p:cNvSpPr>
                <a:spLocks noChangeArrowheads="1"/>
              </p:cNvSpPr>
              <p:nvPr/>
            </p:nvSpPr>
            <p:spPr bwMode="auto">
              <a:xfrm>
                <a:off x="7064781" y="1349909"/>
                <a:ext cx="2057954" cy="578367"/>
              </a:xfrm>
              <a:prstGeom prst="ellipse">
                <a:avLst/>
              </a:prstGeom>
              <a:solidFill>
                <a:schemeClr val="tx1">
                  <a:lumMod val="50000"/>
                  <a:lumOff val="50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id-ID">
                  <a:solidFill>
                    <a:prstClr val="black"/>
                  </a:solidFill>
                </a:endParaRPr>
              </a:p>
            </p:txBody>
          </p:sp>
        </p:grpSp>
        <p:sp>
          <p:nvSpPr>
            <p:cNvPr id="90" name="Oval 17"/>
            <p:cNvSpPr>
              <a:spLocks noChangeArrowheads="1"/>
            </p:cNvSpPr>
            <p:nvPr/>
          </p:nvSpPr>
          <p:spPr bwMode="auto">
            <a:xfrm>
              <a:off x="738491" y="2429964"/>
              <a:ext cx="1471309" cy="314356"/>
            </a:xfrm>
            <a:prstGeom prst="ellipse">
              <a:avLst/>
            </a:pr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pPr algn="ctr"/>
              <a:endParaRPr lang="id-ID">
                <a:solidFill>
                  <a:prstClr val="black"/>
                </a:solidFill>
              </a:endParaRPr>
            </a:p>
          </p:txBody>
        </p:sp>
      </p:grpSp>
      <p:cxnSp>
        <p:nvCxnSpPr>
          <p:cNvPr id="16" name="Elbow Connector 15"/>
          <p:cNvCxnSpPr/>
          <p:nvPr/>
        </p:nvCxnSpPr>
        <p:spPr>
          <a:xfrm flipV="1">
            <a:off x="2438400" y="1981200"/>
            <a:ext cx="1157273" cy="530841"/>
          </a:xfrm>
          <a:prstGeom prst="bentConnector3">
            <a:avLst>
              <a:gd name="adj1" fmla="val -206"/>
            </a:avLst>
          </a:prstGeom>
          <a:ln>
            <a:solidFill>
              <a:schemeClr val="tx1">
                <a:alpha val="20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17" name="Oval 116"/>
          <p:cNvSpPr/>
          <p:nvPr/>
        </p:nvSpPr>
        <p:spPr>
          <a:xfrm flipH="1">
            <a:off x="3681236" y="1760726"/>
            <a:ext cx="585787" cy="585787"/>
          </a:xfrm>
          <a:prstGeom prst="ellipse">
            <a:avLst/>
          </a:prstGeom>
          <a:solidFill>
            <a:srgbClr val="8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bg1"/>
              </a:solidFill>
            </a:endParaRPr>
          </a:p>
        </p:txBody>
      </p:sp>
      <p:sp>
        <p:nvSpPr>
          <p:cNvPr id="118" name="Rectangle 117"/>
          <p:cNvSpPr/>
          <p:nvPr/>
        </p:nvSpPr>
        <p:spPr>
          <a:xfrm>
            <a:off x="4275490" y="1684352"/>
            <a:ext cx="1126462" cy="400110"/>
          </a:xfrm>
          <a:prstGeom prst="rect">
            <a:avLst/>
          </a:prstGeom>
        </p:spPr>
        <p:txBody>
          <a:bodyPr wrap="none">
            <a:spAutoFit/>
          </a:bodyPr>
          <a:lstStyle/>
          <a:p>
            <a:r>
              <a:rPr lang="en-US" sz="2000" b="1" dirty="0">
                <a:latin typeface="+mn-lt"/>
                <a:cs typeface="Lato Medium" panose="020F0602020204030203" pitchFamily="34" charset="0"/>
              </a:rPr>
              <a:t>Students</a:t>
            </a:r>
          </a:p>
        </p:txBody>
      </p:sp>
      <p:sp>
        <p:nvSpPr>
          <p:cNvPr id="119" name="Rectangle 118"/>
          <p:cNvSpPr/>
          <p:nvPr/>
        </p:nvSpPr>
        <p:spPr>
          <a:xfrm>
            <a:off x="4267023" y="1941016"/>
            <a:ext cx="8382177" cy="523220"/>
          </a:xfrm>
          <a:prstGeom prst="rect">
            <a:avLst/>
          </a:prstGeom>
        </p:spPr>
        <p:txBody>
          <a:bodyPr wrap="square">
            <a:spAutoFit/>
          </a:bodyPr>
          <a:lstStyle/>
          <a:p>
            <a:pPr marL="0" lvl="2"/>
            <a:r>
              <a:rPr lang="en-US" sz="1600" dirty="0">
                <a:latin typeface="+mn-lt"/>
              </a:rPr>
              <a:t>Reduced/Stabilized Price, Reduced Time to Degree, Reduction in Excess Credits</a:t>
            </a:r>
          </a:p>
          <a:p>
            <a:endParaRPr lang="en-US" sz="1200" dirty="0">
              <a:cs typeface="Calibri Light"/>
            </a:endParaRPr>
          </a:p>
        </p:txBody>
      </p:sp>
      <p:cxnSp>
        <p:nvCxnSpPr>
          <p:cNvPr id="138" name="Elbow Connector 137"/>
          <p:cNvCxnSpPr/>
          <p:nvPr/>
        </p:nvCxnSpPr>
        <p:spPr>
          <a:xfrm flipV="1">
            <a:off x="3581400" y="2667000"/>
            <a:ext cx="1157273" cy="530841"/>
          </a:xfrm>
          <a:prstGeom prst="bentConnector3">
            <a:avLst>
              <a:gd name="adj1" fmla="val -206"/>
            </a:avLst>
          </a:prstGeom>
          <a:ln>
            <a:solidFill>
              <a:schemeClr val="tx1">
                <a:alpha val="20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51" name="Oval 150"/>
          <p:cNvSpPr/>
          <p:nvPr/>
        </p:nvSpPr>
        <p:spPr>
          <a:xfrm flipH="1">
            <a:off x="6014173" y="3048174"/>
            <a:ext cx="585787" cy="585787"/>
          </a:xfrm>
          <a:prstGeom prst="ellipse">
            <a:avLst/>
          </a:prstGeom>
          <a:solidFill>
            <a:srgbClr val="8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bg1"/>
              </a:solidFill>
            </a:endParaRPr>
          </a:p>
        </p:txBody>
      </p:sp>
      <p:sp>
        <p:nvSpPr>
          <p:cNvPr id="152" name="Rectangle 151"/>
          <p:cNvSpPr/>
          <p:nvPr/>
        </p:nvSpPr>
        <p:spPr>
          <a:xfrm>
            <a:off x="6608426" y="2971800"/>
            <a:ext cx="6193174" cy="1785104"/>
          </a:xfrm>
          <a:prstGeom prst="rect">
            <a:avLst/>
          </a:prstGeom>
        </p:spPr>
        <p:txBody>
          <a:bodyPr wrap="square">
            <a:spAutoFit/>
          </a:bodyPr>
          <a:lstStyle/>
          <a:p>
            <a:r>
              <a:rPr lang="en-US" sz="2000" b="1" dirty="0">
                <a:latin typeface="+mn-lt"/>
                <a:cs typeface="Lato Medium" panose="020F0602020204030203" pitchFamily="34" charset="0"/>
              </a:rPr>
              <a:t>Institutions</a:t>
            </a:r>
          </a:p>
          <a:p>
            <a:pPr marL="0" lvl="3"/>
            <a:r>
              <a:rPr lang="en-US" sz="1600" dirty="0">
                <a:latin typeface="+mj-lt"/>
              </a:rPr>
              <a:t>Increase in Net Revenue, Reduced Unit Costs (e.g., Per SCH, Per Completion)</a:t>
            </a:r>
          </a:p>
          <a:p>
            <a:pPr marL="0" lvl="3"/>
            <a:endParaRPr lang="en-US" dirty="0"/>
          </a:p>
          <a:p>
            <a:endParaRPr lang="en-US" sz="2000" b="1" dirty="0">
              <a:latin typeface="+mn-lt"/>
              <a:cs typeface="Lato Medium" panose="020F0602020204030203" pitchFamily="34" charset="0"/>
            </a:endParaRPr>
          </a:p>
          <a:p>
            <a:endParaRPr lang="en-US" sz="2000" b="1" dirty="0">
              <a:latin typeface="+mn-lt"/>
              <a:cs typeface="Lato Medium" panose="020F0602020204030203" pitchFamily="34" charset="0"/>
            </a:endParaRPr>
          </a:p>
        </p:txBody>
      </p:sp>
      <p:cxnSp>
        <p:nvCxnSpPr>
          <p:cNvPr id="154" name="Elbow Connector 153"/>
          <p:cNvCxnSpPr/>
          <p:nvPr/>
        </p:nvCxnSpPr>
        <p:spPr>
          <a:xfrm flipV="1">
            <a:off x="4660453" y="3478244"/>
            <a:ext cx="1157273" cy="530841"/>
          </a:xfrm>
          <a:prstGeom prst="bentConnector3">
            <a:avLst>
              <a:gd name="adj1" fmla="val -206"/>
            </a:avLst>
          </a:prstGeom>
          <a:ln>
            <a:solidFill>
              <a:schemeClr val="tx1">
                <a:alpha val="20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55" name="Oval 154"/>
          <p:cNvSpPr/>
          <p:nvPr/>
        </p:nvSpPr>
        <p:spPr>
          <a:xfrm flipH="1">
            <a:off x="7167951" y="3922867"/>
            <a:ext cx="585787" cy="585787"/>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bg1"/>
              </a:solidFill>
            </a:endParaRPr>
          </a:p>
        </p:txBody>
      </p:sp>
      <p:sp>
        <p:nvSpPr>
          <p:cNvPr id="156" name="Rectangle 155"/>
          <p:cNvSpPr/>
          <p:nvPr/>
        </p:nvSpPr>
        <p:spPr>
          <a:xfrm>
            <a:off x="7762205" y="3846493"/>
            <a:ext cx="4429795" cy="1200329"/>
          </a:xfrm>
          <a:prstGeom prst="rect">
            <a:avLst/>
          </a:prstGeom>
        </p:spPr>
        <p:txBody>
          <a:bodyPr wrap="square">
            <a:spAutoFit/>
          </a:bodyPr>
          <a:lstStyle/>
          <a:p>
            <a:r>
              <a:rPr lang="en-US" sz="2000" b="1" dirty="0">
                <a:latin typeface="+mj-lt"/>
                <a:cs typeface="Lato Medium" panose="020F0602020204030203" pitchFamily="34" charset="0"/>
              </a:rPr>
              <a:t>Systems</a:t>
            </a:r>
          </a:p>
          <a:p>
            <a:pPr marL="0" lvl="3"/>
            <a:r>
              <a:rPr lang="en-US" sz="1600" dirty="0">
                <a:latin typeface="+mj-lt"/>
              </a:rPr>
              <a:t>Reduction in Duplication of Effort, Creation of Shared Services  </a:t>
            </a:r>
          </a:p>
          <a:p>
            <a:endParaRPr lang="en-US" sz="2000" b="1" dirty="0">
              <a:latin typeface="+mj-lt"/>
              <a:cs typeface="Lato Medium" panose="020F0602020204030203" pitchFamily="34" charset="0"/>
            </a:endParaRPr>
          </a:p>
        </p:txBody>
      </p:sp>
      <p:cxnSp>
        <p:nvCxnSpPr>
          <p:cNvPr id="158" name="Elbow Connector 157"/>
          <p:cNvCxnSpPr/>
          <p:nvPr/>
        </p:nvCxnSpPr>
        <p:spPr>
          <a:xfrm flipV="1">
            <a:off x="5814708" y="4193099"/>
            <a:ext cx="1157273" cy="530841"/>
          </a:xfrm>
          <a:prstGeom prst="bentConnector3">
            <a:avLst>
              <a:gd name="adj1" fmla="val -206"/>
            </a:avLst>
          </a:prstGeom>
          <a:ln>
            <a:solidFill>
              <a:schemeClr val="tx1">
                <a:alpha val="20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59" name="Oval 158"/>
          <p:cNvSpPr/>
          <p:nvPr/>
        </p:nvSpPr>
        <p:spPr>
          <a:xfrm flipH="1">
            <a:off x="7144001" y="5029374"/>
            <a:ext cx="585787" cy="585787"/>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bg1"/>
              </a:solidFill>
            </a:endParaRPr>
          </a:p>
        </p:txBody>
      </p:sp>
      <p:sp>
        <p:nvSpPr>
          <p:cNvPr id="160" name="Rectangle 159"/>
          <p:cNvSpPr/>
          <p:nvPr/>
        </p:nvSpPr>
        <p:spPr>
          <a:xfrm>
            <a:off x="7738255" y="4953000"/>
            <a:ext cx="833883" cy="400110"/>
          </a:xfrm>
          <a:prstGeom prst="rect">
            <a:avLst/>
          </a:prstGeom>
        </p:spPr>
        <p:txBody>
          <a:bodyPr wrap="none">
            <a:spAutoFit/>
          </a:bodyPr>
          <a:lstStyle/>
          <a:p>
            <a:r>
              <a:rPr lang="en-US" sz="2000" b="1" dirty="0">
                <a:latin typeface="+mj-lt"/>
                <a:cs typeface="Lato Medium" panose="020F0602020204030203" pitchFamily="34" charset="0"/>
              </a:rPr>
              <a:t>States</a:t>
            </a:r>
          </a:p>
        </p:txBody>
      </p:sp>
      <p:sp>
        <p:nvSpPr>
          <p:cNvPr id="161" name="Rectangle 160"/>
          <p:cNvSpPr/>
          <p:nvPr/>
        </p:nvSpPr>
        <p:spPr>
          <a:xfrm>
            <a:off x="7729788" y="5209664"/>
            <a:ext cx="3928812" cy="584775"/>
          </a:xfrm>
          <a:prstGeom prst="rect">
            <a:avLst/>
          </a:prstGeom>
        </p:spPr>
        <p:txBody>
          <a:bodyPr wrap="square">
            <a:spAutoFit/>
          </a:bodyPr>
          <a:lstStyle/>
          <a:p>
            <a:r>
              <a:rPr lang="en-US" sz="1600" dirty="0">
                <a:latin typeface="+mn-lt"/>
                <a:cs typeface="Calibri Light"/>
              </a:rPr>
              <a:t>Increase in Attainment, Reduced Cost per Completion, Addressing Workforce Shortages</a:t>
            </a:r>
          </a:p>
        </p:txBody>
      </p:sp>
      <p:grpSp>
        <p:nvGrpSpPr>
          <p:cNvPr id="34" name="Group 4">
            <a:extLst>
              <a:ext uri="{FF2B5EF4-FFF2-40B4-BE49-F238E27FC236}">
                <a16:creationId xmlns:a16="http://schemas.microsoft.com/office/drawing/2014/main" id="{13480450-0840-4F2A-83B6-5A20ECDB1A1A}"/>
              </a:ext>
            </a:extLst>
          </p:cNvPr>
          <p:cNvGrpSpPr>
            <a:grpSpLocks noChangeAspect="1"/>
          </p:cNvGrpSpPr>
          <p:nvPr/>
        </p:nvGrpSpPr>
        <p:grpSpPr bwMode="auto">
          <a:xfrm flipH="1">
            <a:off x="2257055" y="1503848"/>
            <a:ext cx="602729" cy="1350875"/>
            <a:chOff x="3523" y="1453"/>
            <a:chExt cx="630" cy="1412"/>
          </a:xfrm>
          <a:solidFill>
            <a:srgbClr val="800000"/>
          </a:solidFill>
        </p:grpSpPr>
        <p:sp>
          <p:nvSpPr>
            <p:cNvPr id="35" name="Freeform 5">
              <a:extLst>
                <a:ext uri="{FF2B5EF4-FFF2-40B4-BE49-F238E27FC236}">
                  <a16:creationId xmlns:a16="http://schemas.microsoft.com/office/drawing/2014/main" id="{BA6F4922-D148-4076-BEED-AFD9796A5A20}"/>
                </a:ext>
              </a:extLst>
            </p:cNvPr>
            <p:cNvSpPr>
              <a:spLocks/>
            </p:cNvSpPr>
            <p:nvPr/>
          </p:nvSpPr>
          <p:spPr bwMode="auto">
            <a:xfrm>
              <a:off x="3523" y="1749"/>
              <a:ext cx="630" cy="1116"/>
            </a:xfrm>
            <a:custGeom>
              <a:avLst/>
              <a:gdLst>
                <a:gd name="T0" fmla="*/ 264 w 264"/>
                <a:gd name="T1" fmla="*/ 90 h 470"/>
                <a:gd name="T2" fmla="*/ 174 w 264"/>
                <a:gd name="T3" fmla="*/ 0 h 470"/>
                <a:gd name="T4" fmla="*/ 91 w 264"/>
                <a:gd name="T5" fmla="*/ 0 h 470"/>
                <a:gd name="T6" fmla="*/ 0 w 264"/>
                <a:gd name="T7" fmla="*/ 90 h 470"/>
                <a:gd name="T8" fmla="*/ 0 w 264"/>
                <a:gd name="T9" fmla="*/ 91 h 470"/>
                <a:gd name="T10" fmla="*/ 0 w 264"/>
                <a:gd name="T11" fmla="*/ 216 h 470"/>
                <a:gd name="T12" fmla="*/ 23 w 264"/>
                <a:gd name="T13" fmla="*/ 238 h 470"/>
                <a:gd name="T14" fmla="*/ 45 w 264"/>
                <a:gd name="T15" fmla="*/ 216 h 470"/>
                <a:gd name="T16" fmla="*/ 45 w 264"/>
                <a:gd name="T17" fmla="*/ 190 h 470"/>
                <a:gd name="T18" fmla="*/ 45 w 264"/>
                <a:gd name="T19" fmla="*/ 169 h 470"/>
                <a:gd name="T20" fmla="*/ 45 w 264"/>
                <a:gd name="T21" fmla="*/ 100 h 470"/>
                <a:gd name="T22" fmla="*/ 53 w 264"/>
                <a:gd name="T23" fmla="*/ 91 h 470"/>
                <a:gd name="T24" fmla="*/ 62 w 264"/>
                <a:gd name="T25" fmla="*/ 100 h 470"/>
                <a:gd name="T26" fmla="*/ 62 w 264"/>
                <a:gd name="T27" fmla="*/ 177 h 470"/>
                <a:gd name="T28" fmla="*/ 62 w 264"/>
                <a:gd name="T29" fmla="*/ 190 h 470"/>
                <a:gd name="T30" fmla="*/ 62 w 264"/>
                <a:gd name="T31" fmla="*/ 236 h 470"/>
                <a:gd name="T32" fmla="*/ 62 w 264"/>
                <a:gd name="T33" fmla="*/ 253 h 470"/>
                <a:gd name="T34" fmla="*/ 62 w 264"/>
                <a:gd name="T35" fmla="*/ 442 h 470"/>
                <a:gd name="T36" fmla="*/ 90 w 264"/>
                <a:gd name="T37" fmla="*/ 470 h 470"/>
                <a:gd name="T38" fmla="*/ 118 w 264"/>
                <a:gd name="T39" fmla="*/ 442 h 470"/>
                <a:gd name="T40" fmla="*/ 118 w 264"/>
                <a:gd name="T41" fmla="*/ 253 h 470"/>
                <a:gd name="T42" fmla="*/ 147 w 264"/>
                <a:gd name="T43" fmla="*/ 253 h 470"/>
                <a:gd name="T44" fmla="*/ 147 w 264"/>
                <a:gd name="T45" fmla="*/ 442 h 470"/>
                <a:gd name="T46" fmla="*/ 175 w 264"/>
                <a:gd name="T47" fmla="*/ 470 h 470"/>
                <a:gd name="T48" fmla="*/ 203 w 264"/>
                <a:gd name="T49" fmla="*/ 442 h 470"/>
                <a:gd name="T50" fmla="*/ 203 w 264"/>
                <a:gd name="T51" fmla="*/ 253 h 470"/>
                <a:gd name="T52" fmla="*/ 203 w 264"/>
                <a:gd name="T53" fmla="*/ 236 h 470"/>
                <a:gd name="T54" fmla="*/ 203 w 264"/>
                <a:gd name="T55" fmla="*/ 190 h 470"/>
                <a:gd name="T56" fmla="*/ 203 w 264"/>
                <a:gd name="T57" fmla="*/ 177 h 470"/>
                <a:gd name="T58" fmla="*/ 203 w 264"/>
                <a:gd name="T59" fmla="*/ 100 h 470"/>
                <a:gd name="T60" fmla="*/ 211 w 264"/>
                <a:gd name="T61" fmla="*/ 91 h 470"/>
                <a:gd name="T62" fmla="*/ 220 w 264"/>
                <a:gd name="T63" fmla="*/ 100 h 470"/>
                <a:gd name="T64" fmla="*/ 220 w 264"/>
                <a:gd name="T65" fmla="*/ 169 h 470"/>
                <a:gd name="T66" fmla="*/ 220 w 264"/>
                <a:gd name="T67" fmla="*/ 190 h 470"/>
                <a:gd name="T68" fmla="*/ 220 w 264"/>
                <a:gd name="T69" fmla="*/ 216 h 470"/>
                <a:gd name="T70" fmla="*/ 242 w 264"/>
                <a:gd name="T71" fmla="*/ 238 h 470"/>
                <a:gd name="T72" fmla="*/ 264 w 264"/>
                <a:gd name="T73" fmla="*/ 216 h 470"/>
                <a:gd name="T74" fmla="*/ 264 w 264"/>
                <a:gd name="T75" fmla="*/ 91 h 470"/>
                <a:gd name="T76" fmla="*/ 264 w 264"/>
                <a:gd name="T77" fmla="*/ 9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64" h="470">
                  <a:moveTo>
                    <a:pt x="264" y="90"/>
                  </a:moveTo>
                  <a:cubicBezTo>
                    <a:pt x="264" y="40"/>
                    <a:pt x="223" y="0"/>
                    <a:pt x="174" y="0"/>
                  </a:cubicBezTo>
                  <a:cubicBezTo>
                    <a:pt x="91" y="0"/>
                    <a:pt x="91" y="0"/>
                    <a:pt x="91" y="0"/>
                  </a:cubicBezTo>
                  <a:cubicBezTo>
                    <a:pt x="41" y="0"/>
                    <a:pt x="1" y="40"/>
                    <a:pt x="0" y="90"/>
                  </a:cubicBezTo>
                  <a:cubicBezTo>
                    <a:pt x="0" y="90"/>
                    <a:pt x="0" y="90"/>
                    <a:pt x="0" y="91"/>
                  </a:cubicBezTo>
                  <a:cubicBezTo>
                    <a:pt x="0" y="216"/>
                    <a:pt x="0" y="216"/>
                    <a:pt x="0" y="216"/>
                  </a:cubicBezTo>
                  <a:cubicBezTo>
                    <a:pt x="0" y="228"/>
                    <a:pt x="10" y="238"/>
                    <a:pt x="23" y="238"/>
                  </a:cubicBezTo>
                  <a:cubicBezTo>
                    <a:pt x="35" y="238"/>
                    <a:pt x="45" y="228"/>
                    <a:pt x="45" y="216"/>
                  </a:cubicBezTo>
                  <a:cubicBezTo>
                    <a:pt x="45" y="190"/>
                    <a:pt x="45" y="190"/>
                    <a:pt x="45" y="190"/>
                  </a:cubicBezTo>
                  <a:cubicBezTo>
                    <a:pt x="45" y="169"/>
                    <a:pt x="45" y="169"/>
                    <a:pt x="45" y="169"/>
                  </a:cubicBezTo>
                  <a:cubicBezTo>
                    <a:pt x="45" y="100"/>
                    <a:pt x="45" y="100"/>
                    <a:pt x="45" y="100"/>
                  </a:cubicBezTo>
                  <a:cubicBezTo>
                    <a:pt x="45" y="95"/>
                    <a:pt x="49" y="91"/>
                    <a:pt x="53" y="91"/>
                  </a:cubicBezTo>
                  <a:cubicBezTo>
                    <a:pt x="58" y="91"/>
                    <a:pt x="62" y="95"/>
                    <a:pt x="62" y="100"/>
                  </a:cubicBezTo>
                  <a:cubicBezTo>
                    <a:pt x="62" y="177"/>
                    <a:pt x="62" y="177"/>
                    <a:pt x="62" y="177"/>
                  </a:cubicBezTo>
                  <a:cubicBezTo>
                    <a:pt x="62" y="190"/>
                    <a:pt x="62" y="190"/>
                    <a:pt x="62" y="190"/>
                  </a:cubicBezTo>
                  <a:cubicBezTo>
                    <a:pt x="62" y="236"/>
                    <a:pt x="62" y="236"/>
                    <a:pt x="62" y="236"/>
                  </a:cubicBezTo>
                  <a:cubicBezTo>
                    <a:pt x="62" y="253"/>
                    <a:pt x="62" y="253"/>
                    <a:pt x="62" y="253"/>
                  </a:cubicBezTo>
                  <a:cubicBezTo>
                    <a:pt x="62" y="442"/>
                    <a:pt x="62" y="442"/>
                    <a:pt x="62" y="442"/>
                  </a:cubicBezTo>
                  <a:cubicBezTo>
                    <a:pt x="62" y="458"/>
                    <a:pt x="74" y="470"/>
                    <a:pt x="90" y="470"/>
                  </a:cubicBezTo>
                  <a:cubicBezTo>
                    <a:pt x="105" y="470"/>
                    <a:pt x="118" y="458"/>
                    <a:pt x="118" y="442"/>
                  </a:cubicBezTo>
                  <a:cubicBezTo>
                    <a:pt x="118" y="253"/>
                    <a:pt x="118" y="253"/>
                    <a:pt x="118" y="253"/>
                  </a:cubicBezTo>
                  <a:cubicBezTo>
                    <a:pt x="147" y="253"/>
                    <a:pt x="147" y="253"/>
                    <a:pt x="147" y="253"/>
                  </a:cubicBezTo>
                  <a:cubicBezTo>
                    <a:pt x="147" y="442"/>
                    <a:pt x="147" y="442"/>
                    <a:pt x="147" y="442"/>
                  </a:cubicBezTo>
                  <a:cubicBezTo>
                    <a:pt x="147" y="458"/>
                    <a:pt x="159" y="470"/>
                    <a:pt x="175" y="470"/>
                  </a:cubicBezTo>
                  <a:cubicBezTo>
                    <a:pt x="190" y="470"/>
                    <a:pt x="203" y="458"/>
                    <a:pt x="203" y="442"/>
                  </a:cubicBezTo>
                  <a:cubicBezTo>
                    <a:pt x="203" y="253"/>
                    <a:pt x="203" y="253"/>
                    <a:pt x="203" y="253"/>
                  </a:cubicBezTo>
                  <a:cubicBezTo>
                    <a:pt x="203" y="236"/>
                    <a:pt x="203" y="236"/>
                    <a:pt x="203" y="236"/>
                  </a:cubicBezTo>
                  <a:cubicBezTo>
                    <a:pt x="203" y="190"/>
                    <a:pt x="203" y="190"/>
                    <a:pt x="203" y="190"/>
                  </a:cubicBezTo>
                  <a:cubicBezTo>
                    <a:pt x="203" y="177"/>
                    <a:pt x="203" y="177"/>
                    <a:pt x="203" y="177"/>
                  </a:cubicBezTo>
                  <a:cubicBezTo>
                    <a:pt x="203" y="100"/>
                    <a:pt x="203" y="100"/>
                    <a:pt x="203" y="100"/>
                  </a:cubicBezTo>
                  <a:cubicBezTo>
                    <a:pt x="203" y="95"/>
                    <a:pt x="207" y="91"/>
                    <a:pt x="211" y="91"/>
                  </a:cubicBezTo>
                  <a:cubicBezTo>
                    <a:pt x="216" y="91"/>
                    <a:pt x="220" y="95"/>
                    <a:pt x="220" y="100"/>
                  </a:cubicBezTo>
                  <a:cubicBezTo>
                    <a:pt x="220" y="169"/>
                    <a:pt x="220" y="169"/>
                    <a:pt x="220" y="169"/>
                  </a:cubicBezTo>
                  <a:cubicBezTo>
                    <a:pt x="220" y="190"/>
                    <a:pt x="220" y="190"/>
                    <a:pt x="220" y="190"/>
                  </a:cubicBezTo>
                  <a:cubicBezTo>
                    <a:pt x="220" y="216"/>
                    <a:pt x="220" y="216"/>
                    <a:pt x="220" y="216"/>
                  </a:cubicBezTo>
                  <a:cubicBezTo>
                    <a:pt x="220" y="228"/>
                    <a:pt x="230" y="238"/>
                    <a:pt x="242" y="238"/>
                  </a:cubicBezTo>
                  <a:cubicBezTo>
                    <a:pt x="254" y="238"/>
                    <a:pt x="264" y="228"/>
                    <a:pt x="264" y="216"/>
                  </a:cubicBezTo>
                  <a:cubicBezTo>
                    <a:pt x="264" y="91"/>
                    <a:pt x="264" y="91"/>
                    <a:pt x="264" y="91"/>
                  </a:cubicBezTo>
                  <a:cubicBezTo>
                    <a:pt x="264" y="90"/>
                    <a:pt x="264" y="90"/>
                    <a:pt x="264" y="9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6" name="Oval 6">
              <a:extLst>
                <a:ext uri="{FF2B5EF4-FFF2-40B4-BE49-F238E27FC236}">
                  <a16:creationId xmlns:a16="http://schemas.microsoft.com/office/drawing/2014/main" id="{B219E9B3-C023-499B-80BE-701AF52A067F}"/>
                </a:ext>
              </a:extLst>
            </p:cNvPr>
            <p:cNvSpPr>
              <a:spLocks noChangeArrowheads="1"/>
            </p:cNvSpPr>
            <p:nvPr/>
          </p:nvSpPr>
          <p:spPr bwMode="auto">
            <a:xfrm>
              <a:off x="3711" y="1453"/>
              <a:ext cx="253" cy="251"/>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pic>
        <p:nvPicPr>
          <p:cNvPr id="40" name="Shape 753">
            <a:extLst>
              <a:ext uri="{FF2B5EF4-FFF2-40B4-BE49-F238E27FC236}">
                <a16:creationId xmlns:a16="http://schemas.microsoft.com/office/drawing/2014/main" id="{A47878D0-7541-42D4-9F00-6009288A77E9}"/>
              </a:ext>
            </a:extLst>
          </p:cNvPr>
          <p:cNvPicPr preferRelativeResize="0"/>
          <p:nvPr/>
        </p:nvPicPr>
        <p:blipFill rotWithShape="1">
          <a:blip r:embed="rId3">
            <a:alphaModFix/>
            <a:duotone>
              <a:prstClr val="black"/>
              <a:srgbClr val="BABABA">
                <a:tint val="45000"/>
                <a:satMod val="400000"/>
              </a:srgbClr>
            </a:duotone>
          </a:blip>
          <a:srcRect/>
          <a:stretch/>
        </p:blipFill>
        <p:spPr>
          <a:xfrm>
            <a:off x="3159330" y="2685550"/>
            <a:ext cx="923339" cy="898541"/>
          </a:xfrm>
          <a:prstGeom prst="rect">
            <a:avLst/>
          </a:prstGeom>
          <a:noFill/>
          <a:ln>
            <a:noFill/>
          </a:ln>
        </p:spPr>
      </p:pic>
      <p:pic>
        <p:nvPicPr>
          <p:cNvPr id="41" name="Shape 699">
            <a:extLst>
              <a:ext uri="{FF2B5EF4-FFF2-40B4-BE49-F238E27FC236}">
                <a16:creationId xmlns:a16="http://schemas.microsoft.com/office/drawing/2014/main" id="{F62A6450-6D83-4724-BC05-1EC8026933C0}"/>
              </a:ext>
            </a:extLst>
          </p:cNvPr>
          <p:cNvPicPr preferRelativeResize="0"/>
          <p:nvPr/>
        </p:nvPicPr>
        <p:blipFill>
          <a:blip r:embed="rId4">
            <a:alphaModFix/>
            <a:duotone>
              <a:prstClr val="black"/>
              <a:schemeClr val="accent1">
                <a:tint val="45000"/>
                <a:satMod val="400000"/>
              </a:schemeClr>
            </a:duotone>
          </a:blip>
          <a:stretch>
            <a:fillRect/>
          </a:stretch>
        </p:blipFill>
        <p:spPr>
          <a:xfrm>
            <a:off x="4290885" y="3528639"/>
            <a:ext cx="733807" cy="759589"/>
          </a:xfrm>
          <a:prstGeom prst="rect">
            <a:avLst/>
          </a:prstGeom>
          <a:noFill/>
          <a:ln>
            <a:noFill/>
          </a:ln>
        </p:spPr>
      </p:pic>
      <p:cxnSp>
        <p:nvCxnSpPr>
          <p:cNvPr id="5" name="Straight Connector 4">
            <a:extLst>
              <a:ext uri="{FF2B5EF4-FFF2-40B4-BE49-F238E27FC236}">
                <a16:creationId xmlns:a16="http://schemas.microsoft.com/office/drawing/2014/main" id="{10E2D55D-5A22-4D13-BA0E-1A197D924827}"/>
              </a:ext>
            </a:extLst>
          </p:cNvPr>
          <p:cNvCxnSpPr/>
          <p:nvPr/>
        </p:nvCxnSpPr>
        <p:spPr>
          <a:xfrm>
            <a:off x="5642688" y="4670356"/>
            <a:ext cx="0" cy="816044"/>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42" name="Elbow Connector 157">
            <a:extLst>
              <a:ext uri="{FF2B5EF4-FFF2-40B4-BE49-F238E27FC236}">
                <a16:creationId xmlns:a16="http://schemas.microsoft.com/office/drawing/2014/main" id="{0713BBCA-4A79-4D6D-BB6B-D798F40A25F6}"/>
              </a:ext>
            </a:extLst>
          </p:cNvPr>
          <p:cNvCxnSpPr>
            <a:cxnSpLocks/>
          </p:cNvCxnSpPr>
          <p:nvPr/>
        </p:nvCxnSpPr>
        <p:spPr>
          <a:xfrm>
            <a:off x="5822229" y="4907954"/>
            <a:ext cx="1142230" cy="408265"/>
          </a:xfrm>
          <a:prstGeom prst="bentConnector3">
            <a:avLst>
              <a:gd name="adj1" fmla="val 493"/>
            </a:avLst>
          </a:prstGeom>
          <a:ln>
            <a:solidFill>
              <a:schemeClr val="tx1">
                <a:alpha val="20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3" name="Double Wave 2">
            <a:extLst>
              <a:ext uri="{FF2B5EF4-FFF2-40B4-BE49-F238E27FC236}">
                <a16:creationId xmlns:a16="http://schemas.microsoft.com/office/drawing/2014/main" id="{30E7EC3F-9BA2-4F70-9D14-F7F06B3C128E}"/>
              </a:ext>
            </a:extLst>
          </p:cNvPr>
          <p:cNvSpPr/>
          <p:nvPr/>
        </p:nvSpPr>
        <p:spPr>
          <a:xfrm>
            <a:off x="5642688" y="4618693"/>
            <a:ext cx="605712" cy="516935"/>
          </a:xfrm>
          <a:prstGeom prst="doubleWav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6" name="Slide Number Placeholder 3">
            <a:extLst>
              <a:ext uri="{FF2B5EF4-FFF2-40B4-BE49-F238E27FC236}">
                <a16:creationId xmlns:a16="http://schemas.microsoft.com/office/drawing/2014/main" id="{F0AF7643-04EB-46C5-9117-C9E70F23ABE7}"/>
              </a:ext>
            </a:extLst>
          </p:cNvPr>
          <p:cNvSpPr txBox="1">
            <a:spLocks/>
          </p:cNvSpPr>
          <p:nvPr/>
        </p:nvSpPr>
        <p:spPr>
          <a:xfrm>
            <a:off x="4572000" y="6172201"/>
            <a:ext cx="2844800" cy="365125"/>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ctr"/>
            <a:fld id="{35F1D9C6-3947-5540-8352-3875CF49BC71}" type="slidenum">
              <a:rPr lang="en-US" sz="1200" smtClean="0"/>
              <a:pPr algn="ctr"/>
              <a:t>4</a:t>
            </a:fld>
            <a:endParaRPr lang="en-US" dirty="0"/>
          </a:p>
        </p:txBody>
      </p:sp>
      <p:sp>
        <p:nvSpPr>
          <p:cNvPr id="47" name="Oval 46">
            <a:extLst>
              <a:ext uri="{FF2B5EF4-FFF2-40B4-BE49-F238E27FC236}">
                <a16:creationId xmlns:a16="http://schemas.microsoft.com/office/drawing/2014/main" id="{46C2C36B-0E4F-43FF-9057-EC3096E3AD73}"/>
              </a:ext>
            </a:extLst>
          </p:cNvPr>
          <p:cNvSpPr/>
          <p:nvPr/>
        </p:nvSpPr>
        <p:spPr>
          <a:xfrm flipH="1">
            <a:off x="4731798" y="2435489"/>
            <a:ext cx="585787" cy="585787"/>
          </a:xfrm>
          <a:prstGeom prst="ellipse">
            <a:avLst/>
          </a:prstGeom>
          <a:solidFill>
            <a:srgbClr val="8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bg1"/>
              </a:solidFill>
            </a:endParaRPr>
          </a:p>
        </p:txBody>
      </p:sp>
      <p:sp>
        <p:nvSpPr>
          <p:cNvPr id="48" name="Rectangle 47">
            <a:extLst>
              <a:ext uri="{FF2B5EF4-FFF2-40B4-BE49-F238E27FC236}">
                <a16:creationId xmlns:a16="http://schemas.microsoft.com/office/drawing/2014/main" id="{28286A56-505C-44E0-B9B0-9B9F87FBEA63}"/>
              </a:ext>
            </a:extLst>
          </p:cNvPr>
          <p:cNvSpPr/>
          <p:nvPr/>
        </p:nvSpPr>
        <p:spPr>
          <a:xfrm>
            <a:off x="5326052" y="2359115"/>
            <a:ext cx="939103" cy="400110"/>
          </a:xfrm>
          <a:prstGeom prst="rect">
            <a:avLst/>
          </a:prstGeom>
        </p:spPr>
        <p:txBody>
          <a:bodyPr wrap="none">
            <a:spAutoFit/>
          </a:bodyPr>
          <a:lstStyle/>
          <a:p>
            <a:r>
              <a:rPr lang="en-US" sz="2000" b="1" dirty="0">
                <a:latin typeface="+mn-lt"/>
                <a:cs typeface="Lato Medium" panose="020F0602020204030203" pitchFamily="34" charset="0"/>
              </a:rPr>
              <a:t>Faculty</a:t>
            </a:r>
          </a:p>
        </p:txBody>
      </p:sp>
      <p:sp>
        <p:nvSpPr>
          <p:cNvPr id="49" name="Rectangle 48">
            <a:extLst>
              <a:ext uri="{FF2B5EF4-FFF2-40B4-BE49-F238E27FC236}">
                <a16:creationId xmlns:a16="http://schemas.microsoft.com/office/drawing/2014/main" id="{9336A590-B238-4C64-A779-9B107C8B3815}"/>
              </a:ext>
            </a:extLst>
          </p:cNvPr>
          <p:cNvSpPr/>
          <p:nvPr/>
        </p:nvSpPr>
        <p:spPr>
          <a:xfrm>
            <a:off x="5317585" y="2615779"/>
            <a:ext cx="6874415" cy="523220"/>
          </a:xfrm>
          <a:prstGeom prst="rect">
            <a:avLst/>
          </a:prstGeom>
        </p:spPr>
        <p:txBody>
          <a:bodyPr wrap="square">
            <a:spAutoFit/>
          </a:bodyPr>
          <a:lstStyle/>
          <a:p>
            <a:pPr marL="0" lvl="2"/>
            <a:r>
              <a:rPr lang="en-US" sz="1600" dirty="0">
                <a:latin typeface="+mn-lt"/>
              </a:rPr>
              <a:t>Departmental Contributions to Institutional Bottom Line, Increased Enrollments</a:t>
            </a:r>
          </a:p>
          <a:p>
            <a:endParaRPr lang="en-US" sz="1200" dirty="0">
              <a:cs typeface="Calibri Light"/>
            </a:endParaRPr>
          </a:p>
        </p:txBody>
      </p:sp>
    </p:spTree>
    <p:extLst>
      <p:ext uri="{BB962C8B-B14F-4D97-AF65-F5344CB8AC3E}">
        <p14:creationId xmlns:p14="http://schemas.microsoft.com/office/powerpoint/2010/main" val="184984442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1C8D38-5006-4EEF-B702-5628D244DB68}"/>
              </a:ext>
            </a:extLst>
          </p:cNvPr>
          <p:cNvSpPr>
            <a:spLocks noGrp="1"/>
          </p:cNvSpPr>
          <p:nvPr>
            <p:ph type="title"/>
          </p:nvPr>
        </p:nvSpPr>
        <p:spPr/>
        <p:txBody>
          <a:bodyPr/>
          <a:lstStyle/>
          <a:p>
            <a:r>
              <a:rPr lang="en-US" dirty="0"/>
              <a:t>Recommendations &amp; Next Steps</a:t>
            </a:r>
          </a:p>
        </p:txBody>
      </p:sp>
      <p:sp>
        <p:nvSpPr>
          <p:cNvPr id="4" name="Slide Number Placeholder 3">
            <a:extLst>
              <a:ext uri="{FF2B5EF4-FFF2-40B4-BE49-F238E27FC236}">
                <a16:creationId xmlns:a16="http://schemas.microsoft.com/office/drawing/2014/main" id="{2A718CA0-0D34-4FAB-B1DE-EEA96EA275DE}"/>
              </a:ext>
            </a:extLst>
          </p:cNvPr>
          <p:cNvSpPr>
            <a:spLocks noGrp="1"/>
          </p:cNvSpPr>
          <p:nvPr>
            <p:ph type="sldNum" sz="quarter" idx="15"/>
          </p:nvPr>
        </p:nvSpPr>
        <p:spPr/>
        <p:txBody>
          <a:bodyPr/>
          <a:lstStyle/>
          <a:p>
            <a:fld id="{D3F7C509-FEEF-45D3-B896-7C07814C0C13}" type="slidenum">
              <a:rPr lang="en-US" smtClean="0">
                <a:solidFill>
                  <a:srgbClr val="000000"/>
                </a:solidFill>
              </a:rPr>
              <a:pPr/>
              <a:t>40</a:t>
            </a:fld>
            <a:endParaRPr lang="en-US" dirty="0">
              <a:solidFill>
                <a:srgbClr val="000000"/>
              </a:solidFill>
            </a:endParaRPr>
          </a:p>
        </p:txBody>
      </p:sp>
    </p:spTree>
    <p:extLst>
      <p:ext uri="{BB962C8B-B14F-4D97-AF65-F5344CB8AC3E}">
        <p14:creationId xmlns:p14="http://schemas.microsoft.com/office/powerpoint/2010/main" val="25853363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33FDB34-84C9-4540-969A-AE993AF673EF}"/>
              </a:ext>
            </a:extLst>
          </p:cNvPr>
          <p:cNvSpPr>
            <a:spLocks noGrp="1"/>
          </p:cNvSpPr>
          <p:nvPr>
            <p:ph type="title"/>
          </p:nvPr>
        </p:nvSpPr>
        <p:spPr/>
        <p:txBody>
          <a:bodyPr/>
          <a:lstStyle/>
          <a:p>
            <a:r>
              <a:rPr lang="en-US" dirty="0" err="1"/>
              <a:t>rpk</a:t>
            </a:r>
            <a:r>
              <a:rPr lang="en-US" dirty="0"/>
              <a:t> Recommendations for PSU</a:t>
            </a:r>
          </a:p>
        </p:txBody>
      </p:sp>
      <p:sp>
        <p:nvSpPr>
          <p:cNvPr id="6" name="Content Placeholder 5">
            <a:extLst>
              <a:ext uri="{FF2B5EF4-FFF2-40B4-BE49-F238E27FC236}">
                <a16:creationId xmlns:a16="http://schemas.microsoft.com/office/drawing/2014/main" id="{C7867D17-43F0-404E-ACDB-E8E6BFAC542C}"/>
              </a:ext>
            </a:extLst>
          </p:cNvPr>
          <p:cNvSpPr>
            <a:spLocks noGrp="1"/>
          </p:cNvSpPr>
          <p:nvPr>
            <p:ph idx="1"/>
          </p:nvPr>
        </p:nvSpPr>
        <p:spPr>
          <a:xfrm>
            <a:off x="381000" y="990600"/>
            <a:ext cx="11912600" cy="4525963"/>
          </a:xfrm>
        </p:spPr>
        <p:txBody>
          <a:bodyPr/>
          <a:lstStyle/>
          <a:p>
            <a:pPr marL="514350" indent="-514350">
              <a:buFont typeface="+mj-lt"/>
              <a:buAutoNum type="arabicPeriod"/>
            </a:pPr>
            <a:r>
              <a:rPr lang="en-US" dirty="0"/>
              <a:t>Improve marketing efforts to grow high-demand, revenue-producing programs. </a:t>
            </a:r>
          </a:p>
          <a:p>
            <a:pPr marL="514350" indent="-514350">
              <a:buFont typeface="+mj-lt"/>
              <a:buAutoNum type="arabicPeriod"/>
            </a:pPr>
            <a:r>
              <a:rPr lang="en-US" dirty="0"/>
              <a:t>Significantly modify programs that have low demand/ negative net revenue. </a:t>
            </a:r>
          </a:p>
          <a:p>
            <a:pPr marL="514350" indent="-514350">
              <a:buFont typeface="+mj-lt"/>
              <a:buAutoNum type="arabicPeriod"/>
            </a:pPr>
            <a:r>
              <a:rPr lang="en-US" dirty="0"/>
              <a:t>Reduce number of areas of emphasis and minors to operate a leaner academic portfolio.  </a:t>
            </a:r>
          </a:p>
          <a:p>
            <a:pPr marL="514350" indent="-514350">
              <a:buFont typeface="+mj-lt"/>
              <a:buAutoNum type="arabicPeriod"/>
            </a:pPr>
            <a:r>
              <a:rPr lang="en-US" dirty="0"/>
              <a:t>Establish clear go-to-market strategy for new academic programs.</a:t>
            </a:r>
          </a:p>
          <a:p>
            <a:pPr marL="514350" indent="-514350">
              <a:buFont typeface="+mj-lt"/>
              <a:buAutoNum type="arabicPeriod"/>
            </a:pPr>
            <a:r>
              <a:rPr lang="en-US" dirty="0"/>
              <a:t>Substitute new data-driven, proactive process for current program review.</a:t>
            </a:r>
          </a:p>
          <a:p>
            <a:pPr marL="514350" indent="-514350">
              <a:buFont typeface="+mj-lt"/>
              <a:buAutoNum type="arabicPeriod"/>
            </a:pPr>
            <a:r>
              <a:rPr lang="en-US" dirty="0"/>
              <a:t>Provide academic leadership academy to help improve decision-making.</a:t>
            </a:r>
          </a:p>
          <a:p>
            <a:pPr marL="514350" indent="-514350">
              <a:buFont typeface="+mj-lt"/>
              <a:buAutoNum type="arabicPeriod"/>
            </a:pPr>
            <a:r>
              <a:rPr lang="en-US" dirty="0"/>
              <a:t>Consider shared services model for administrative staff.</a:t>
            </a:r>
          </a:p>
          <a:p>
            <a:pPr marL="514350" indent="-514350">
              <a:buFont typeface="+mj-lt"/>
              <a:buAutoNum type="arabicPeriod"/>
            </a:pPr>
            <a:r>
              <a:rPr lang="en-US" dirty="0"/>
              <a:t>Consider new elastic budget model. </a:t>
            </a:r>
          </a:p>
          <a:p>
            <a:pPr marL="514350" indent="-514350">
              <a:buFont typeface="+mj-lt"/>
              <a:buAutoNum type="arabicPeriod"/>
            </a:pPr>
            <a:endParaRPr lang="en-US" dirty="0"/>
          </a:p>
        </p:txBody>
      </p:sp>
      <p:sp>
        <p:nvSpPr>
          <p:cNvPr id="4" name="Slide Number Placeholder 3">
            <a:extLst>
              <a:ext uri="{FF2B5EF4-FFF2-40B4-BE49-F238E27FC236}">
                <a16:creationId xmlns:a16="http://schemas.microsoft.com/office/drawing/2014/main" id="{A3E85083-F600-4C63-A109-B6F13F8E8402}"/>
              </a:ext>
            </a:extLst>
          </p:cNvPr>
          <p:cNvSpPr>
            <a:spLocks noGrp="1"/>
          </p:cNvSpPr>
          <p:nvPr>
            <p:ph type="sldNum" sz="quarter" idx="15"/>
          </p:nvPr>
        </p:nvSpPr>
        <p:spPr/>
        <p:txBody>
          <a:bodyPr/>
          <a:lstStyle/>
          <a:p>
            <a:fld id="{D3F7C509-FEEF-45D3-B896-7C07814C0C13}" type="slidenum">
              <a:rPr lang="en-US" smtClean="0">
                <a:solidFill>
                  <a:srgbClr val="000000"/>
                </a:solidFill>
              </a:rPr>
              <a:pPr/>
              <a:t>41</a:t>
            </a:fld>
            <a:endParaRPr lang="en-US">
              <a:solidFill>
                <a:srgbClr val="000000"/>
              </a:solidFill>
            </a:endParaRPr>
          </a:p>
        </p:txBody>
      </p:sp>
    </p:spTree>
    <p:extLst>
      <p:ext uri="{BB962C8B-B14F-4D97-AF65-F5344CB8AC3E}">
        <p14:creationId xmlns:p14="http://schemas.microsoft.com/office/powerpoint/2010/main" val="64033654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33FDB34-84C9-4540-969A-AE993AF673EF}"/>
              </a:ext>
            </a:extLst>
          </p:cNvPr>
          <p:cNvSpPr>
            <a:spLocks noGrp="1"/>
          </p:cNvSpPr>
          <p:nvPr>
            <p:ph type="title"/>
          </p:nvPr>
        </p:nvSpPr>
        <p:spPr/>
        <p:txBody>
          <a:bodyPr/>
          <a:lstStyle/>
          <a:p>
            <a:r>
              <a:rPr lang="en-US" dirty="0" err="1"/>
              <a:t>rpk</a:t>
            </a:r>
            <a:r>
              <a:rPr lang="en-US" dirty="0"/>
              <a:t> Suggested Next Steps for PSU</a:t>
            </a:r>
          </a:p>
        </p:txBody>
      </p:sp>
      <p:sp>
        <p:nvSpPr>
          <p:cNvPr id="6" name="Content Placeholder 5">
            <a:extLst>
              <a:ext uri="{FF2B5EF4-FFF2-40B4-BE49-F238E27FC236}">
                <a16:creationId xmlns:a16="http://schemas.microsoft.com/office/drawing/2014/main" id="{C7867D17-43F0-404E-ACDB-E8E6BFAC542C}"/>
              </a:ext>
            </a:extLst>
          </p:cNvPr>
          <p:cNvSpPr>
            <a:spLocks noGrp="1"/>
          </p:cNvSpPr>
          <p:nvPr>
            <p:ph idx="1"/>
          </p:nvPr>
        </p:nvSpPr>
        <p:spPr>
          <a:xfrm>
            <a:off x="508000" y="1189037"/>
            <a:ext cx="10972800" cy="4525963"/>
          </a:xfrm>
        </p:spPr>
        <p:txBody>
          <a:bodyPr/>
          <a:lstStyle/>
          <a:p>
            <a:pPr marL="514350" indent="-514350">
              <a:buFont typeface="+mj-lt"/>
              <a:buAutoNum type="arabicPeriod"/>
            </a:pPr>
            <a:r>
              <a:rPr lang="en-US" dirty="0"/>
              <a:t>Create priority list of existing programs for investment and growth. </a:t>
            </a:r>
          </a:p>
          <a:p>
            <a:pPr marL="514350" indent="-514350">
              <a:buFont typeface="+mj-lt"/>
              <a:buAutoNum type="arabicPeriod"/>
            </a:pPr>
            <a:r>
              <a:rPr lang="en-US" dirty="0"/>
              <a:t>Identify high demand programs that are losing money and look for efficiency opportunities. </a:t>
            </a:r>
          </a:p>
          <a:p>
            <a:pPr marL="514350" indent="-514350">
              <a:buFont typeface="+mj-lt"/>
              <a:buAutoNum type="arabicPeriod"/>
            </a:pPr>
            <a:r>
              <a:rPr lang="en-US" dirty="0"/>
              <a:t>Build out 90-day PSDA cycles to execute on most urgent and actionable recommendations, such as program review and launch processes and marketing programs with significant growth opportunities. </a:t>
            </a:r>
          </a:p>
          <a:p>
            <a:pPr marL="514350" indent="-514350">
              <a:buFont typeface="+mj-lt"/>
              <a:buAutoNum type="arabicPeriod"/>
            </a:pPr>
            <a:r>
              <a:rPr lang="en-US" dirty="0"/>
              <a:t>Develop a communication plan and timeline for sharing information, decisions, and anything else relevant with audiences outside of the PLC. </a:t>
            </a:r>
          </a:p>
        </p:txBody>
      </p:sp>
      <p:sp>
        <p:nvSpPr>
          <p:cNvPr id="4" name="Slide Number Placeholder 3">
            <a:extLst>
              <a:ext uri="{FF2B5EF4-FFF2-40B4-BE49-F238E27FC236}">
                <a16:creationId xmlns:a16="http://schemas.microsoft.com/office/drawing/2014/main" id="{A3E85083-F600-4C63-A109-B6F13F8E8402}"/>
              </a:ext>
            </a:extLst>
          </p:cNvPr>
          <p:cNvSpPr>
            <a:spLocks noGrp="1"/>
          </p:cNvSpPr>
          <p:nvPr>
            <p:ph type="sldNum" sz="quarter" idx="15"/>
          </p:nvPr>
        </p:nvSpPr>
        <p:spPr/>
        <p:txBody>
          <a:bodyPr/>
          <a:lstStyle/>
          <a:p>
            <a:fld id="{D3F7C509-FEEF-45D3-B896-7C07814C0C13}" type="slidenum">
              <a:rPr lang="en-US" smtClean="0">
                <a:solidFill>
                  <a:srgbClr val="000000"/>
                </a:solidFill>
              </a:rPr>
              <a:pPr/>
              <a:t>42</a:t>
            </a:fld>
            <a:endParaRPr lang="en-US">
              <a:solidFill>
                <a:srgbClr val="000000"/>
              </a:solidFill>
            </a:endParaRPr>
          </a:p>
        </p:txBody>
      </p:sp>
    </p:spTree>
    <p:extLst>
      <p:ext uri="{BB962C8B-B14F-4D97-AF65-F5344CB8AC3E}">
        <p14:creationId xmlns:p14="http://schemas.microsoft.com/office/powerpoint/2010/main" val="390096706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BF5CF2-AD29-43D3-9422-152A6C7089E6}"/>
              </a:ext>
            </a:extLst>
          </p:cNvPr>
          <p:cNvSpPr>
            <a:spLocks noGrp="1"/>
          </p:cNvSpPr>
          <p:nvPr>
            <p:ph type="ctrTitle"/>
          </p:nvPr>
        </p:nvSpPr>
        <p:spPr/>
        <p:txBody>
          <a:bodyPr/>
          <a:lstStyle/>
          <a:p>
            <a:r>
              <a:rPr lang="en-US" dirty="0"/>
              <a:t>Appendix</a:t>
            </a:r>
          </a:p>
        </p:txBody>
      </p:sp>
      <p:sp>
        <p:nvSpPr>
          <p:cNvPr id="4" name="Slide Number Placeholder 3">
            <a:extLst>
              <a:ext uri="{FF2B5EF4-FFF2-40B4-BE49-F238E27FC236}">
                <a16:creationId xmlns:a16="http://schemas.microsoft.com/office/drawing/2014/main" id="{BCBE326E-62C6-42AF-9691-9A2CC5249391}"/>
              </a:ext>
            </a:extLst>
          </p:cNvPr>
          <p:cNvSpPr>
            <a:spLocks noGrp="1"/>
          </p:cNvSpPr>
          <p:nvPr>
            <p:ph type="sldNum" sz="quarter" idx="15"/>
          </p:nvPr>
        </p:nvSpPr>
        <p:spPr/>
        <p:txBody>
          <a:bodyPr/>
          <a:lstStyle/>
          <a:p>
            <a:fld id="{D3F7C509-FEEF-45D3-B896-7C07814C0C13}" type="slidenum">
              <a:rPr lang="en-US" smtClean="0">
                <a:solidFill>
                  <a:srgbClr val="000000"/>
                </a:solidFill>
              </a:rPr>
              <a:pPr/>
              <a:t>43</a:t>
            </a:fld>
            <a:endParaRPr lang="en-US">
              <a:solidFill>
                <a:srgbClr val="000000"/>
              </a:solidFill>
            </a:endParaRPr>
          </a:p>
        </p:txBody>
      </p:sp>
    </p:spTree>
    <p:extLst>
      <p:ext uri="{BB962C8B-B14F-4D97-AF65-F5344CB8AC3E}">
        <p14:creationId xmlns:p14="http://schemas.microsoft.com/office/powerpoint/2010/main" val="373533665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BDF814-BB99-4B01-A530-914C7762E904}"/>
              </a:ext>
            </a:extLst>
          </p:cNvPr>
          <p:cNvSpPr>
            <a:spLocks noGrp="1"/>
          </p:cNvSpPr>
          <p:nvPr>
            <p:ph type="title"/>
          </p:nvPr>
        </p:nvSpPr>
        <p:spPr/>
        <p:txBody>
          <a:bodyPr>
            <a:normAutofit fontScale="90000"/>
          </a:bodyPr>
          <a:lstStyle/>
          <a:p>
            <a:r>
              <a:rPr lang="en-US" dirty="0"/>
              <a:t>UG Program Performance – Positive Enrollment Trends (2016 – 2018)  </a:t>
            </a:r>
          </a:p>
        </p:txBody>
      </p:sp>
      <p:sp>
        <p:nvSpPr>
          <p:cNvPr id="4" name="Slide Number Placeholder 3">
            <a:extLst>
              <a:ext uri="{FF2B5EF4-FFF2-40B4-BE49-F238E27FC236}">
                <a16:creationId xmlns:a16="http://schemas.microsoft.com/office/drawing/2014/main" id="{21301064-F885-44D5-9E17-CB1FB395BD9A}"/>
              </a:ext>
            </a:extLst>
          </p:cNvPr>
          <p:cNvSpPr>
            <a:spLocks noGrp="1"/>
          </p:cNvSpPr>
          <p:nvPr>
            <p:ph type="sldNum" sz="quarter" idx="4294967295"/>
          </p:nvPr>
        </p:nvSpPr>
        <p:spPr>
          <a:xfrm rot="10800000" flipH="1" flipV="1">
            <a:off x="0" y="6248400"/>
            <a:ext cx="381000" cy="441325"/>
          </a:xfrm>
          <a:prstGeom prst="rect">
            <a:avLst/>
          </a:prstGeom>
        </p:spPr>
        <p:txBody>
          <a:bodyPr vert="horz" lIns="91440" tIns="45720" rIns="91440" bIns="45720" rtlCol="0" anchor="ctr"/>
          <a:lstStyle>
            <a:defPPr>
              <a:defRPr lang="en-US"/>
            </a:defPPr>
            <a:lvl1pPr algn="ctr" rtl="0" fontAlgn="base">
              <a:spcBef>
                <a:spcPct val="0"/>
              </a:spcBef>
              <a:spcAft>
                <a:spcPct val="0"/>
              </a:spcAft>
              <a:defRPr sz="1200" kern="1200">
                <a:solidFill>
                  <a:schemeClr val="tx1">
                    <a:tint val="75000"/>
                  </a:schemeClr>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fld id="{D3F7C509-FEEF-45D3-B896-7C07814C0C13}" type="slidenum">
              <a:rPr lang="en-US" smtClean="0">
                <a:solidFill>
                  <a:srgbClr val="000000"/>
                </a:solidFill>
              </a:rPr>
              <a:pPr/>
              <a:t>44</a:t>
            </a:fld>
            <a:endParaRPr lang="en-US">
              <a:solidFill>
                <a:srgbClr val="000000"/>
              </a:solidFill>
            </a:endParaRPr>
          </a:p>
        </p:txBody>
      </p:sp>
      <p:graphicFrame>
        <p:nvGraphicFramePr>
          <p:cNvPr id="5" name="Table 5">
            <a:extLst>
              <a:ext uri="{FF2B5EF4-FFF2-40B4-BE49-F238E27FC236}">
                <a16:creationId xmlns:a16="http://schemas.microsoft.com/office/drawing/2014/main" id="{69BF92EA-9572-4C98-BE72-96B7C2B8978B}"/>
              </a:ext>
            </a:extLst>
          </p:cNvPr>
          <p:cNvGraphicFramePr>
            <a:graphicFrameLocks noGrp="1"/>
          </p:cNvGraphicFramePr>
          <p:nvPr/>
        </p:nvGraphicFramePr>
        <p:xfrm>
          <a:off x="640847" y="887288"/>
          <a:ext cx="11305347" cy="4992408"/>
        </p:xfrm>
        <a:graphic>
          <a:graphicData uri="http://schemas.openxmlformats.org/drawingml/2006/table">
            <a:tbl>
              <a:tblPr firstRow="1" bandRow="1">
                <a:tableStyleId>{5C22544A-7EE6-4342-B048-85BDC9FD1C3A}</a:tableStyleId>
              </a:tblPr>
              <a:tblGrid>
                <a:gridCol w="3959681">
                  <a:extLst>
                    <a:ext uri="{9D8B030D-6E8A-4147-A177-3AD203B41FA5}">
                      <a16:colId xmlns:a16="http://schemas.microsoft.com/office/drawing/2014/main" val="2371324396"/>
                    </a:ext>
                  </a:extLst>
                </a:gridCol>
                <a:gridCol w="1069210">
                  <a:extLst>
                    <a:ext uri="{9D8B030D-6E8A-4147-A177-3AD203B41FA5}">
                      <a16:colId xmlns:a16="http://schemas.microsoft.com/office/drawing/2014/main" val="1863359107"/>
                    </a:ext>
                  </a:extLst>
                </a:gridCol>
                <a:gridCol w="1069210">
                  <a:extLst>
                    <a:ext uri="{9D8B030D-6E8A-4147-A177-3AD203B41FA5}">
                      <a16:colId xmlns:a16="http://schemas.microsoft.com/office/drawing/2014/main" val="3493868737"/>
                    </a:ext>
                  </a:extLst>
                </a:gridCol>
                <a:gridCol w="1069210">
                  <a:extLst>
                    <a:ext uri="{9D8B030D-6E8A-4147-A177-3AD203B41FA5}">
                      <a16:colId xmlns:a16="http://schemas.microsoft.com/office/drawing/2014/main" val="3295875266"/>
                    </a:ext>
                  </a:extLst>
                </a:gridCol>
                <a:gridCol w="1069210">
                  <a:extLst>
                    <a:ext uri="{9D8B030D-6E8A-4147-A177-3AD203B41FA5}">
                      <a16:colId xmlns:a16="http://schemas.microsoft.com/office/drawing/2014/main" val="991469697"/>
                    </a:ext>
                  </a:extLst>
                </a:gridCol>
                <a:gridCol w="3068826">
                  <a:extLst>
                    <a:ext uri="{9D8B030D-6E8A-4147-A177-3AD203B41FA5}">
                      <a16:colId xmlns:a16="http://schemas.microsoft.com/office/drawing/2014/main" val="608617747"/>
                    </a:ext>
                  </a:extLst>
                </a:gridCol>
              </a:tblGrid>
              <a:tr h="454076">
                <a:tc>
                  <a:txBody>
                    <a:bodyPr/>
                    <a:lstStyle/>
                    <a:p>
                      <a:pPr algn="ctr"/>
                      <a:r>
                        <a:rPr lang="en-US" sz="1100" b="1" dirty="0">
                          <a:latin typeface="Calibri" panose="020F0502020204030204" pitchFamily="34" charset="0"/>
                        </a:rPr>
                        <a:t>Program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100" b="1" dirty="0">
                          <a:latin typeface="Calibri" panose="020F0502020204030204" pitchFamily="34" charset="0"/>
                        </a:rPr>
                        <a:t>2016 </a:t>
                      </a:r>
                    </a:p>
                    <a:p>
                      <a:pPr algn="ctr"/>
                      <a:r>
                        <a:rPr lang="en-US" sz="1100" b="1" dirty="0">
                          <a:latin typeface="Calibri" panose="020F0502020204030204" pitchFamily="34" charset="0"/>
                        </a:rPr>
                        <a:t>Applications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100" b="1" dirty="0">
                          <a:latin typeface="Calibri" panose="020F0502020204030204" pitchFamily="34" charset="0"/>
                        </a:rPr>
                        <a:t>2016 </a:t>
                      </a:r>
                    </a:p>
                    <a:p>
                      <a:pPr algn="ctr"/>
                      <a:r>
                        <a:rPr lang="en-US" sz="1100" b="1" dirty="0">
                          <a:latin typeface="Calibri" panose="020F0502020204030204" pitchFamily="34" charset="0"/>
                        </a:rPr>
                        <a:t>Enrollments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100" b="1" dirty="0">
                          <a:latin typeface="Calibri" panose="020F0502020204030204" pitchFamily="34" charset="0"/>
                        </a:rPr>
                        <a:t>2018 </a:t>
                      </a:r>
                    </a:p>
                    <a:p>
                      <a:pPr algn="ctr"/>
                      <a:r>
                        <a:rPr lang="en-US" sz="1100" b="1" dirty="0">
                          <a:latin typeface="Calibri" panose="020F0502020204030204" pitchFamily="34" charset="0"/>
                        </a:rPr>
                        <a:t>Applications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100" b="1" dirty="0">
                          <a:latin typeface="Calibri" panose="020F0502020204030204" pitchFamily="34" charset="0"/>
                        </a:rPr>
                        <a:t>2018 </a:t>
                      </a:r>
                    </a:p>
                    <a:p>
                      <a:pPr algn="ctr"/>
                      <a:r>
                        <a:rPr lang="en-US" sz="1100" b="1" dirty="0">
                          <a:latin typeface="Calibri" panose="020F0502020204030204" pitchFamily="34" charset="0"/>
                        </a:rPr>
                        <a:t>Enrollments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100" b="1" dirty="0">
                          <a:latin typeface="Calibri" panose="020F0502020204030204" pitchFamily="34" charset="0"/>
                        </a:rPr>
                        <a:t>Notes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04502469"/>
                  </a:ext>
                </a:extLst>
              </a:tr>
              <a:tr h="296897">
                <a:tc>
                  <a:txBody>
                    <a:bodyPr/>
                    <a:lstStyle/>
                    <a:p>
                      <a:pPr algn="l" rtl="0" fontAlgn="ctr"/>
                      <a:r>
                        <a:rPr lang="en-US" sz="1100" b="0" i="0" u="none" strike="noStrike" dirty="0">
                          <a:solidFill>
                            <a:srgbClr val="000000"/>
                          </a:solidFill>
                          <a:effectLst/>
                          <a:latin typeface="Calibri" panose="020F0502020204030204" pitchFamily="34" charset="0"/>
                        </a:rPr>
                        <a:t>Nursing </a:t>
                      </a:r>
                    </a:p>
                  </a:txBody>
                  <a:tcPr marL="857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Calibri" panose="020F0502020204030204" pitchFamily="34" charset="0"/>
                        </a:rPr>
                        <a:t>379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rtl="0" fontAlgn="ctr"/>
                      <a:r>
                        <a:rPr lang="en-US" sz="1100" b="0" i="0" u="none" strike="noStrike" dirty="0">
                          <a:solidFill>
                            <a:srgbClr val="000000"/>
                          </a:solidFill>
                          <a:effectLst/>
                          <a:latin typeface="Calibri" panose="020F0502020204030204" pitchFamily="34" charset="0"/>
                        </a:rPr>
                        <a:t>132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rtl="0" fontAlgn="ctr"/>
                      <a:r>
                        <a:rPr lang="en-US" sz="1100" b="0" i="0" u="none" strike="noStrike" dirty="0">
                          <a:solidFill>
                            <a:srgbClr val="000000"/>
                          </a:solidFill>
                          <a:effectLst/>
                          <a:latin typeface="Calibri" panose="020F0502020204030204" pitchFamily="34" charset="0"/>
                        </a:rPr>
                        <a:t>430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rtl="0" fontAlgn="ctr"/>
                      <a:r>
                        <a:rPr lang="en-US" sz="1100" b="0" i="0" u="none" strike="noStrike">
                          <a:solidFill>
                            <a:srgbClr val="000000"/>
                          </a:solidFill>
                          <a:effectLst/>
                          <a:latin typeface="Calibri" panose="020F0502020204030204" pitchFamily="34" charset="0"/>
                        </a:rPr>
                        <a:t>192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rtl="0" fontAlgn="ctr"/>
                      <a:r>
                        <a:rPr lang="en-US" sz="1100" b="0" i="0" u="none" strike="noStrike" dirty="0">
                          <a:solidFill>
                            <a:srgbClr val="000000"/>
                          </a:solidFill>
                          <a:effectLst/>
                          <a:latin typeface="Calibri" panose="020F0502020204030204" pitchFamily="34" charset="0"/>
                        </a:rPr>
                        <a:t>Increased applications, increased enrollment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8581192"/>
                  </a:ext>
                </a:extLst>
              </a:tr>
              <a:tr h="296897">
                <a:tc>
                  <a:txBody>
                    <a:bodyPr/>
                    <a:lstStyle/>
                    <a:p>
                      <a:pPr algn="l" rtl="0" fontAlgn="ctr"/>
                      <a:r>
                        <a:rPr lang="en-US" sz="1100" b="0" i="0" u="none" strike="noStrike" dirty="0">
                          <a:solidFill>
                            <a:srgbClr val="000000"/>
                          </a:solidFill>
                          <a:effectLst/>
                          <a:latin typeface="Calibri" panose="020F0502020204030204" pitchFamily="34" charset="0"/>
                        </a:rPr>
                        <a:t>Biology BS </a:t>
                      </a:r>
                    </a:p>
                  </a:txBody>
                  <a:tcPr marL="857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100" b="0" i="0" u="none" strike="noStrike" dirty="0">
                          <a:solidFill>
                            <a:srgbClr val="000000"/>
                          </a:solidFill>
                          <a:effectLst/>
                          <a:latin typeface="Calibri" panose="020F0502020204030204" pitchFamily="34" charset="0"/>
                        </a:rPr>
                        <a:t>284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rtl="0" fontAlgn="ctr"/>
                      <a:r>
                        <a:rPr lang="en-US" sz="1100" b="0" i="0" u="none" strike="noStrike" dirty="0">
                          <a:solidFill>
                            <a:srgbClr val="000000"/>
                          </a:solidFill>
                          <a:effectLst/>
                          <a:latin typeface="Calibri" panose="020F0502020204030204" pitchFamily="34" charset="0"/>
                        </a:rPr>
                        <a:t>102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rtl="0" fontAlgn="ctr"/>
                      <a:r>
                        <a:rPr lang="en-US" sz="1100" b="0" i="0" u="none" strike="noStrike" dirty="0">
                          <a:solidFill>
                            <a:srgbClr val="000000"/>
                          </a:solidFill>
                          <a:effectLst/>
                          <a:latin typeface="Calibri" panose="020F0502020204030204" pitchFamily="34" charset="0"/>
                        </a:rPr>
                        <a:t>309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rtl="0" fontAlgn="ctr"/>
                      <a:r>
                        <a:rPr lang="en-US" sz="1100" b="0" i="0" u="none" strike="noStrike">
                          <a:solidFill>
                            <a:srgbClr val="000000"/>
                          </a:solidFill>
                          <a:effectLst/>
                          <a:latin typeface="Calibri" panose="020F0502020204030204" pitchFamily="34" charset="0"/>
                        </a:rPr>
                        <a:t>117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rtl="0" fontAlgn="ctr"/>
                      <a:r>
                        <a:rPr lang="en-US" sz="1100" b="0" i="0" u="none" strike="noStrike">
                          <a:solidFill>
                            <a:srgbClr val="000000"/>
                          </a:solidFill>
                          <a:effectLst/>
                          <a:latin typeface="Calibri" panose="020F0502020204030204" pitchFamily="34" charset="0"/>
                        </a:rPr>
                        <a:t>Increased applications, increased enrollment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1260073"/>
                  </a:ext>
                </a:extLst>
              </a:tr>
              <a:tr h="296897">
                <a:tc>
                  <a:txBody>
                    <a:bodyPr/>
                    <a:lstStyle/>
                    <a:p>
                      <a:pPr algn="l" rtl="0" fontAlgn="ctr"/>
                      <a:r>
                        <a:rPr lang="en-US" sz="1100" b="0" i="0" u="none" strike="noStrike">
                          <a:solidFill>
                            <a:srgbClr val="000000"/>
                          </a:solidFill>
                          <a:effectLst/>
                          <a:latin typeface="Calibri" panose="020F0502020204030204" pitchFamily="34" charset="0"/>
                        </a:rPr>
                        <a:t>Construction (Construction Management)  </a:t>
                      </a:r>
                    </a:p>
                  </a:txBody>
                  <a:tcPr marL="857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100" b="0" i="0" u="none" strike="noStrike" dirty="0">
                          <a:solidFill>
                            <a:srgbClr val="000000"/>
                          </a:solidFill>
                          <a:effectLst/>
                          <a:latin typeface="Calibri" panose="020F0502020204030204" pitchFamily="34" charset="0"/>
                        </a:rPr>
                        <a:t>132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rtl="0" fontAlgn="ctr"/>
                      <a:r>
                        <a:rPr lang="en-US" sz="1100" b="0" i="0" u="none" strike="noStrike">
                          <a:solidFill>
                            <a:srgbClr val="000000"/>
                          </a:solidFill>
                          <a:effectLst/>
                          <a:latin typeface="Calibri" panose="020F0502020204030204" pitchFamily="34" charset="0"/>
                        </a:rPr>
                        <a:t>92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rtl="0" fontAlgn="ctr"/>
                      <a:r>
                        <a:rPr lang="en-US" sz="1100" b="0" i="0" u="none" strike="noStrike" dirty="0">
                          <a:solidFill>
                            <a:srgbClr val="000000"/>
                          </a:solidFill>
                          <a:effectLst/>
                          <a:latin typeface="Calibri" panose="020F0502020204030204" pitchFamily="34" charset="0"/>
                        </a:rPr>
                        <a:t>169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rtl="0" fontAlgn="ctr"/>
                      <a:r>
                        <a:rPr lang="en-US" sz="1100" b="0" i="0" u="none" strike="noStrike">
                          <a:solidFill>
                            <a:srgbClr val="000000"/>
                          </a:solidFill>
                          <a:effectLst/>
                          <a:latin typeface="Calibri" panose="020F0502020204030204" pitchFamily="34" charset="0"/>
                        </a:rPr>
                        <a:t>114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rtl="0" fontAlgn="ctr"/>
                      <a:r>
                        <a:rPr lang="en-US" sz="1100" b="0" i="0" u="none" strike="noStrike" dirty="0">
                          <a:solidFill>
                            <a:srgbClr val="000000"/>
                          </a:solidFill>
                          <a:effectLst/>
                          <a:latin typeface="Calibri" panose="020F0502020204030204" pitchFamily="34" charset="0"/>
                        </a:rPr>
                        <a:t>Increased applications, increased enrollment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4598811"/>
                  </a:ext>
                </a:extLst>
              </a:tr>
              <a:tr h="296897">
                <a:tc>
                  <a:txBody>
                    <a:bodyPr/>
                    <a:lstStyle/>
                    <a:p>
                      <a:pPr algn="l" rtl="0" fontAlgn="ctr"/>
                      <a:r>
                        <a:rPr lang="en-US" sz="1100" b="0" i="0" u="none" strike="noStrike" dirty="0">
                          <a:solidFill>
                            <a:srgbClr val="000000"/>
                          </a:solidFill>
                          <a:effectLst/>
                          <a:latin typeface="Calibri" panose="020F0502020204030204" pitchFamily="34" charset="0"/>
                        </a:rPr>
                        <a:t>Communication BS </a:t>
                      </a:r>
                    </a:p>
                  </a:txBody>
                  <a:tcPr marL="857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Calibri" panose="020F0502020204030204" pitchFamily="34" charset="0"/>
                        </a:rPr>
                        <a:t>111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rtl="0" fontAlgn="ctr"/>
                      <a:r>
                        <a:rPr lang="en-US" sz="1100" b="0" i="0" u="none" strike="noStrike" dirty="0">
                          <a:solidFill>
                            <a:srgbClr val="000000"/>
                          </a:solidFill>
                          <a:effectLst/>
                          <a:latin typeface="Calibri" panose="020F0502020204030204" pitchFamily="34" charset="0"/>
                        </a:rPr>
                        <a:t>64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rtl="0" fontAlgn="ctr"/>
                      <a:r>
                        <a:rPr lang="en-US" sz="1100" b="0" i="0" u="none" strike="noStrike">
                          <a:solidFill>
                            <a:srgbClr val="000000"/>
                          </a:solidFill>
                          <a:effectLst/>
                          <a:latin typeface="Calibri" panose="020F0502020204030204" pitchFamily="34" charset="0"/>
                        </a:rPr>
                        <a:t>132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rtl="0" fontAlgn="ctr"/>
                      <a:r>
                        <a:rPr lang="en-US" sz="1100" b="0" i="0" u="none" strike="noStrike" dirty="0">
                          <a:solidFill>
                            <a:srgbClr val="000000"/>
                          </a:solidFill>
                          <a:effectLst/>
                          <a:latin typeface="Calibri" panose="020F0502020204030204" pitchFamily="34" charset="0"/>
                        </a:rPr>
                        <a:t>87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rtl="0" fontAlgn="ctr"/>
                      <a:r>
                        <a:rPr lang="en-US" sz="1100" b="0" i="0" u="none" strike="noStrike">
                          <a:solidFill>
                            <a:srgbClr val="000000"/>
                          </a:solidFill>
                          <a:effectLst/>
                          <a:latin typeface="Calibri" panose="020F0502020204030204" pitchFamily="34" charset="0"/>
                        </a:rPr>
                        <a:t>Increased applications, increased enrollment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75229380"/>
                  </a:ext>
                </a:extLst>
              </a:tr>
              <a:tr h="296897">
                <a:tc>
                  <a:txBody>
                    <a:bodyPr/>
                    <a:lstStyle/>
                    <a:p>
                      <a:pPr algn="l" rtl="0" fontAlgn="ctr"/>
                      <a:r>
                        <a:rPr lang="en-US" sz="1100" b="0" i="0" u="none" strike="noStrike" dirty="0">
                          <a:solidFill>
                            <a:srgbClr val="000000"/>
                          </a:solidFill>
                          <a:effectLst/>
                          <a:latin typeface="Calibri" panose="020F0502020204030204" pitchFamily="34" charset="0"/>
                        </a:rPr>
                        <a:t>Graphics &amp; Imaging Technology (Graphic Communications) </a:t>
                      </a:r>
                    </a:p>
                  </a:txBody>
                  <a:tcPr marL="857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Calibri" panose="020F0502020204030204" pitchFamily="34" charset="0"/>
                        </a:rPr>
                        <a:t>91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rtl="0" fontAlgn="ctr"/>
                      <a:r>
                        <a:rPr lang="en-US" sz="1100" b="0" i="0" u="none" strike="noStrike" dirty="0">
                          <a:solidFill>
                            <a:srgbClr val="000000"/>
                          </a:solidFill>
                          <a:effectLst/>
                          <a:latin typeface="Calibri" panose="020F0502020204030204" pitchFamily="34" charset="0"/>
                        </a:rPr>
                        <a:t>44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rtl="0" fontAlgn="ctr"/>
                      <a:r>
                        <a:rPr lang="en-US" sz="1100" b="0" i="0" u="none" strike="noStrike" dirty="0">
                          <a:solidFill>
                            <a:srgbClr val="000000"/>
                          </a:solidFill>
                          <a:effectLst/>
                          <a:latin typeface="Calibri" panose="020F0502020204030204" pitchFamily="34" charset="0"/>
                        </a:rPr>
                        <a:t>112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rtl="0" fontAlgn="ctr"/>
                      <a:r>
                        <a:rPr lang="en-US" sz="1100" b="0" i="0" u="none" strike="noStrike" dirty="0">
                          <a:solidFill>
                            <a:srgbClr val="000000"/>
                          </a:solidFill>
                          <a:effectLst/>
                          <a:latin typeface="Calibri" panose="020F0502020204030204" pitchFamily="34" charset="0"/>
                        </a:rPr>
                        <a:t>69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rtl="0" fontAlgn="ctr"/>
                      <a:r>
                        <a:rPr lang="en-US" sz="1100" b="0" i="0" u="none" strike="noStrike">
                          <a:solidFill>
                            <a:srgbClr val="000000"/>
                          </a:solidFill>
                          <a:effectLst/>
                          <a:latin typeface="Calibri" panose="020F0502020204030204" pitchFamily="34" charset="0"/>
                        </a:rPr>
                        <a:t>Increased applications, increased enrollment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59748773"/>
                  </a:ext>
                </a:extLst>
              </a:tr>
              <a:tr h="381774">
                <a:tc>
                  <a:txBody>
                    <a:bodyPr/>
                    <a:lstStyle/>
                    <a:p>
                      <a:pPr algn="l" rtl="0" fontAlgn="ctr"/>
                      <a:r>
                        <a:rPr lang="en-US" sz="1100" b="0" i="0" u="none" strike="noStrike" dirty="0">
                          <a:solidFill>
                            <a:srgbClr val="000000"/>
                          </a:solidFill>
                          <a:effectLst/>
                          <a:latin typeface="Calibri" panose="020F0502020204030204" pitchFamily="34" charset="0"/>
                        </a:rPr>
                        <a:t>Kelce School of Business (Computer Information Systems) </a:t>
                      </a:r>
                    </a:p>
                  </a:txBody>
                  <a:tcPr marL="857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Calibri" panose="020F0502020204030204" pitchFamily="34" charset="0"/>
                        </a:rPr>
                        <a:t>52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rtl="0" fontAlgn="ctr"/>
                      <a:r>
                        <a:rPr lang="en-US" sz="1100" b="0" i="0" u="none" strike="noStrike" dirty="0">
                          <a:solidFill>
                            <a:srgbClr val="000000"/>
                          </a:solidFill>
                          <a:effectLst/>
                          <a:latin typeface="Calibri" panose="020F0502020204030204" pitchFamily="34" charset="0"/>
                        </a:rPr>
                        <a:t>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rtl="0" fontAlgn="ctr"/>
                      <a:r>
                        <a:rPr lang="en-US" sz="1100" b="0" i="0" u="none" strike="noStrike" dirty="0">
                          <a:solidFill>
                            <a:srgbClr val="000000"/>
                          </a:solidFill>
                          <a:effectLst/>
                          <a:latin typeface="Calibri" panose="020F0502020204030204" pitchFamily="34" charset="0"/>
                        </a:rPr>
                        <a:t>79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rtl="0" fontAlgn="ctr"/>
                      <a:r>
                        <a:rPr lang="en-US" sz="1100" b="0" i="0" u="none" strike="noStrike" dirty="0">
                          <a:solidFill>
                            <a:srgbClr val="000000"/>
                          </a:solidFill>
                          <a:effectLst/>
                          <a:latin typeface="Calibri" panose="020F0502020204030204" pitchFamily="34" charset="0"/>
                        </a:rPr>
                        <a:t>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rtl="0" fontAlgn="ctr"/>
                      <a:r>
                        <a:rPr lang="en-US" sz="1100" b="0" i="0" u="none" strike="noStrike">
                          <a:solidFill>
                            <a:srgbClr val="000000"/>
                          </a:solidFill>
                          <a:effectLst/>
                          <a:latin typeface="Calibri" panose="020F0502020204030204" pitchFamily="34" charset="0"/>
                        </a:rPr>
                        <a:t>Increased applications, increased enrollment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83933335"/>
                  </a:ext>
                </a:extLst>
              </a:tr>
              <a:tr h="296897">
                <a:tc>
                  <a:txBody>
                    <a:bodyPr/>
                    <a:lstStyle/>
                    <a:p>
                      <a:pPr algn="l" rtl="0" fontAlgn="ctr"/>
                      <a:r>
                        <a:rPr lang="en-US" sz="1100" b="0" i="0" u="none" strike="noStrike" dirty="0">
                          <a:solidFill>
                            <a:srgbClr val="000000"/>
                          </a:solidFill>
                          <a:effectLst/>
                          <a:latin typeface="Calibri" panose="020F0502020204030204" pitchFamily="34" charset="0"/>
                        </a:rPr>
                        <a:t>Health, Human Perf &amp; Rec (Rec Services, Sport &amp; Hospitality) </a:t>
                      </a:r>
                    </a:p>
                  </a:txBody>
                  <a:tcPr marL="857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Calibri" panose="020F0502020204030204" pitchFamily="34" charset="0"/>
                        </a:rPr>
                        <a:t>35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rtl="0" fontAlgn="ctr"/>
                      <a:r>
                        <a:rPr lang="en-US" sz="1100" b="0" i="0" u="none" strike="noStrike">
                          <a:solidFill>
                            <a:srgbClr val="000000"/>
                          </a:solidFill>
                          <a:effectLst/>
                          <a:latin typeface="Calibri" panose="020F0502020204030204" pitchFamily="34" charset="0"/>
                        </a:rPr>
                        <a:t>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rtl="0" fontAlgn="ctr"/>
                      <a:r>
                        <a:rPr lang="en-US" sz="1100" b="0" i="0" u="none" strike="noStrike" dirty="0">
                          <a:solidFill>
                            <a:srgbClr val="000000"/>
                          </a:solidFill>
                          <a:effectLst/>
                          <a:latin typeface="Calibri" panose="020F0502020204030204" pitchFamily="34" charset="0"/>
                        </a:rPr>
                        <a:t>44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rtl="0" fontAlgn="ctr"/>
                      <a:r>
                        <a:rPr lang="en-US" sz="1100" b="0" i="0" u="none" strike="noStrike">
                          <a:solidFill>
                            <a:srgbClr val="000000"/>
                          </a:solidFill>
                          <a:effectLst/>
                          <a:latin typeface="Calibri" panose="020F0502020204030204" pitchFamily="34" charset="0"/>
                        </a:rPr>
                        <a:t>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rtl="0" fontAlgn="ctr"/>
                      <a:r>
                        <a:rPr lang="en-US" sz="1100" b="0" i="0" u="none" strike="noStrike" dirty="0">
                          <a:solidFill>
                            <a:srgbClr val="000000"/>
                          </a:solidFill>
                          <a:effectLst/>
                          <a:latin typeface="Calibri" panose="020F0502020204030204" pitchFamily="34" charset="0"/>
                        </a:rPr>
                        <a:t>Increased applications, increased enrollment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24056317"/>
                  </a:ext>
                </a:extLst>
              </a:tr>
              <a:tr h="296897">
                <a:tc>
                  <a:txBody>
                    <a:bodyPr/>
                    <a:lstStyle/>
                    <a:p>
                      <a:pPr algn="l" rtl="0" fontAlgn="ctr"/>
                      <a:r>
                        <a:rPr lang="en-US" sz="1100" b="0" i="0" u="none" strike="noStrike" dirty="0">
                          <a:solidFill>
                            <a:srgbClr val="000000"/>
                          </a:solidFill>
                          <a:effectLst/>
                          <a:latin typeface="Calibri" panose="020F0502020204030204" pitchFamily="34" charset="0"/>
                        </a:rPr>
                        <a:t>  Engineering Technology (Plastics Engineering Tech)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Calibri" panose="020F0502020204030204" pitchFamily="34" charset="0"/>
                        </a:rPr>
                        <a:t>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rtl="0" fontAlgn="ctr"/>
                      <a:r>
                        <a:rPr lang="en-US" sz="1100" b="0" i="0" u="none" strike="noStrike">
                          <a:solidFill>
                            <a:srgbClr val="000000"/>
                          </a:solidFill>
                          <a:effectLst/>
                          <a:latin typeface="Calibri" panose="020F0502020204030204" pitchFamily="34" charset="0"/>
                        </a:rPr>
                        <a:t>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rtl="0" fontAlgn="ctr"/>
                      <a:r>
                        <a:rPr lang="en-US" sz="1100" b="0" i="0" u="none" strike="noStrike">
                          <a:solidFill>
                            <a:srgbClr val="000000"/>
                          </a:solidFill>
                          <a:effectLst/>
                          <a:latin typeface="Calibri" panose="020F0502020204030204" pitchFamily="34" charset="0"/>
                        </a:rPr>
                        <a:t>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rtl="0" fontAlgn="ctr"/>
                      <a:r>
                        <a:rPr lang="en-US" sz="1100" b="0" i="0" u="none" strike="noStrike" dirty="0">
                          <a:solidFill>
                            <a:srgbClr val="000000"/>
                          </a:solidFill>
                          <a:effectLst/>
                          <a:latin typeface="Calibri" panose="020F0502020204030204" pitchFamily="34" charset="0"/>
                        </a:rPr>
                        <a:t>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rtl="0" fontAlgn="ctr"/>
                      <a:r>
                        <a:rPr lang="en-US" sz="1100" b="0" i="0" u="none" strike="noStrike" dirty="0">
                          <a:solidFill>
                            <a:srgbClr val="000000"/>
                          </a:solidFill>
                          <a:effectLst/>
                          <a:latin typeface="Calibri" panose="020F0502020204030204" pitchFamily="34" charset="0"/>
                        </a:rPr>
                        <a:t>Increased applications, increased enrollment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22934892"/>
                  </a:ext>
                </a:extLst>
              </a:tr>
              <a:tr h="296897">
                <a:tc>
                  <a:txBody>
                    <a:bodyPr/>
                    <a:lstStyle/>
                    <a:p>
                      <a:pPr algn="l" rtl="0" fontAlgn="ctr"/>
                      <a:r>
                        <a:rPr lang="en-US" sz="1100" b="0" i="0" u="none" strike="noStrike" dirty="0">
                          <a:solidFill>
                            <a:srgbClr val="000000"/>
                          </a:solidFill>
                          <a:effectLst/>
                          <a:latin typeface="Calibri" panose="020F0502020204030204" pitchFamily="34" charset="0"/>
                        </a:rPr>
                        <a:t>Technology and Workforce Learning (Technology)</a:t>
                      </a:r>
                    </a:p>
                  </a:txBody>
                  <a:tcPr marL="857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Calibri" panose="020F0502020204030204" pitchFamily="34" charset="0"/>
                        </a:rPr>
                        <a:t>35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rtl="0" fontAlgn="ctr"/>
                      <a:r>
                        <a:rPr lang="en-US" sz="1100" b="0" i="0" u="none" strike="noStrike">
                          <a:solidFill>
                            <a:srgbClr val="000000"/>
                          </a:solidFill>
                          <a:effectLst/>
                          <a:latin typeface="Calibri" panose="020F0502020204030204" pitchFamily="34" charset="0"/>
                        </a:rPr>
                        <a:t>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rtl="0" fontAlgn="ctr"/>
                      <a:r>
                        <a:rPr lang="en-US" sz="1100" b="0" i="0" u="none" strike="noStrike" dirty="0">
                          <a:solidFill>
                            <a:srgbClr val="000000"/>
                          </a:solidFill>
                          <a:effectLst/>
                          <a:latin typeface="Calibri" panose="020F0502020204030204" pitchFamily="34" charset="0"/>
                        </a:rPr>
                        <a:t>43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rtl="0" fontAlgn="ctr"/>
                      <a:r>
                        <a:rPr lang="en-US" sz="1100" b="0" i="0" u="none" strike="noStrike" dirty="0">
                          <a:solidFill>
                            <a:srgbClr val="000000"/>
                          </a:solidFill>
                          <a:effectLst/>
                          <a:latin typeface="Calibri" panose="020F0502020204030204" pitchFamily="34" charset="0"/>
                        </a:rPr>
                        <a:t>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rtl="0" fontAlgn="ctr"/>
                      <a:r>
                        <a:rPr lang="en-US" sz="1100" b="0" i="0" u="none" strike="noStrike" dirty="0">
                          <a:solidFill>
                            <a:srgbClr val="000000"/>
                          </a:solidFill>
                          <a:effectLst/>
                          <a:latin typeface="Calibri" panose="020F0502020204030204" pitchFamily="34" charset="0"/>
                        </a:rPr>
                        <a:t>Increased applications, increased enrollment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13782711"/>
                  </a:ext>
                </a:extLst>
              </a:tr>
              <a:tr h="296897">
                <a:tc>
                  <a:txBody>
                    <a:bodyPr/>
                    <a:lstStyle/>
                    <a:p>
                      <a:pPr algn="l" rtl="0" fontAlgn="ctr"/>
                      <a:r>
                        <a:rPr lang="en-US" sz="1100" b="0" i="0" u="none" strike="noStrike" dirty="0">
                          <a:solidFill>
                            <a:srgbClr val="000000"/>
                          </a:solidFill>
                          <a:effectLst/>
                          <a:latin typeface="Calibri" panose="020F0502020204030204" pitchFamily="34" charset="0"/>
                        </a:rPr>
                        <a:t>History, Philosophy &amp; Social Sciences (History/Government) </a:t>
                      </a:r>
                    </a:p>
                  </a:txBody>
                  <a:tcPr marL="857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Calibri" panose="020F0502020204030204" pitchFamily="34" charset="0"/>
                        </a:rPr>
                        <a:t>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rtl="0" fontAlgn="ctr"/>
                      <a:r>
                        <a:rPr lang="en-US" sz="1100" b="0" i="0" u="none" strike="noStrike">
                          <a:solidFill>
                            <a:srgbClr val="000000"/>
                          </a:solidFill>
                          <a:effectLst/>
                          <a:latin typeface="Calibri" panose="020F0502020204030204" pitchFamily="34" charset="0"/>
                        </a:rPr>
                        <a:t>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rtl="0" fontAlgn="ctr"/>
                      <a:r>
                        <a:rPr lang="en-US" sz="1100" b="0" i="0" u="none" strike="noStrike">
                          <a:solidFill>
                            <a:srgbClr val="000000"/>
                          </a:solidFill>
                          <a:effectLst/>
                          <a:latin typeface="Calibri" panose="020F0502020204030204" pitchFamily="34" charset="0"/>
                        </a:rPr>
                        <a:t>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rtl="0" fontAlgn="ctr"/>
                      <a:r>
                        <a:rPr lang="en-US" sz="1100" b="0" i="0" u="none" strike="noStrike" dirty="0">
                          <a:solidFill>
                            <a:srgbClr val="000000"/>
                          </a:solidFill>
                          <a:effectLst/>
                          <a:latin typeface="Calibri" panose="020F0502020204030204" pitchFamily="34" charset="0"/>
                        </a:rPr>
                        <a:t>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rtl="0" fontAlgn="ctr"/>
                      <a:r>
                        <a:rPr lang="en-US" sz="1100" b="0" i="0" u="none" strike="noStrike" dirty="0">
                          <a:solidFill>
                            <a:srgbClr val="000000"/>
                          </a:solidFill>
                          <a:effectLst/>
                          <a:latin typeface="Calibri" panose="020F0502020204030204" pitchFamily="34" charset="0"/>
                        </a:rPr>
                        <a:t>Increased applications, increased enrollment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93967731"/>
                  </a:ext>
                </a:extLst>
              </a:tr>
              <a:tr h="296897">
                <a:tc>
                  <a:txBody>
                    <a:bodyPr/>
                    <a:lstStyle/>
                    <a:p>
                      <a:pPr algn="l" rtl="0" fontAlgn="ctr"/>
                      <a:r>
                        <a:rPr lang="en-US" sz="1100" b="0" i="0" u="none" strike="noStrike" dirty="0">
                          <a:solidFill>
                            <a:srgbClr val="000000"/>
                          </a:solidFill>
                          <a:effectLst/>
                          <a:latin typeface="Calibri" panose="020F0502020204030204" pitchFamily="34" charset="0"/>
                        </a:rPr>
                        <a:t>Engineering Technology (Electronics Engineering Tech)  </a:t>
                      </a:r>
                    </a:p>
                  </a:txBody>
                  <a:tcPr marL="857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Calibri" panose="020F0502020204030204" pitchFamily="34" charset="0"/>
                        </a:rPr>
                        <a:t>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rtl="0" fontAlgn="ctr"/>
                      <a:r>
                        <a:rPr lang="en-US" sz="1100" b="0" i="0" u="none" strike="noStrike">
                          <a:solidFill>
                            <a:srgbClr val="000000"/>
                          </a:solidFill>
                          <a:effectLst/>
                          <a:latin typeface="Calibri" panose="020F0502020204030204" pitchFamily="34" charset="0"/>
                        </a:rPr>
                        <a:t>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rtl="0" fontAlgn="ctr"/>
                      <a:r>
                        <a:rPr lang="en-US" sz="1100" b="0" i="0" u="none" strike="noStrike">
                          <a:solidFill>
                            <a:srgbClr val="000000"/>
                          </a:solidFill>
                          <a:effectLst/>
                          <a:latin typeface="Calibri" panose="020F0502020204030204" pitchFamily="34" charset="0"/>
                        </a:rPr>
                        <a:t>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rtl="0" fontAlgn="ctr"/>
                      <a:r>
                        <a:rPr lang="en-US" sz="1100" b="0" i="0" u="none" strike="noStrike" dirty="0">
                          <a:solidFill>
                            <a:srgbClr val="000000"/>
                          </a:solidFill>
                          <a:effectLst/>
                          <a:latin typeface="Calibri" panose="020F0502020204030204" pitchFamily="34" charset="0"/>
                        </a:rPr>
                        <a:t>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rtl="0" fontAlgn="ctr"/>
                      <a:r>
                        <a:rPr lang="en-US" sz="1100" b="0" i="0" u="none" strike="noStrike" dirty="0">
                          <a:solidFill>
                            <a:srgbClr val="FF0000"/>
                          </a:solidFill>
                          <a:effectLst/>
                          <a:latin typeface="Calibri" panose="020F0502020204030204" pitchFamily="34" charset="0"/>
                        </a:rPr>
                        <a:t>Decreased applications, increased enrollment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05985819"/>
                  </a:ext>
                </a:extLst>
              </a:tr>
              <a:tr h="296897">
                <a:tc>
                  <a:txBody>
                    <a:bodyPr/>
                    <a:lstStyle/>
                    <a:p>
                      <a:pPr algn="l" rtl="0" fontAlgn="ctr"/>
                      <a:r>
                        <a:rPr lang="en-US" sz="1100" b="0" i="0" u="none" strike="noStrike" dirty="0">
                          <a:solidFill>
                            <a:srgbClr val="000000"/>
                          </a:solidFill>
                          <a:effectLst/>
                          <a:latin typeface="Calibri" panose="020F0502020204030204" pitchFamily="34" charset="0"/>
                        </a:rPr>
                        <a:t>Automotive Technology (Auto Service Tech AAS) </a:t>
                      </a:r>
                    </a:p>
                  </a:txBody>
                  <a:tcPr marL="857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Calibri" panose="020F0502020204030204" pitchFamily="34" charset="0"/>
                        </a:rPr>
                        <a:t>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rtl="0" fontAlgn="ctr"/>
                      <a:r>
                        <a:rPr lang="en-US" sz="1100" b="0" i="0" u="none" strike="noStrike">
                          <a:solidFill>
                            <a:srgbClr val="000000"/>
                          </a:solidFill>
                          <a:effectLst/>
                          <a:latin typeface="Calibri" panose="020F0502020204030204" pitchFamily="34" charset="0"/>
                        </a:rPr>
                        <a:t>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rtl="0" fontAlgn="ctr"/>
                      <a:r>
                        <a:rPr lang="en-US" sz="1100" b="0" i="0" u="none" strike="noStrike">
                          <a:solidFill>
                            <a:srgbClr val="000000"/>
                          </a:solidFill>
                          <a:effectLst/>
                          <a:latin typeface="Calibri" panose="020F0502020204030204" pitchFamily="34" charset="0"/>
                        </a:rPr>
                        <a:t>40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rtl="0" fontAlgn="ctr"/>
                      <a:r>
                        <a:rPr lang="en-US" sz="1100" b="0" i="0" u="none" strike="noStrike" dirty="0">
                          <a:solidFill>
                            <a:srgbClr val="000000"/>
                          </a:solidFill>
                          <a:effectLst/>
                          <a:latin typeface="Calibri" panose="020F0502020204030204" pitchFamily="34" charset="0"/>
                        </a:rPr>
                        <a:t>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rtl="0" fontAlgn="ctr"/>
                      <a:r>
                        <a:rPr lang="en-US" sz="1100" b="0" i="0" u="none" strike="noStrike" dirty="0">
                          <a:solidFill>
                            <a:srgbClr val="000000"/>
                          </a:solidFill>
                          <a:effectLst/>
                          <a:latin typeface="Calibri" panose="020F0502020204030204" pitchFamily="34" charset="0"/>
                        </a:rPr>
                        <a:t>Increased applications, increased enrollment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01985119"/>
                  </a:ext>
                </a:extLst>
              </a:tr>
              <a:tr h="296897">
                <a:tc>
                  <a:txBody>
                    <a:bodyPr/>
                    <a:lstStyle/>
                    <a:p>
                      <a:pPr algn="l" rtl="0" fontAlgn="ctr"/>
                      <a:r>
                        <a:rPr lang="en-US" sz="1100" b="0" i="0" u="none" strike="noStrike" dirty="0">
                          <a:solidFill>
                            <a:srgbClr val="000000"/>
                          </a:solidFill>
                          <a:effectLst/>
                          <a:latin typeface="Calibri" panose="020F0502020204030204" pitchFamily="34" charset="0"/>
                        </a:rPr>
                        <a:t>Kelce School of Business (International Business) </a:t>
                      </a:r>
                    </a:p>
                  </a:txBody>
                  <a:tcPr marL="857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Calibri" panose="020F0502020204030204" pitchFamily="34" charset="0"/>
                        </a:rPr>
                        <a:t>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rtl="0" fontAlgn="ctr"/>
                      <a:r>
                        <a:rPr lang="en-US" sz="1100" b="0" i="0" u="none" strike="noStrike">
                          <a:solidFill>
                            <a:srgbClr val="000000"/>
                          </a:solidFill>
                          <a:effectLst/>
                          <a:latin typeface="Calibri" panose="020F0502020204030204" pitchFamily="34"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rtl="0" fontAlgn="ctr"/>
                      <a:r>
                        <a:rPr lang="en-US" sz="1100" b="0" i="0" u="none" strike="noStrike">
                          <a:solidFill>
                            <a:srgbClr val="000000"/>
                          </a:solidFill>
                          <a:effectLst/>
                          <a:latin typeface="Calibri" panose="020F0502020204030204" pitchFamily="34" charset="0"/>
                        </a:rPr>
                        <a:t>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rtl="0" fontAlgn="ctr"/>
                      <a:r>
                        <a:rPr lang="en-US" sz="1100" b="0" i="0" u="none" strike="noStrike" dirty="0">
                          <a:solidFill>
                            <a:srgbClr val="000000"/>
                          </a:solidFill>
                          <a:effectLst/>
                          <a:latin typeface="Calibri" panose="020F0502020204030204" pitchFamily="34" charset="0"/>
                        </a:rPr>
                        <a:t>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rtl="0" fontAlgn="ctr"/>
                      <a:r>
                        <a:rPr lang="en-US" sz="1100" b="0" i="0" u="none" strike="noStrike" dirty="0">
                          <a:solidFill>
                            <a:srgbClr val="FF0000"/>
                          </a:solidFill>
                          <a:effectLst/>
                          <a:latin typeface="Calibri" panose="020F0502020204030204" pitchFamily="34" charset="0"/>
                        </a:rPr>
                        <a:t>Decreased applications, increased enrollment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59150473"/>
                  </a:ext>
                </a:extLst>
              </a:tr>
              <a:tr h="296897">
                <a:tc>
                  <a:txBody>
                    <a:bodyPr/>
                    <a:lstStyle/>
                    <a:p>
                      <a:pPr algn="l" rtl="0" fontAlgn="ctr"/>
                      <a:r>
                        <a:rPr lang="en-US" sz="1100" b="0" i="0" u="none" strike="noStrike">
                          <a:solidFill>
                            <a:srgbClr val="000000"/>
                          </a:solidFill>
                          <a:effectLst/>
                          <a:latin typeface="Calibri" panose="020F0502020204030204" pitchFamily="34" charset="0"/>
                        </a:rPr>
                        <a:t>Construction (Interior Design) </a:t>
                      </a:r>
                    </a:p>
                  </a:txBody>
                  <a:tcPr marL="857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Calibri" panose="020F0502020204030204" pitchFamily="34"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rtl="0" fontAlgn="ctr"/>
                      <a:r>
                        <a:rPr lang="en-US" sz="1100" b="0" i="0" u="none" strike="noStrike">
                          <a:solidFill>
                            <a:srgbClr val="000000"/>
                          </a:solidFill>
                          <a:effectLst/>
                          <a:latin typeface="Calibri" panose="020F0502020204030204" pitchFamily="34"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rtl="0" fontAlgn="ctr"/>
                      <a:r>
                        <a:rPr lang="en-US" sz="1100" b="0" i="0" u="none" strike="noStrike">
                          <a:solidFill>
                            <a:srgbClr val="000000"/>
                          </a:solidFill>
                          <a:effectLst/>
                          <a:latin typeface="Calibri" panose="020F0502020204030204" pitchFamily="34" charset="0"/>
                        </a:rPr>
                        <a:t>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rtl="0" fontAlgn="ctr"/>
                      <a:r>
                        <a:rPr lang="en-US" sz="1100" b="0" i="0" u="none" strike="noStrike" dirty="0">
                          <a:solidFill>
                            <a:srgbClr val="000000"/>
                          </a:solidFill>
                          <a:effectLst/>
                          <a:latin typeface="Calibri" panose="020F0502020204030204" pitchFamily="34" charset="0"/>
                        </a:rPr>
                        <a:t>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rtl="0" fontAlgn="ctr"/>
                      <a:r>
                        <a:rPr lang="en-US" sz="1100" b="0" i="0" u="none" strike="noStrike" dirty="0">
                          <a:solidFill>
                            <a:srgbClr val="000000"/>
                          </a:solidFill>
                          <a:effectLst/>
                          <a:latin typeface="Calibri" panose="020F0502020204030204" pitchFamily="34" charset="0"/>
                        </a:rPr>
                        <a:t>Increased applications, increased enrollment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56091138"/>
                  </a:ext>
                </a:extLst>
              </a:tr>
              <a:tr h="296897">
                <a:tc>
                  <a:txBody>
                    <a:bodyPr/>
                    <a:lstStyle/>
                    <a:p>
                      <a:pPr algn="l" rtl="0" fontAlgn="ctr"/>
                      <a:r>
                        <a:rPr lang="en-US" sz="1100" b="0" i="0" u="none" strike="noStrike" dirty="0">
                          <a:solidFill>
                            <a:srgbClr val="000000"/>
                          </a:solidFill>
                          <a:effectLst/>
                          <a:latin typeface="Calibri" panose="020F0502020204030204" pitchFamily="34" charset="0"/>
                        </a:rPr>
                        <a:t>Family &amp; Consumer Sci (Education/BSE) </a:t>
                      </a:r>
                    </a:p>
                  </a:txBody>
                  <a:tcPr marL="857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100" b="0" i="0" u="none" strike="noStrike">
                          <a:solidFill>
                            <a:srgbClr val="000000"/>
                          </a:solidFill>
                          <a:effectLst/>
                          <a:latin typeface="Calibri" panose="020F0502020204030204" pitchFamily="34"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rtl="0" fontAlgn="ctr"/>
                      <a:r>
                        <a:rPr lang="en-US" sz="1100" b="0" i="0" u="none" strike="noStrike">
                          <a:solidFill>
                            <a:srgbClr val="000000"/>
                          </a:solidFill>
                          <a:effectLst/>
                          <a:latin typeface="Calibri" panose="020F0502020204030204" pitchFamily="34"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rtl="0" fontAlgn="ctr"/>
                      <a:r>
                        <a:rPr lang="en-US" sz="1100" b="0" i="0" u="none" strike="noStrike">
                          <a:solidFill>
                            <a:srgbClr val="000000"/>
                          </a:solidFill>
                          <a:effectLst/>
                          <a:latin typeface="Calibri" panose="020F0502020204030204" pitchFamily="34" charset="0"/>
                        </a:rPr>
                        <a:t>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rtl="0" fontAlgn="ctr"/>
                      <a:r>
                        <a:rPr lang="en-US" sz="1100" b="0" i="0" u="none" strike="noStrike" dirty="0">
                          <a:solidFill>
                            <a:srgbClr val="000000"/>
                          </a:solidFill>
                          <a:effectLst/>
                          <a:latin typeface="Calibri" panose="020F0502020204030204" pitchFamily="34" charset="0"/>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rtl="0" fontAlgn="ctr"/>
                      <a:r>
                        <a:rPr lang="en-US" sz="1100" b="0" i="0" u="none" strike="noStrike" dirty="0">
                          <a:solidFill>
                            <a:srgbClr val="000000"/>
                          </a:solidFill>
                          <a:effectLst/>
                          <a:latin typeface="Calibri" panose="020F0502020204030204" pitchFamily="34" charset="0"/>
                        </a:rPr>
                        <a:t>Increased applications, increased enrollment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16748766"/>
                  </a:ext>
                </a:extLst>
              </a:tr>
            </a:tbl>
          </a:graphicData>
        </a:graphic>
      </p:graphicFrame>
    </p:spTree>
    <p:extLst>
      <p:ext uri="{BB962C8B-B14F-4D97-AF65-F5344CB8AC3E}">
        <p14:creationId xmlns:p14="http://schemas.microsoft.com/office/powerpoint/2010/main" val="55540798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BDF814-BB99-4B01-A530-914C7762E904}"/>
              </a:ext>
            </a:extLst>
          </p:cNvPr>
          <p:cNvSpPr>
            <a:spLocks noGrp="1"/>
          </p:cNvSpPr>
          <p:nvPr>
            <p:ph type="title"/>
          </p:nvPr>
        </p:nvSpPr>
        <p:spPr/>
        <p:txBody>
          <a:bodyPr>
            <a:normAutofit fontScale="90000"/>
          </a:bodyPr>
          <a:lstStyle/>
          <a:p>
            <a:r>
              <a:rPr lang="en-US" dirty="0"/>
              <a:t>UG Program Performance – Negative Enrollment Trends  (2016 -2018)  </a:t>
            </a:r>
          </a:p>
        </p:txBody>
      </p:sp>
      <p:sp>
        <p:nvSpPr>
          <p:cNvPr id="4" name="Slide Number Placeholder 3">
            <a:extLst>
              <a:ext uri="{FF2B5EF4-FFF2-40B4-BE49-F238E27FC236}">
                <a16:creationId xmlns:a16="http://schemas.microsoft.com/office/drawing/2014/main" id="{21301064-F885-44D5-9E17-CB1FB395BD9A}"/>
              </a:ext>
            </a:extLst>
          </p:cNvPr>
          <p:cNvSpPr>
            <a:spLocks noGrp="1"/>
          </p:cNvSpPr>
          <p:nvPr>
            <p:ph type="sldNum" sz="quarter" idx="15"/>
          </p:nvPr>
        </p:nvSpPr>
        <p:spPr>
          <a:xfrm rot="10800000" flipH="1" flipV="1">
            <a:off x="5867400" y="6248400"/>
            <a:ext cx="381000" cy="440700"/>
          </a:xfrm>
          <a:prstGeom prst="rect">
            <a:avLst/>
          </a:prstGeom>
        </p:spPr>
        <p:txBody>
          <a:bodyPr vert="horz" lIns="91440" tIns="45720" rIns="91440" bIns="45720" rtlCol="0" anchor="ctr"/>
          <a:lstStyle>
            <a:defPPr>
              <a:defRPr lang="en-US"/>
            </a:defPPr>
            <a:lvl1pPr algn="ctr" rtl="0" fontAlgn="base">
              <a:spcBef>
                <a:spcPct val="0"/>
              </a:spcBef>
              <a:spcAft>
                <a:spcPct val="0"/>
              </a:spcAft>
              <a:defRPr sz="1200" kern="1200">
                <a:solidFill>
                  <a:schemeClr val="tx1">
                    <a:tint val="75000"/>
                  </a:schemeClr>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fld id="{D3F7C509-FEEF-45D3-B896-7C07814C0C13}" type="slidenum">
              <a:rPr lang="en-US" smtClean="0">
                <a:solidFill>
                  <a:srgbClr val="000000"/>
                </a:solidFill>
              </a:rPr>
              <a:pPr/>
              <a:t>45</a:t>
            </a:fld>
            <a:endParaRPr lang="en-US">
              <a:solidFill>
                <a:srgbClr val="000000"/>
              </a:solidFill>
            </a:endParaRPr>
          </a:p>
        </p:txBody>
      </p:sp>
      <p:graphicFrame>
        <p:nvGraphicFramePr>
          <p:cNvPr id="5" name="Table 5">
            <a:extLst>
              <a:ext uri="{FF2B5EF4-FFF2-40B4-BE49-F238E27FC236}">
                <a16:creationId xmlns:a16="http://schemas.microsoft.com/office/drawing/2014/main" id="{69BF92EA-9572-4C98-BE72-96B7C2B8978B}"/>
              </a:ext>
            </a:extLst>
          </p:cNvPr>
          <p:cNvGraphicFramePr>
            <a:graphicFrameLocks noGrp="1"/>
          </p:cNvGraphicFramePr>
          <p:nvPr/>
        </p:nvGraphicFramePr>
        <p:xfrm>
          <a:off x="640080" y="914400"/>
          <a:ext cx="11295246" cy="5013796"/>
        </p:xfrm>
        <a:graphic>
          <a:graphicData uri="http://schemas.openxmlformats.org/drawingml/2006/table">
            <a:tbl>
              <a:tblPr firstRow="1" bandRow="1">
                <a:tableStyleId>{5C22544A-7EE6-4342-B048-85BDC9FD1C3A}</a:tableStyleId>
              </a:tblPr>
              <a:tblGrid>
                <a:gridCol w="3697832">
                  <a:extLst>
                    <a:ext uri="{9D8B030D-6E8A-4147-A177-3AD203B41FA5}">
                      <a16:colId xmlns:a16="http://schemas.microsoft.com/office/drawing/2014/main" val="2371324396"/>
                    </a:ext>
                  </a:extLst>
                </a:gridCol>
                <a:gridCol w="1029669">
                  <a:extLst>
                    <a:ext uri="{9D8B030D-6E8A-4147-A177-3AD203B41FA5}">
                      <a16:colId xmlns:a16="http://schemas.microsoft.com/office/drawing/2014/main" val="1863359107"/>
                    </a:ext>
                  </a:extLst>
                </a:gridCol>
                <a:gridCol w="1114228">
                  <a:extLst>
                    <a:ext uri="{9D8B030D-6E8A-4147-A177-3AD203B41FA5}">
                      <a16:colId xmlns:a16="http://schemas.microsoft.com/office/drawing/2014/main" val="3493868737"/>
                    </a:ext>
                  </a:extLst>
                </a:gridCol>
                <a:gridCol w="1065444">
                  <a:extLst>
                    <a:ext uri="{9D8B030D-6E8A-4147-A177-3AD203B41FA5}">
                      <a16:colId xmlns:a16="http://schemas.microsoft.com/office/drawing/2014/main" val="3295875266"/>
                    </a:ext>
                  </a:extLst>
                </a:gridCol>
                <a:gridCol w="1042678">
                  <a:extLst>
                    <a:ext uri="{9D8B030D-6E8A-4147-A177-3AD203B41FA5}">
                      <a16:colId xmlns:a16="http://schemas.microsoft.com/office/drawing/2014/main" val="991469697"/>
                    </a:ext>
                  </a:extLst>
                </a:gridCol>
                <a:gridCol w="3345395">
                  <a:extLst>
                    <a:ext uri="{9D8B030D-6E8A-4147-A177-3AD203B41FA5}">
                      <a16:colId xmlns:a16="http://schemas.microsoft.com/office/drawing/2014/main" val="608617747"/>
                    </a:ext>
                  </a:extLst>
                </a:gridCol>
              </a:tblGrid>
              <a:tr h="261837">
                <a:tc>
                  <a:txBody>
                    <a:bodyPr/>
                    <a:lstStyle/>
                    <a:p>
                      <a:pPr algn="ctr"/>
                      <a:r>
                        <a:rPr lang="en-US" sz="1200" b="1" dirty="0">
                          <a:latin typeface="Calibri" panose="020F0502020204030204" pitchFamily="34" charset="0"/>
                        </a:rPr>
                        <a:t>Program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b="1" dirty="0">
                          <a:latin typeface="Calibri" panose="020F0502020204030204" pitchFamily="34" charset="0"/>
                        </a:rPr>
                        <a:t>2016 </a:t>
                      </a:r>
                    </a:p>
                    <a:p>
                      <a:pPr algn="ctr"/>
                      <a:r>
                        <a:rPr lang="en-US" sz="1200" b="1" dirty="0">
                          <a:latin typeface="Calibri" panose="020F0502020204030204" pitchFamily="34" charset="0"/>
                        </a:rPr>
                        <a:t>Applications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b="1" dirty="0">
                          <a:latin typeface="Calibri" panose="020F0502020204030204" pitchFamily="34" charset="0"/>
                        </a:rPr>
                        <a:t>2016 </a:t>
                      </a:r>
                    </a:p>
                    <a:p>
                      <a:pPr algn="ctr"/>
                      <a:r>
                        <a:rPr lang="en-US" sz="1200" b="1" dirty="0">
                          <a:latin typeface="Calibri" panose="020F0502020204030204" pitchFamily="34" charset="0"/>
                        </a:rPr>
                        <a:t>Enrollments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b="1" dirty="0">
                          <a:latin typeface="Calibri" panose="020F0502020204030204" pitchFamily="34" charset="0"/>
                        </a:rPr>
                        <a:t>2018 </a:t>
                      </a:r>
                    </a:p>
                    <a:p>
                      <a:pPr algn="ctr"/>
                      <a:r>
                        <a:rPr lang="en-US" sz="1200" b="1" dirty="0">
                          <a:latin typeface="Calibri" panose="020F0502020204030204" pitchFamily="34" charset="0"/>
                        </a:rPr>
                        <a:t>Applications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b="1" dirty="0">
                          <a:latin typeface="Calibri" panose="020F0502020204030204" pitchFamily="34" charset="0"/>
                        </a:rPr>
                        <a:t>2018 </a:t>
                      </a:r>
                    </a:p>
                    <a:p>
                      <a:pPr algn="ctr"/>
                      <a:r>
                        <a:rPr lang="en-US" sz="1200" b="1" dirty="0">
                          <a:latin typeface="Calibri" panose="020F0502020204030204" pitchFamily="34" charset="0"/>
                        </a:rPr>
                        <a:t>Enrollments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b="1" dirty="0">
                          <a:latin typeface="Calibri" panose="020F0502020204030204" pitchFamily="34" charset="0"/>
                        </a:rPr>
                        <a:t>Notes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04502469"/>
                  </a:ext>
                </a:extLst>
              </a:tr>
              <a:tr h="414236">
                <a:tc>
                  <a:txBody>
                    <a:bodyPr/>
                    <a:lstStyle/>
                    <a:p>
                      <a:pPr algn="l" rtl="0" fontAlgn="ctr"/>
                      <a:r>
                        <a:rPr lang="en-US" sz="1200" b="0" i="0" u="none" strike="noStrike" dirty="0">
                          <a:solidFill>
                            <a:srgbClr val="000000"/>
                          </a:solidFill>
                          <a:effectLst/>
                          <a:latin typeface="Calibri" panose="020F0502020204030204" pitchFamily="34" charset="0"/>
                        </a:rPr>
                        <a:t>Kelce School of Business (Management) </a:t>
                      </a:r>
                    </a:p>
                  </a:txBody>
                  <a:tcPr marL="857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dirty="0">
                          <a:solidFill>
                            <a:srgbClr val="000000"/>
                          </a:solidFill>
                          <a:effectLst/>
                          <a:latin typeface="Calibri" panose="020F0502020204030204" pitchFamily="34" charset="0"/>
                        </a:rPr>
                        <a:t>216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rtl="0" fontAlgn="ctr"/>
                      <a:r>
                        <a:rPr lang="en-US" sz="1200" b="0" i="0" u="none" strike="noStrike" dirty="0">
                          <a:solidFill>
                            <a:srgbClr val="000000"/>
                          </a:solidFill>
                          <a:effectLst/>
                          <a:latin typeface="Calibri" panose="020F0502020204030204" pitchFamily="34" charset="0"/>
                        </a:rPr>
                        <a:t>118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rtl="0" fontAlgn="ctr"/>
                      <a:r>
                        <a:rPr lang="en-US" sz="1200" b="0" i="0" u="none" strike="noStrike">
                          <a:solidFill>
                            <a:srgbClr val="000000"/>
                          </a:solidFill>
                          <a:effectLst/>
                          <a:latin typeface="Calibri" panose="020F0502020204030204" pitchFamily="34" charset="0"/>
                        </a:rPr>
                        <a:t>175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rtl="0" fontAlgn="ctr"/>
                      <a:r>
                        <a:rPr lang="en-US" sz="1200" b="0" i="0" u="none" strike="noStrike">
                          <a:solidFill>
                            <a:srgbClr val="000000"/>
                          </a:solidFill>
                          <a:effectLst/>
                          <a:latin typeface="Calibri" panose="020F0502020204030204" pitchFamily="34" charset="0"/>
                        </a:rPr>
                        <a:t>86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rtl="0" fontAlgn="ctr"/>
                      <a:r>
                        <a:rPr lang="en-US" sz="1200" b="0" i="0" u="none" strike="noStrike">
                          <a:solidFill>
                            <a:srgbClr val="000000"/>
                          </a:solidFill>
                          <a:effectLst/>
                          <a:latin typeface="Calibri" panose="020F0502020204030204" pitchFamily="34" charset="0"/>
                        </a:rPr>
                        <a:t>Decreased applications, decreased enrollment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8581192"/>
                  </a:ext>
                </a:extLst>
              </a:tr>
              <a:tr h="414236">
                <a:tc>
                  <a:txBody>
                    <a:bodyPr/>
                    <a:lstStyle/>
                    <a:p>
                      <a:pPr algn="l" rtl="0" fontAlgn="ctr"/>
                      <a:r>
                        <a:rPr lang="en-US" sz="1200" b="0" i="0" u="none" strike="noStrike" dirty="0">
                          <a:solidFill>
                            <a:srgbClr val="000000"/>
                          </a:solidFill>
                          <a:effectLst/>
                          <a:latin typeface="Calibri" panose="020F0502020204030204" pitchFamily="34" charset="0"/>
                        </a:rPr>
                        <a:t>Teaching &amp; Leadership (Elementary Education K-6) </a:t>
                      </a:r>
                    </a:p>
                  </a:txBody>
                  <a:tcPr marL="857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dirty="0">
                          <a:solidFill>
                            <a:srgbClr val="000000"/>
                          </a:solidFill>
                          <a:effectLst/>
                          <a:latin typeface="Calibri" panose="020F0502020204030204" pitchFamily="34" charset="0"/>
                        </a:rPr>
                        <a:t>147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rtl="0" fontAlgn="ctr"/>
                      <a:r>
                        <a:rPr lang="en-US" sz="1200" b="0" i="0" u="none" strike="noStrike">
                          <a:solidFill>
                            <a:srgbClr val="000000"/>
                          </a:solidFill>
                          <a:effectLst/>
                          <a:latin typeface="Calibri" panose="020F0502020204030204" pitchFamily="34" charset="0"/>
                        </a:rPr>
                        <a:t>79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rtl="0" fontAlgn="ctr"/>
                      <a:r>
                        <a:rPr lang="en-US" sz="1200" b="0" i="0" u="none" strike="noStrike" dirty="0">
                          <a:solidFill>
                            <a:srgbClr val="000000"/>
                          </a:solidFill>
                          <a:effectLst/>
                          <a:latin typeface="Calibri" panose="020F0502020204030204" pitchFamily="34" charset="0"/>
                        </a:rPr>
                        <a:t>130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rtl="0" fontAlgn="ctr"/>
                      <a:r>
                        <a:rPr lang="en-US" sz="1200" b="0" i="0" u="none" strike="noStrike">
                          <a:solidFill>
                            <a:srgbClr val="000000"/>
                          </a:solidFill>
                          <a:effectLst/>
                          <a:latin typeface="Calibri" panose="020F0502020204030204" pitchFamily="34" charset="0"/>
                        </a:rPr>
                        <a:t>57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rtl="0" fontAlgn="ctr"/>
                      <a:r>
                        <a:rPr lang="en-US" sz="1200" b="0" i="0" u="none" strike="noStrike">
                          <a:solidFill>
                            <a:srgbClr val="000000"/>
                          </a:solidFill>
                          <a:effectLst/>
                          <a:latin typeface="Calibri" panose="020F0502020204030204" pitchFamily="34" charset="0"/>
                        </a:rPr>
                        <a:t>Decreased applications, decreased enrollment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1260073"/>
                  </a:ext>
                </a:extLst>
              </a:tr>
              <a:tr h="414236">
                <a:tc>
                  <a:txBody>
                    <a:bodyPr/>
                    <a:lstStyle/>
                    <a:p>
                      <a:pPr algn="l" rtl="0" fontAlgn="ctr"/>
                      <a:r>
                        <a:rPr lang="en-US" sz="1200" b="0" i="0" u="none" strike="noStrike" dirty="0">
                          <a:solidFill>
                            <a:srgbClr val="000000"/>
                          </a:solidFill>
                          <a:effectLst/>
                          <a:latin typeface="Calibri" panose="020F0502020204030204" pitchFamily="34" charset="0"/>
                        </a:rPr>
                        <a:t>Engineering Technology (Mechanical Engineering Tech)  </a:t>
                      </a:r>
                    </a:p>
                  </a:txBody>
                  <a:tcPr marL="857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dirty="0">
                          <a:solidFill>
                            <a:srgbClr val="000000"/>
                          </a:solidFill>
                          <a:effectLst/>
                          <a:latin typeface="Calibri" panose="020F0502020204030204" pitchFamily="34" charset="0"/>
                        </a:rPr>
                        <a:t>90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rtl="0" fontAlgn="ctr"/>
                      <a:r>
                        <a:rPr lang="en-US" sz="1200" b="0" i="0" u="none" strike="noStrike" dirty="0">
                          <a:solidFill>
                            <a:srgbClr val="000000"/>
                          </a:solidFill>
                          <a:effectLst/>
                          <a:latin typeface="Calibri" panose="020F0502020204030204" pitchFamily="34" charset="0"/>
                        </a:rPr>
                        <a:t>46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rtl="0" fontAlgn="ctr"/>
                      <a:r>
                        <a:rPr lang="en-US" sz="1200" b="0" i="0" u="none" strike="noStrike" dirty="0">
                          <a:solidFill>
                            <a:srgbClr val="000000"/>
                          </a:solidFill>
                          <a:effectLst/>
                          <a:latin typeface="Calibri" panose="020F0502020204030204" pitchFamily="34" charset="0"/>
                        </a:rPr>
                        <a:t>107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rtl="0" fontAlgn="ctr"/>
                      <a:r>
                        <a:rPr lang="en-US" sz="1200" b="0" i="0" u="none" strike="noStrike" dirty="0">
                          <a:solidFill>
                            <a:srgbClr val="000000"/>
                          </a:solidFill>
                          <a:effectLst/>
                          <a:latin typeface="Calibri" panose="020F0502020204030204" pitchFamily="34" charset="0"/>
                        </a:rPr>
                        <a:t>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rtl="0" fontAlgn="ctr"/>
                      <a:r>
                        <a:rPr lang="en-US" sz="1200" b="0" i="0" u="none" strike="noStrike" dirty="0">
                          <a:solidFill>
                            <a:srgbClr val="000000"/>
                          </a:solidFill>
                          <a:effectLst/>
                          <a:latin typeface="Calibri" panose="020F0502020204030204" pitchFamily="34" charset="0"/>
                        </a:rPr>
                        <a:t>Increased applications, flat enrollment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4598811"/>
                  </a:ext>
                </a:extLst>
              </a:tr>
              <a:tr h="414236">
                <a:tc>
                  <a:txBody>
                    <a:bodyPr/>
                    <a:lstStyle/>
                    <a:p>
                      <a:pPr algn="l" rtl="0" fontAlgn="ctr"/>
                      <a:r>
                        <a:rPr lang="en-US" sz="1200" b="0" i="0" u="none" strike="noStrike" cap="none" spc="0" baseline="0" dirty="0">
                          <a:ln>
                            <a:noFill/>
                          </a:ln>
                          <a:solidFill>
                            <a:srgbClr val="000000"/>
                          </a:solidFill>
                          <a:effectLst/>
                          <a:uFillTx/>
                          <a:latin typeface="Calibri" panose="020F0502020204030204" pitchFamily="34" charset="0"/>
                          <a:ea typeface="+mn-ea"/>
                          <a:cs typeface="+mn-cs"/>
                          <a:sym typeface="Arial"/>
                        </a:rPr>
                        <a:t>History, Philosophy &amp; Social Sciences </a:t>
                      </a:r>
                      <a:r>
                        <a:rPr lang="en-US" sz="1200" b="0" i="0" u="none" strike="noStrike" dirty="0">
                          <a:solidFill>
                            <a:srgbClr val="000000"/>
                          </a:solidFill>
                          <a:effectLst/>
                          <a:latin typeface="Calibri" panose="020F0502020204030204" pitchFamily="34" charset="0"/>
                        </a:rPr>
                        <a:t>(Justice Studies) </a:t>
                      </a:r>
                    </a:p>
                  </a:txBody>
                  <a:tcPr marL="857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a:solidFill>
                            <a:srgbClr val="000000"/>
                          </a:solidFill>
                          <a:effectLst/>
                          <a:latin typeface="Calibri" panose="020F0502020204030204" pitchFamily="34" charset="0"/>
                        </a:rPr>
                        <a:t>93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rtl="0" fontAlgn="ctr"/>
                      <a:r>
                        <a:rPr lang="en-US" sz="1200" b="0" i="0" u="none" strike="noStrike" dirty="0">
                          <a:solidFill>
                            <a:srgbClr val="000000"/>
                          </a:solidFill>
                          <a:effectLst/>
                          <a:latin typeface="Calibri" panose="020F0502020204030204" pitchFamily="34" charset="0"/>
                        </a:rPr>
                        <a:t>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rtl="0" fontAlgn="ctr"/>
                      <a:r>
                        <a:rPr lang="en-US" sz="1200" b="0" i="0" u="none" strike="noStrike">
                          <a:solidFill>
                            <a:srgbClr val="000000"/>
                          </a:solidFill>
                          <a:effectLst/>
                          <a:latin typeface="Calibri" panose="020F0502020204030204" pitchFamily="34" charset="0"/>
                        </a:rPr>
                        <a:t>70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rtl="0" fontAlgn="ctr"/>
                      <a:r>
                        <a:rPr lang="en-US" sz="1200" b="0" i="0" u="none" strike="noStrike" dirty="0">
                          <a:solidFill>
                            <a:srgbClr val="000000"/>
                          </a:solidFill>
                          <a:effectLst/>
                          <a:latin typeface="Calibri" panose="020F0502020204030204" pitchFamily="34" charset="0"/>
                        </a:rPr>
                        <a:t>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rtl="0" fontAlgn="ctr"/>
                      <a:r>
                        <a:rPr lang="en-US" sz="1200" b="0" i="0" u="none" strike="noStrike">
                          <a:solidFill>
                            <a:srgbClr val="000000"/>
                          </a:solidFill>
                          <a:effectLst/>
                          <a:latin typeface="Calibri" panose="020F0502020204030204" pitchFamily="34" charset="0"/>
                        </a:rPr>
                        <a:t>Decreased applications, decreased enrollment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75229380"/>
                  </a:ext>
                </a:extLst>
              </a:tr>
              <a:tr h="414236">
                <a:tc>
                  <a:txBody>
                    <a:bodyPr/>
                    <a:lstStyle/>
                    <a:p>
                      <a:pPr algn="l" rtl="0" fontAlgn="ctr"/>
                      <a:r>
                        <a:rPr lang="en-US" sz="1200" b="0" i="0" u="none" strike="noStrike">
                          <a:solidFill>
                            <a:srgbClr val="000000"/>
                          </a:solidFill>
                          <a:effectLst/>
                          <a:latin typeface="Calibri" panose="020F0502020204030204" pitchFamily="34" charset="0"/>
                        </a:rPr>
                        <a:t>Interdisc (General Studies) </a:t>
                      </a:r>
                    </a:p>
                  </a:txBody>
                  <a:tcPr marL="857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a:solidFill>
                            <a:srgbClr val="000000"/>
                          </a:solidFill>
                          <a:effectLst/>
                          <a:latin typeface="Calibri" panose="020F0502020204030204" pitchFamily="34" charset="0"/>
                        </a:rPr>
                        <a:t>49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rtl="0" fontAlgn="ctr"/>
                      <a:r>
                        <a:rPr lang="en-US" sz="1200" b="0" i="0" u="none" strike="noStrike" dirty="0">
                          <a:solidFill>
                            <a:srgbClr val="000000"/>
                          </a:solidFill>
                          <a:effectLst/>
                          <a:latin typeface="Calibri" panose="020F0502020204030204" pitchFamily="34" charset="0"/>
                        </a:rPr>
                        <a:t>44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rtl="0" fontAlgn="ctr"/>
                      <a:r>
                        <a:rPr lang="en-US" sz="1200" b="0" i="0" u="none" strike="noStrike" dirty="0">
                          <a:solidFill>
                            <a:srgbClr val="000000"/>
                          </a:solidFill>
                          <a:effectLst/>
                          <a:latin typeface="Calibri" panose="020F0502020204030204" pitchFamily="34" charset="0"/>
                        </a:rPr>
                        <a:t>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rtl="0" fontAlgn="ctr"/>
                      <a:r>
                        <a:rPr lang="en-US" sz="1200" b="0" i="0" u="none" strike="noStrike">
                          <a:solidFill>
                            <a:srgbClr val="000000"/>
                          </a:solidFill>
                          <a:effectLst/>
                          <a:latin typeface="Calibri" panose="020F0502020204030204" pitchFamily="34" charset="0"/>
                        </a:rPr>
                        <a:t>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rtl="0" fontAlgn="ctr"/>
                      <a:r>
                        <a:rPr lang="en-US" sz="1200" b="0" i="0" u="none" strike="noStrike" dirty="0">
                          <a:solidFill>
                            <a:srgbClr val="000000"/>
                          </a:solidFill>
                          <a:effectLst/>
                          <a:latin typeface="Calibri" panose="020F0502020204030204" pitchFamily="34" charset="0"/>
                        </a:rPr>
                        <a:t>Decreased applications, decreased enrollment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59748773"/>
                  </a:ext>
                </a:extLst>
              </a:tr>
              <a:tr h="414236">
                <a:tc>
                  <a:txBody>
                    <a:bodyPr/>
                    <a:lstStyle/>
                    <a:p>
                      <a:pPr algn="l" rtl="0" fontAlgn="ctr"/>
                      <a:r>
                        <a:rPr lang="en-US" sz="1200" b="0" i="0" u="none" strike="noStrike" dirty="0">
                          <a:solidFill>
                            <a:srgbClr val="000000"/>
                          </a:solidFill>
                          <a:effectLst/>
                          <a:latin typeface="Calibri" panose="020F0502020204030204" pitchFamily="34" charset="0"/>
                        </a:rPr>
                        <a:t>Family &amp; Consumer Sciences BS</a:t>
                      </a:r>
                    </a:p>
                  </a:txBody>
                  <a:tcPr marL="857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a:solidFill>
                            <a:srgbClr val="000000"/>
                          </a:solidFill>
                          <a:effectLst/>
                          <a:latin typeface="Calibri" panose="020F0502020204030204" pitchFamily="34" charset="0"/>
                        </a:rPr>
                        <a:t>56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rtl="0" fontAlgn="ctr"/>
                      <a:r>
                        <a:rPr lang="en-US" sz="1200" b="0" i="0" u="none" strike="noStrike" dirty="0">
                          <a:solidFill>
                            <a:srgbClr val="000000"/>
                          </a:solidFill>
                          <a:effectLst/>
                          <a:latin typeface="Calibri" panose="020F0502020204030204" pitchFamily="34" charset="0"/>
                        </a:rPr>
                        <a:t>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rtl="0" fontAlgn="ctr"/>
                      <a:r>
                        <a:rPr lang="en-US" sz="1200" b="0" i="0" u="none" strike="noStrike" dirty="0">
                          <a:solidFill>
                            <a:srgbClr val="000000"/>
                          </a:solidFill>
                          <a:effectLst/>
                          <a:latin typeface="Calibri" panose="020F0502020204030204" pitchFamily="34" charset="0"/>
                        </a:rPr>
                        <a:t>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rtl="0" fontAlgn="ctr"/>
                      <a:r>
                        <a:rPr lang="en-US" sz="1200" b="0" i="0" u="none" strike="noStrike" dirty="0">
                          <a:solidFill>
                            <a:srgbClr val="000000"/>
                          </a:solidFill>
                          <a:effectLst/>
                          <a:latin typeface="Calibri" panose="020F0502020204030204" pitchFamily="34" charset="0"/>
                        </a:rPr>
                        <a:t>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rtl="0" fontAlgn="ctr"/>
                      <a:r>
                        <a:rPr lang="en-US" sz="1200" b="0" i="0" u="none" strike="noStrike" dirty="0">
                          <a:solidFill>
                            <a:srgbClr val="000000"/>
                          </a:solidFill>
                          <a:effectLst/>
                          <a:latin typeface="Calibri" panose="020F0502020204030204" pitchFamily="34" charset="0"/>
                        </a:rPr>
                        <a:t>Decreased applications, decreased enrollment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83933335"/>
                  </a:ext>
                </a:extLst>
              </a:tr>
              <a:tr h="414236">
                <a:tc>
                  <a:txBody>
                    <a:bodyPr/>
                    <a:lstStyle/>
                    <a:p>
                      <a:pPr algn="l" rtl="0" fontAlgn="ctr"/>
                      <a:r>
                        <a:rPr lang="en-US" sz="1200" b="0" i="0" u="none" strike="noStrike" dirty="0">
                          <a:solidFill>
                            <a:srgbClr val="000000"/>
                          </a:solidFill>
                          <a:effectLst/>
                          <a:latin typeface="Calibri" panose="020F0502020204030204" pitchFamily="34" charset="0"/>
                        </a:rPr>
                        <a:t>Art</a:t>
                      </a:r>
                    </a:p>
                  </a:txBody>
                  <a:tcPr marL="857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a:solidFill>
                            <a:srgbClr val="000000"/>
                          </a:solidFill>
                          <a:effectLst/>
                          <a:latin typeface="Calibri" panose="020F0502020204030204" pitchFamily="34" charset="0"/>
                        </a:rPr>
                        <a:t>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rtl="0" fontAlgn="ctr"/>
                      <a:r>
                        <a:rPr lang="en-US" sz="1200" b="0" i="0" u="none" strike="noStrike">
                          <a:solidFill>
                            <a:srgbClr val="000000"/>
                          </a:solidFill>
                          <a:effectLst/>
                          <a:latin typeface="Calibri" panose="020F0502020204030204" pitchFamily="34" charset="0"/>
                        </a:rPr>
                        <a:t>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rtl="0" fontAlgn="ctr"/>
                      <a:r>
                        <a:rPr lang="en-US" sz="1200" b="0" i="0" u="none" strike="noStrike">
                          <a:solidFill>
                            <a:srgbClr val="000000"/>
                          </a:solidFill>
                          <a:effectLst/>
                          <a:latin typeface="Calibri" panose="020F0502020204030204" pitchFamily="34" charset="0"/>
                        </a:rPr>
                        <a:t>39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rtl="0" fontAlgn="ctr"/>
                      <a:r>
                        <a:rPr lang="en-US" sz="1200" b="0" i="0" u="none" strike="noStrike">
                          <a:solidFill>
                            <a:srgbClr val="000000"/>
                          </a:solidFill>
                          <a:effectLst/>
                          <a:latin typeface="Calibri" panose="020F0502020204030204" pitchFamily="34" charset="0"/>
                        </a:rPr>
                        <a:t>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rtl="0" fontAlgn="ctr"/>
                      <a:r>
                        <a:rPr lang="en-US" sz="1200" b="0" i="0" u="none" strike="noStrike" dirty="0">
                          <a:solidFill>
                            <a:srgbClr val="FF0000"/>
                          </a:solidFill>
                          <a:effectLst/>
                          <a:latin typeface="Calibri" panose="020F0502020204030204" pitchFamily="34" charset="0"/>
                        </a:rPr>
                        <a:t>Increased applications, decreased enrollment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65645159"/>
                  </a:ext>
                </a:extLst>
              </a:tr>
              <a:tr h="414236">
                <a:tc>
                  <a:txBody>
                    <a:bodyPr/>
                    <a:lstStyle/>
                    <a:p>
                      <a:pPr algn="l" rtl="0" fontAlgn="ctr"/>
                      <a:r>
                        <a:rPr lang="en-US" sz="1200" b="0" i="0" u="none" strike="noStrike" dirty="0">
                          <a:solidFill>
                            <a:srgbClr val="000000"/>
                          </a:solidFill>
                          <a:effectLst/>
                          <a:latin typeface="Calibri" panose="020F0502020204030204" pitchFamily="34" charset="0"/>
                        </a:rPr>
                        <a:t>Mathematics BS</a:t>
                      </a:r>
                    </a:p>
                  </a:txBody>
                  <a:tcPr marL="857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a:solidFill>
                            <a:srgbClr val="000000"/>
                          </a:solidFill>
                          <a:effectLst/>
                          <a:latin typeface="Calibri" panose="020F0502020204030204" pitchFamily="34" charset="0"/>
                        </a:rPr>
                        <a:t>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rtl="0" fontAlgn="ctr"/>
                      <a:r>
                        <a:rPr lang="en-US" sz="1200" b="0" i="0" u="none" strike="noStrike">
                          <a:solidFill>
                            <a:srgbClr val="000000"/>
                          </a:solidFill>
                          <a:effectLst/>
                          <a:latin typeface="Calibri" panose="020F0502020204030204" pitchFamily="34" charset="0"/>
                        </a:rPr>
                        <a:t>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rtl="0" fontAlgn="ctr"/>
                      <a:r>
                        <a:rPr lang="en-US" sz="1200" b="0" i="0" u="none" strike="noStrike">
                          <a:solidFill>
                            <a:srgbClr val="000000"/>
                          </a:solidFill>
                          <a:effectLst/>
                          <a:latin typeface="Calibri" panose="020F0502020204030204" pitchFamily="34" charset="0"/>
                        </a:rPr>
                        <a:t>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rtl="0" fontAlgn="ctr"/>
                      <a:r>
                        <a:rPr lang="en-US" sz="1200" b="0" i="0" u="none" strike="noStrike">
                          <a:solidFill>
                            <a:srgbClr val="000000"/>
                          </a:solidFill>
                          <a:effectLst/>
                          <a:latin typeface="Calibri" panose="020F0502020204030204" pitchFamily="34" charset="0"/>
                        </a:rPr>
                        <a:t>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rtl="0" fontAlgn="ctr"/>
                      <a:r>
                        <a:rPr lang="en-US" sz="1200" b="0" i="0" u="none" strike="noStrike" dirty="0">
                          <a:solidFill>
                            <a:srgbClr val="000000"/>
                          </a:solidFill>
                          <a:effectLst/>
                          <a:latin typeface="Calibri" panose="020F0502020204030204" pitchFamily="34" charset="0"/>
                        </a:rPr>
                        <a:t>Decreased applications, decreased enrollment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93562559"/>
                  </a:ext>
                </a:extLst>
              </a:tr>
              <a:tr h="414236">
                <a:tc>
                  <a:txBody>
                    <a:bodyPr/>
                    <a:lstStyle/>
                    <a:p>
                      <a:pPr algn="l" rtl="0" fontAlgn="ctr"/>
                      <a:r>
                        <a:rPr lang="en-US" sz="1200" b="0" i="0" u="none" strike="noStrike" dirty="0">
                          <a:solidFill>
                            <a:srgbClr val="000000"/>
                          </a:solidFill>
                          <a:effectLst/>
                          <a:latin typeface="Calibri" panose="020F0502020204030204" pitchFamily="34" charset="0"/>
                        </a:rPr>
                        <a:t>Chemistry</a:t>
                      </a:r>
                    </a:p>
                  </a:txBody>
                  <a:tcPr marL="857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a:solidFill>
                            <a:srgbClr val="000000"/>
                          </a:solidFill>
                          <a:effectLst/>
                          <a:latin typeface="Calibri" panose="020F0502020204030204" pitchFamily="34" charset="0"/>
                        </a:rPr>
                        <a:t>59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rtl="0" fontAlgn="ctr"/>
                      <a:r>
                        <a:rPr lang="en-US" sz="1200" b="0" i="0" u="none" strike="noStrike">
                          <a:solidFill>
                            <a:srgbClr val="000000"/>
                          </a:solidFill>
                          <a:effectLst/>
                          <a:latin typeface="Calibri" panose="020F0502020204030204" pitchFamily="34" charset="0"/>
                        </a:rPr>
                        <a:t>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rtl="0" fontAlgn="ctr"/>
                      <a:r>
                        <a:rPr lang="en-US" sz="1200" b="0" i="0" u="none" strike="noStrike">
                          <a:solidFill>
                            <a:srgbClr val="000000"/>
                          </a:solidFill>
                          <a:effectLst/>
                          <a:latin typeface="Calibri" panose="020F0502020204030204" pitchFamily="34" charset="0"/>
                        </a:rPr>
                        <a:t>49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rtl="0" fontAlgn="ctr"/>
                      <a:r>
                        <a:rPr lang="en-US" sz="1200" b="0" i="0" u="none" strike="noStrike">
                          <a:solidFill>
                            <a:srgbClr val="000000"/>
                          </a:solidFill>
                          <a:effectLst/>
                          <a:latin typeface="Calibri" panose="020F0502020204030204" pitchFamily="34" charset="0"/>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rtl="0" fontAlgn="ctr"/>
                      <a:r>
                        <a:rPr lang="en-US" sz="1200" b="0" i="0" u="none" strike="noStrike" dirty="0">
                          <a:solidFill>
                            <a:srgbClr val="000000"/>
                          </a:solidFill>
                          <a:effectLst/>
                          <a:latin typeface="Calibri" panose="020F0502020204030204" pitchFamily="34" charset="0"/>
                        </a:rPr>
                        <a:t>Decreased applications, decreased enrollment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82405794"/>
                  </a:ext>
                </a:extLst>
              </a:tr>
              <a:tr h="414236">
                <a:tc>
                  <a:txBody>
                    <a:bodyPr/>
                    <a:lstStyle/>
                    <a:p>
                      <a:pPr algn="l" rtl="0" fontAlgn="ctr"/>
                      <a:r>
                        <a:rPr lang="en-US" sz="1200" b="0" i="0" u="none" strike="noStrike" cap="none" spc="0" baseline="0" dirty="0">
                          <a:ln>
                            <a:noFill/>
                          </a:ln>
                          <a:solidFill>
                            <a:srgbClr val="000000"/>
                          </a:solidFill>
                          <a:effectLst/>
                          <a:uFillTx/>
                          <a:latin typeface="Calibri" panose="020F0502020204030204" pitchFamily="34" charset="0"/>
                          <a:ea typeface="+mn-ea"/>
                          <a:cs typeface="+mn-cs"/>
                          <a:sym typeface="Arial"/>
                        </a:rPr>
                        <a:t>History, Philosophy &amp; Social Sciences (</a:t>
                      </a:r>
                      <a:r>
                        <a:rPr lang="fr-FR" sz="1200" b="0" i="0" u="none" strike="noStrike" dirty="0">
                          <a:solidFill>
                            <a:srgbClr val="000000"/>
                          </a:solidFill>
                          <a:effectLst/>
                          <a:latin typeface="Calibri" panose="020F0502020204030204" pitchFamily="34" charset="0"/>
                        </a:rPr>
                        <a:t>Sociology) </a:t>
                      </a:r>
                    </a:p>
                  </a:txBody>
                  <a:tcPr marL="857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a:solidFill>
                            <a:srgbClr val="000000"/>
                          </a:solidFill>
                          <a:effectLst/>
                          <a:latin typeface="Calibri" panose="020F0502020204030204" pitchFamily="34" charset="0"/>
                        </a:rPr>
                        <a:t>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rtl="0" fontAlgn="ctr"/>
                      <a:r>
                        <a:rPr lang="en-US" sz="1200" b="0" i="0" u="none" strike="noStrike">
                          <a:solidFill>
                            <a:srgbClr val="000000"/>
                          </a:solidFill>
                          <a:effectLst/>
                          <a:latin typeface="Calibri" panose="020F0502020204030204" pitchFamily="34" charset="0"/>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rtl="0" fontAlgn="ctr"/>
                      <a:r>
                        <a:rPr lang="en-US" sz="1200" b="0" i="0" u="none" strike="noStrike">
                          <a:solidFill>
                            <a:srgbClr val="000000"/>
                          </a:solidFill>
                          <a:effectLst/>
                          <a:latin typeface="Calibri" panose="020F0502020204030204" pitchFamily="34" charset="0"/>
                        </a:rPr>
                        <a:t>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rtl="0" fontAlgn="ctr"/>
                      <a:r>
                        <a:rPr lang="en-US" sz="1200" b="0" i="0" u="none" strike="noStrike">
                          <a:solidFill>
                            <a:srgbClr val="000000"/>
                          </a:solidFill>
                          <a:effectLst/>
                          <a:latin typeface="Calibri" panose="020F0502020204030204" pitchFamily="34"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rtl="0" fontAlgn="ctr"/>
                      <a:r>
                        <a:rPr lang="en-US" sz="1200" b="0" i="0" u="none" strike="noStrike" dirty="0">
                          <a:solidFill>
                            <a:srgbClr val="000000"/>
                          </a:solidFill>
                          <a:effectLst/>
                          <a:latin typeface="Calibri" panose="020F0502020204030204" pitchFamily="34" charset="0"/>
                        </a:rPr>
                        <a:t>Decreased applications, decreased enrollment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62205321"/>
                  </a:ext>
                </a:extLst>
              </a:tr>
              <a:tr h="414236">
                <a:tc>
                  <a:txBody>
                    <a:bodyPr/>
                    <a:lstStyle/>
                    <a:p>
                      <a:pPr algn="l" rtl="0" fontAlgn="ctr"/>
                      <a:r>
                        <a:rPr lang="en-US" sz="1200" b="0" i="0" u="none" strike="noStrike" cap="none" spc="0" baseline="0" dirty="0">
                          <a:ln>
                            <a:noFill/>
                          </a:ln>
                          <a:solidFill>
                            <a:srgbClr val="000000"/>
                          </a:solidFill>
                          <a:effectLst/>
                          <a:uFillTx/>
                          <a:latin typeface="Calibri" panose="020F0502020204030204" pitchFamily="34" charset="0"/>
                          <a:ea typeface="+mn-ea"/>
                          <a:cs typeface="+mn-cs"/>
                          <a:sym typeface="Arial"/>
                        </a:rPr>
                        <a:t>History, Philosophy &amp; Social Sciences </a:t>
                      </a:r>
                      <a:r>
                        <a:rPr lang="en-US" sz="1200" b="0" i="0" u="none" strike="noStrike" dirty="0">
                          <a:solidFill>
                            <a:srgbClr val="000000"/>
                          </a:solidFill>
                          <a:effectLst/>
                          <a:latin typeface="Calibri" panose="020F0502020204030204" pitchFamily="34" charset="0"/>
                        </a:rPr>
                        <a:t>(History)</a:t>
                      </a:r>
                    </a:p>
                  </a:txBody>
                  <a:tcPr marL="857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a:solidFill>
                            <a:srgbClr val="000000"/>
                          </a:solidFill>
                          <a:effectLst/>
                          <a:latin typeface="Calibri" panose="020F0502020204030204" pitchFamily="34" charset="0"/>
                        </a:rPr>
                        <a:t>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rtl="0" fontAlgn="ctr"/>
                      <a:r>
                        <a:rPr lang="en-US" sz="1200" b="0" i="0" u="none" strike="noStrike">
                          <a:solidFill>
                            <a:srgbClr val="000000"/>
                          </a:solidFill>
                          <a:effectLst/>
                          <a:latin typeface="Calibri" panose="020F0502020204030204" pitchFamily="34"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rtl="0" fontAlgn="ctr"/>
                      <a:r>
                        <a:rPr lang="en-US" sz="1200" b="0" i="0" u="none" strike="noStrike">
                          <a:solidFill>
                            <a:srgbClr val="000000"/>
                          </a:solidFill>
                          <a:effectLst/>
                          <a:latin typeface="Calibri" panose="020F0502020204030204" pitchFamily="34" charset="0"/>
                        </a:rPr>
                        <a:t>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rtl="0" fontAlgn="ctr"/>
                      <a:r>
                        <a:rPr lang="en-US" sz="1200" b="0" i="0" u="none" strike="noStrike">
                          <a:solidFill>
                            <a:srgbClr val="000000"/>
                          </a:solidFill>
                          <a:effectLst/>
                          <a:latin typeface="Calibri" panose="020F0502020204030204" pitchFamily="34"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rtl="0" fontAlgn="ctr"/>
                      <a:r>
                        <a:rPr lang="en-US" sz="1200" b="0" i="0" u="none" strike="noStrike" dirty="0">
                          <a:solidFill>
                            <a:srgbClr val="000000"/>
                          </a:solidFill>
                          <a:effectLst/>
                          <a:latin typeface="Calibri" panose="020F0502020204030204" pitchFamily="34" charset="0"/>
                        </a:rPr>
                        <a:t>Decreased applications, decreased enrollment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17742459"/>
                  </a:ext>
                </a:extLst>
              </a:tr>
            </a:tbl>
          </a:graphicData>
        </a:graphic>
      </p:graphicFrame>
    </p:spTree>
    <p:extLst>
      <p:ext uri="{BB962C8B-B14F-4D97-AF65-F5344CB8AC3E}">
        <p14:creationId xmlns:p14="http://schemas.microsoft.com/office/powerpoint/2010/main" val="379585453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BDF814-BB99-4B01-A530-914C7762E904}"/>
              </a:ext>
            </a:extLst>
          </p:cNvPr>
          <p:cNvSpPr>
            <a:spLocks noGrp="1"/>
          </p:cNvSpPr>
          <p:nvPr>
            <p:ph type="title"/>
          </p:nvPr>
        </p:nvSpPr>
        <p:spPr>
          <a:xfrm>
            <a:off x="508000" y="152400"/>
            <a:ext cx="10972800" cy="609600"/>
          </a:xfrm>
        </p:spPr>
        <p:txBody>
          <a:bodyPr>
            <a:normAutofit fontScale="90000"/>
          </a:bodyPr>
          <a:lstStyle/>
          <a:p>
            <a:r>
              <a:rPr lang="en-US" dirty="0"/>
              <a:t>Grad. Program Performance – Positive Enrollment Trends (2016 – 2018)  </a:t>
            </a:r>
          </a:p>
        </p:txBody>
      </p:sp>
      <p:sp>
        <p:nvSpPr>
          <p:cNvPr id="4" name="Slide Number Placeholder 3">
            <a:extLst>
              <a:ext uri="{FF2B5EF4-FFF2-40B4-BE49-F238E27FC236}">
                <a16:creationId xmlns:a16="http://schemas.microsoft.com/office/drawing/2014/main" id="{21301064-F885-44D5-9E17-CB1FB395BD9A}"/>
              </a:ext>
            </a:extLst>
          </p:cNvPr>
          <p:cNvSpPr>
            <a:spLocks noGrp="1"/>
          </p:cNvSpPr>
          <p:nvPr>
            <p:ph type="sldNum" sz="quarter" idx="15"/>
          </p:nvPr>
        </p:nvSpPr>
        <p:spPr>
          <a:xfrm rot="10800000" flipH="1" flipV="1">
            <a:off x="5867400" y="6248400"/>
            <a:ext cx="381000" cy="440700"/>
          </a:xfrm>
          <a:prstGeom prst="rect">
            <a:avLst/>
          </a:prstGeom>
        </p:spPr>
        <p:txBody>
          <a:bodyPr vert="horz" lIns="91440" tIns="45720" rIns="91440" bIns="45720" rtlCol="0" anchor="ctr"/>
          <a:lstStyle>
            <a:defPPr>
              <a:defRPr lang="en-US"/>
            </a:defPPr>
            <a:lvl1pPr algn="ctr" rtl="0" fontAlgn="base">
              <a:spcBef>
                <a:spcPct val="0"/>
              </a:spcBef>
              <a:spcAft>
                <a:spcPct val="0"/>
              </a:spcAft>
              <a:defRPr sz="1200" kern="1200">
                <a:solidFill>
                  <a:schemeClr val="tx1">
                    <a:tint val="75000"/>
                  </a:schemeClr>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fld id="{D3F7C509-FEEF-45D3-B896-7C07814C0C13}" type="slidenum">
              <a:rPr lang="en-US" smtClean="0">
                <a:solidFill>
                  <a:srgbClr val="000000"/>
                </a:solidFill>
              </a:rPr>
              <a:pPr/>
              <a:t>46</a:t>
            </a:fld>
            <a:endParaRPr lang="en-US">
              <a:solidFill>
                <a:srgbClr val="000000"/>
              </a:solidFill>
            </a:endParaRPr>
          </a:p>
        </p:txBody>
      </p:sp>
      <p:graphicFrame>
        <p:nvGraphicFramePr>
          <p:cNvPr id="5" name="Table 5">
            <a:extLst>
              <a:ext uri="{FF2B5EF4-FFF2-40B4-BE49-F238E27FC236}">
                <a16:creationId xmlns:a16="http://schemas.microsoft.com/office/drawing/2014/main" id="{69BF92EA-9572-4C98-BE72-96B7C2B8978B}"/>
              </a:ext>
            </a:extLst>
          </p:cNvPr>
          <p:cNvGraphicFramePr>
            <a:graphicFrameLocks noGrp="1"/>
          </p:cNvGraphicFramePr>
          <p:nvPr/>
        </p:nvGraphicFramePr>
        <p:xfrm>
          <a:off x="640080" y="914400"/>
          <a:ext cx="11307278" cy="4993107"/>
        </p:xfrm>
        <a:graphic>
          <a:graphicData uri="http://schemas.openxmlformats.org/drawingml/2006/table">
            <a:tbl>
              <a:tblPr firstRow="1" bandRow="1">
                <a:tableStyleId>{5C22544A-7EE6-4342-B048-85BDC9FD1C3A}</a:tableStyleId>
              </a:tblPr>
              <a:tblGrid>
                <a:gridCol w="3476943">
                  <a:extLst>
                    <a:ext uri="{9D8B030D-6E8A-4147-A177-3AD203B41FA5}">
                      <a16:colId xmlns:a16="http://schemas.microsoft.com/office/drawing/2014/main" val="2371324396"/>
                    </a:ext>
                  </a:extLst>
                </a:gridCol>
                <a:gridCol w="1005205">
                  <a:extLst>
                    <a:ext uri="{9D8B030D-6E8A-4147-A177-3AD203B41FA5}">
                      <a16:colId xmlns:a16="http://schemas.microsoft.com/office/drawing/2014/main" val="1863359107"/>
                    </a:ext>
                  </a:extLst>
                </a:gridCol>
                <a:gridCol w="1087755">
                  <a:extLst>
                    <a:ext uri="{9D8B030D-6E8A-4147-A177-3AD203B41FA5}">
                      <a16:colId xmlns:a16="http://schemas.microsoft.com/office/drawing/2014/main" val="3493868737"/>
                    </a:ext>
                  </a:extLst>
                </a:gridCol>
                <a:gridCol w="1040130">
                  <a:extLst>
                    <a:ext uri="{9D8B030D-6E8A-4147-A177-3AD203B41FA5}">
                      <a16:colId xmlns:a16="http://schemas.microsoft.com/office/drawing/2014/main" val="3295875266"/>
                    </a:ext>
                  </a:extLst>
                </a:gridCol>
                <a:gridCol w="1017905">
                  <a:extLst>
                    <a:ext uri="{9D8B030D-6E8A-4147-A177-3AD203B41FA5}">
                      <a16:colId xmlns:a16="http://schemas.microsoft.com/office/drawing/2014/main" val="991469697"/>
                    </a:ext>
                  </a:extLst>
                </a:gridCol>
                <a:gridCol w="3679340">
                  <a:extLst>
                    <a:ext uri="{9D8B030D-6E8A-4147-A177-3AD203B41FA5}">
                      <a16:colId xmlns:a16="http://schemas.microsoft.com/office/drawing/2014/main" val="608617747"/>
                    </a:ext>
                  </a:extLst>
                </a:gridCol>
              </a:tblGrid>
              <a:tr h="713301">
                <a:tc>
                  <a:txBody>
                    <a:bodyPr/>
                    <a:lstStyle/>
                    <a:p>
                      <a:pPr algn="ctr"/>
                      <a:r>
                        <a:rPr lang="en-US" sz="1200" b="1" dirty="0">
                          <a:latin typeface="Calibri" panose="020F0502020204030204" pitchFamily="34" charset="0"/>
                        </a:rPr>
                        <a:t>Program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b="1" dirty="0">
                          <a:latin typeface="Calibri" panose="020F0502020204030204" pitchFamily="34" charset="0"/>
                        </a:rPr>
                        <a:t>2016 </a:t>
                      </a:r>
                    </a:p>
                    <a:p>
                      <a:pPr algn="ctr"/>
                      <a:r>
                        <a:rPr lang="en-US" sz="1200" b="1" dirty="0">
                          <a:latin typeface="Calibri" panose="020F0502020204030204" pitchFamily="34" charset="0"/>
                        </a:rPr>
                        <a:t>Applications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b="1" dirty="0">
                          <a:latin typeface="Calibri" panose="020F0502020204030204" pitchFamily="34" charset="0"/>
                        </a:rPr>
                        <a:t>2016 </a:t>
                      </a:r>
                    </a:p>
                    <a:p>
                      <a:pPr algn="ctr"/>
                      <a:r>
                        <a:rPr lang="en-US" sz="1200" b="1" dirty="0">
                          <a:latin typeface="Calibri" panose="020F0502020204030204" pitchFamily="34" charset="0"/>
                        </a:rPr>
                        <a:t>Enrollments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b="1" dirty="0">
                          <a:latin typeface="Calibri" panose="020F0502020204030204" pitchFamily="34" charset="0"/>
                        </a:rPr>
                        <a:t>2018 </a:t>
                      </a:r>
                    </a:p>
                    <a:p>
                      <a:pPr algn="ctr"/>
                      <a:r>
                        <a:rPr lang="en-US" sz="1200" b="1" dirty="0">
                          <a:latin typeface="Calibri" panose="020F0502020204030204" pitchFamily="34" charset="0"/>
                        </a:rPr>
                        <a:t>Applications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b="1" dirty="0">
                          <a:latin typeface="Calibri" panose="020F0502020204030204" pitchFamily="34" charset="0"/>
                        </a:rPr>
                        <a:t>2018 </a:t>
                      </a:r>
                    </a:p>
                    <a:p>
                      <a:pPr algn="ctr"/>
                      <a:r>
                        <a:rPr lang="en-US" sz="1200" b="1" dirty="0">
                          <a:latin typeface="Calibri" panose="020F0502020204030204" pitchFamily="34" charset="0"/>
                        </a:rPr>
                        <a:t>Enrollments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b="1" dirty="0">
                          <a:latin typeface="Calibri" panose="020F0502020204030204" pitchFamily="34" charset="0"/>
                        </a:rPr>
                        <a:t>Notes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04502469"/>
                  </a:ext>
                </a:extLst>
              </a:tr>
              <a:tr h="713301">
                <a:tc>
                  <a:txBody>
                    <a:bodyPr/>
                    <a:lstStyle/>
                    <a:p>
                      <a:pPr lvl="2" algn="l" fontAlgn="b"/>
                      <a:r>
                        <a:rPr lang="en-US" sz="1200" b="0" i="0" u="none" strike="noStrike" dirty="0">
                          <a:solidFill>
                            <a:srgbClr val="000000"/>
                          </a:solidFill>
                          <a:effectLst/>
                          <a:latin typeface="Calibri" panose="020F0502020204030204" pitchFamily="34" charset="0"/>
                        </a:rPr>
                        <a:t>Teaching &amp; Leadership (Teaching MS)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b="0" i="0" u="none" strike="noStrike" dirty="0">
                          <a:solidFill>
                            <a:srgbClr val="000000"/>
                          </a:solidFill>
                          <a:effectLst/>
                          <a:latin typeface="Calibri" panose="020F0502020204030204" pitchFamily="34" charset="0"/>
                        </a:rPr>
                        <a:t>102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fontAlgn="b"/>
                      <a:r>
                        <a:rPr lang="en-US" sz="1200" b="0" i="0" u="none" strike="noStrike" dirty="0">
                          <a:solidFill>
                            <a:srgbClr val="000000"/>
                          </a:solidFill>
                          <a:effectLst/>
                          <a:latin typeface="Calibri" panose="020F0502020204030204" pitchFamily="34" charset="0"/>
                        </a:rPr>
                        <a:t>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fontAlgn="b"/>
                      <a:r>
                        <a:rPr lang="en-US" sz="1200" b="0" i="0" u="none" strike="noStrike" dirty="0">
                          <a:solidFill>
                            <a:srgbClr val="000000"/>
                          </a:solidFill>
                          <a:effectLst/>
                          <a:latin typeface="Calibri" panose="020F0502020204030204" pitchFamily="34" charset="0"/>
                        </a:rPr>
                        <a:t>157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fontAlgn="b"/>
                      <a:r>
                        <a:rPr lang="en-US" sz="1200" b="0" i="0" u="none" strike="noStrike" dirty="0">
                          <a:solidFill>
                            <a:srgbClr val="000000"/>
                          </a:solidFill>
                          <a:effectLst/>
                          <a:latin typeface="Calibri" panose="020F0502020204030204" pitchFamily="34" charset="0"/>
                        </a:rPr>
                        <a:t>84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fontAlgn="b"/>
                      <a:r>
                        <a:rPr lang="en-US" sz="1200" b="0" i="0" u="none" strike="noStrike" dirty="0">
                          <a:solidFill>
                            <a:srgbClr val="000000"/>
                          </a:solidFill>
                          <a:effectLst/>
                          <a:latin typeface="Calibri" panose="020F0502020204030204" pitchFamily="34" charset="0"/>
                        </a:rPr>
                        <a:t>Increased applications, increased enrollment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8581192"/>
                  </a:ext>
                </a:extLst>
              </a:tr>
              <a:tr h="713301">
                <a:tc>
                  <a:txBody>
                    <a:bodyPr/>
                    <a:lstStyle/>
                    <a:p>
                      <a:pPr lvl="1" algn="l" fontAlgn="b"/>
                      <a:r>
                        <a:rPr lang="en-US" sz="1200" b="0" i="0" u="none" strike="noStrike" dirty="0">
                          <a:solidFill>
                            <a:srgbClr val="000000"/>
                          </a:solidFill>
                          <a:effectLst/>
                          <a:latin typeface="Calibri" panose="020F0502020204030204" pitchFamily="34" charset="0"/>
                        </a:rPr>
                        <a:t>Kelce Graduate School of Business (Business Admin)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Calibri" panose="020F0502020204030204" pitchFamily="34" charset="0"/>
                        </a:rPr>
                        <a:t>218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fontAlgn="b"/>
                      <a:r>
                        <a:rPr lang="en-US" sz="1200" b="0" i="0" u="none" strike="noStrike" dirty="0">
                          <a:solidFill>
                            <a:srgbClr val="000000"/>
                          </a:solidFill>
                          <a:effectLst/>
                          <a:latin typeface="Calibri" panose="020F0502020204030204" pitchFamily="34" charset="0"/>
                        </a:rPr>
                        <a:t>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fontAlgn="b"/>
                      <a:r>
                        <a:rPr lang="en-US" sz="1200" b="0" i="0" u="none" strike="noStrike" dirty="0">
                          <a:solidFill>
                            <a:srgbClr val="000000"/>
                          </a:solidFill>
                          <a:effectLst/>
                          <a:latin typeface="Calibri" panose="020F0502020204030204" pitchFamily="34" charset="0"/>
                        </a:rPr>
                        <a:t>229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fontAlgn="b"/>
                      <a:r>
                        <a:rPr lang="en-US" sz="1200" b="0" i="0" u="none" strike="noStrike">
                          <a:solidFill>
                            <a:srgbClr val="000000"/>
                          </a:solidFill>
                          <a:effectLst/>
                          <a:latin typeface="Calibri" panose="020F0502020204030204" pitchFamily="34" charset="0"/>
                        </a:rPr>
                        <a:t>59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fontAlgn="b"/>
                      <a:r>
                        <a:rPr lang="en-US" sz="1200" b="0" i="0" u="none" strike="noStrike" dirty="0">
                          <a:solidFill>
                            <a:srgbClr val="000000"/>
                          </a:solidFill>
                          <a:effectLst/>
                          <a:latin typeface="Calibri" panose="020F0502020204030204" pitchFamily="34" charset="0"/>
                        </a:rPr>
                        <a:t>Increased applications, increased enrollment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1260073"/>
                  </a:ext>
                </a:extLst>
              </a:tr>
              <a:tr h="713301">
                <a:tc>
                  <a:txBody>
                    <a:bodyPr/>
                    <a:lstStyle/>
                    <a:p>
                      <a:pPr lvl="1" algn="l" fontAlgn="b"/>
                      <a:r>
                        <a:rPr lang="en-US" sz="1200" b="0" i="0" u="none" strike="noStrike" dirty="0">
                          <a:solidFill>
                            <a:srgbClr val="000000"/>
                          </a:solidFill>
                          <a:effectLst/>
                          <a:latin typeface="Calibri" panose="020F0502020204030204" pitchFamily="34" charset="0"/>
                        </a:rPr>
                        <a:t>Teaching &amp; Leadership (Teaching MA)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Calibri" panose="020F0502020204030204" pitchFamily="34" charset="0"/>
                        </a:rPr>
                        <a:t>40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fontAlgn="b"/>
                      <a:r>
                        <a:rPr lang="en-US" sz="1200" b="0" i="0" u="none" strike="noStrike">
                          <a:solidFill>
                            <a:srgbClr val="000000"/>
                          </a:solidFill>
                          <a:effectLst/>
                          <a:latin typeface="Calibri" panose="020F0502020204030204" pitchFamily="34" charset="0"/>
                        </a:rPr>
                        <a:t>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fontAlgn="b"/>
                      <a:r>
                        <a:rPr lang="en-US" sz="1200" b="0" i="0" u="none" strike="noStrike" dirty="0">
                          <a:solidFill>
                            <a:srgbClr val="000000"/>
                          </a:solidFill>
                          <a:effectLst/>
                          <a:latin typeface="Calibri" panose="020F0502020204030204" pitchFamily="34" charset="0"/>
                        </a:rPr>
                        <a:t>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fontAlgn="b"/>
                      <a:r>
                        <a:rPr lang="en-US" sz="1200" b="0" i="0" u="none" strike="noStrike" dirty="0">
                          <a:solidFill>
                            <a:srgbClr val="000000"/>
                          </a:solidFill>
                          <a:effectLst/>
                          <a:latin typeface="Calibri" panose="020F0502020204030204" pitchFamily="34" charset="0"/>
                        </a:rPr>
                        <a:t>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fontAlgn="b"/>
                      <a:r>
                        <a:rPr lang="en-US" sz="1200" b="0" i="0" u="none" strike="noStrike">
                          <a:solidFill>
                            <a:srgbClr val="000000"/>
                          </a:solidFill>
                          <a:effectLst/>
                          <a:latin typeface="Calibri" panose="020F0502020204030204" pitchFamily="34" charset="0"/>
                        </a:rPr>
                        <a:t>Increased applications, increased enrollment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4598811"/>
                  </a:ext>
                </a:extLst>
              </a:tr>
              <a:tr h="713301">
                <a:tc>
                  <a:txBody>
                    <a:bodyPr/>
                    <a:lstStyle/>
                    <a:p>
                      <a:pPr lvl="1" algn="l" fontAlgn="b"/>
                      <a:r>
                        <a:rPr lang="en-US" sz="1200" b="0" i="0" u="none" strike="noStrike" dirty="0">
                          <a:solidFill>
                            <a:srgbClr val="000000"/>
                          </a:solidFill>
                          <a:effectLst/>
                          <a:latin typeface="Calibri" panose="020F0502020204030204" pitchFamily="34" charset="0"/>
                        </a:rPr>
                        <a:t>Nursing (Advanced Practice Nursing)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Calibri" panose="020F0502020204030204" pitchFamily="34" charset="0"/>
                        </a:rPr>
                        <a:t>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fontAlgn="b"/>
                      <a:r>
                        <a:rPr lang="en-US" sz="1200" b="0" i="0" u="none" strike="noStrike">
                          <a:solidFill>
                            <a:srgbClr val="000000"/>
                          </a:solidFill>
                          <a:effectLst/>
                          <a:latin typeface="Calibri" panose="020F0502020204030204" pitchFamily="34" charset="0"/>
                        </a:rPr>
                        <a:t>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fontAlgn="b"/>
                      <a:r>
                        <a:rPr lang="en-US" sz="1200" b="0" i="0" u="none" strike="noStrike">
                          <a:solidFill>
                            <a:srgbClr val="000000"/>
                          </a:solidFill>
                          <a:effectLst/>
                          <a:latin typeface="Calibri" panose="020F0502020204030204" pitchFamily="34" charset="0"/>
                        </a:rPr>
                        <a:t>91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fontAlgn="b"/>
                      <a:r>
                        <a:rPr lang="en-US" sz="1200" b="0" i="0" u="none" strike="noStrike" dirty="0">
                          <a:solidFill>
                            <a:srgbClr val="000000"/>
                          </a:solidFill>
                          <a:effectLst/>
                          <a:latin typeface="Calibri" panose="020F0502020204030204" pitchFamily="34" charset="0"/>
                        </a:rPr>
                        <a:t>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fontAlgn="b"/>
                      <a:r>
                        <a:rPr lang="en-US" sz="1200" b="0" i="0" u="none" strike="noStrike" dirty="0">
                          <a:solidFill>
                            <a:srgbClr val="000000"/>
                          </a:solidFill>
                          <a:effectLst/>
                          <a:latin typeface="Calibri" panose="020F0502020204030204" pitchFamily="34" charset="0"/>
                        </a:rPr>
                        <a:t>Increased applications, increased enrollment, </a:t>
                      </a:r>
                      <a:r>
                        <a:rPr lang="en-US" sz="1200" b="0" i="0" u="none" strike="noStrike" dirty="0">
                          <a:solidFill>
                            <a:srgbClr val="FF0000"/>
                          </a:solidFill>
                          <a:effectLst/>
                          <a:latin typeface="Calibri" panose="020F0502020204030204" pitchFamily="34" charset="0"/>
                        </a:rPr>
                        <a:t>low conversion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59748773"/>
                  </a:ext>
                </a:extLst>
              </a:tr>
              <a:tr h="713301">
                <a:tc>
                  <a:txBody>
                    <a:bodyPr/>
                    <a:lstStyle/>
                    <a:p>
                      <a:pPr lvl="1" algn="l" fontAlgn="b"/>
                      <a:r>
                        <a:rPr lang="en-US" sz="1200" b="0" i="0" u="none" strike="noStrike" dirty="0">
                          <a:solidFill>
                            <a:srgbClr val="000000"/>
                          </a:solidFill>
                          <a:effectLst/>
                          <a:latin typeface="Calibri" panose="020F0502020204030204" pitchFamily="34" charset="0"/>
                        </a:rPr>
                        <a:t>Teaching &amp; Leadership (Adv. Studies in Leadership)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Calibri" panose="020F0502020204030204" pitchFamily="34" charset="0"/>
                        </a:rPr>
                        <a:t>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fontAlgn="b"/>
                      <a:r>
                        <a:rPr lang="en-US" sz="1200" b="0" i="0" u="none" strike="noStrike">
                          <a:solidFill>
                            <a:srgbClr val="000000"/>
                          </a:solidFill>
                          <a:effectLst/>
                          <a:latin typeface="Calibri" panose="020F0502020204030204" pitchFamily="34"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fontAlgn="b"/>
                      <a:r>
                        <a:rPr lang="en-US" sz="1200" b="0" i="0" u="none" strike="noStrike">
                          <a:solidFill>
                            <a:srgbClr val="000000"/>
                          </a:solidFill>
                          <a:effectLst/>
                          <a:latin typeface="Calibri" panose="020F0502020204030204" pitchFamily="34" charset="0"/>
                        </a:rPr>
                        <a:t>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fontAlgn="b"/>
                      <a:r>
                        <a:rPr lang="en-US" sz="1200" b="0" i="0" u="none" strike="noStrike" dirty="0">
                          <a:solidFill>
                            <a:srgbClr val="000000"/>
                          </a:solidFill>
                          <a:effectLst/>
                          <a:latin typeface="Calibri" panose="020F0502020204030204" pitchFamily="34" charset="0"/>
                        </a:rPr>
                        <a:t>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fontAlgn="b"/>
                      <a:r>
                        <a:rPr lang="en-US" sz="1200" b="0" i="0" u="none" strike="noStrike" dirty="0">
                          <a:solidFill>
                            <a:srgbClr val="000000"/>
                          </a:solidFill>
                          <a:effectLst/>
                          <a:latin typeface="Calibri" panose="020F0502020204030204" pitchFamily="34" charset="0"/>
                        </a:rPr>
                        <a:t>Increased applications, increased enrollment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83933335"/>
                  </a:ext>
                </a:extLst>
              </a:tr>
              <a:tr h="713301">
                <a:tc>
                  <a:txBody>
                    <a:bodyPr/>
                    <a:lstStyle/>
                    <a:p>
                      <a:pPr lvl="1" algn="l" fontAlgn="b"/>
                      <a:r>
                        <a:rPr lang="en-US" sz="1200" b="0" i="0" u="none" strike="noStrike" dirty="0">
                          <a:solidFill>
                            <a:srgbClr val="000000"/>
                          </a:solidFill>
                          <a:effectLst/>
                          <a:latin typeface="Calibri" panose="020F0502020204030204" pitchFamily="34" charset="0"/>
                        </a:rPr>
                        <a:t>English &amp; Modern Languages (English)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Calibri" panose="020F0502020204030204" pitchFamily="34" charset="0"/>
                        </a:rPr>
                        <a:t>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fontAlgn="b"/>
                      <a:r>
                        <a:rPr lang="en-US" sz="1200" b="0" i="0" u="none" strike="noStrike">
                          <a:solidFill>
                            <a:srgbClr val="000000"/>
                          </a:solidFill>
                          <a:effectLst/>
                          <a:latin typeface="Calibri" panose="020F0502020204030204" pitchFamily="34"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fontAlgn="b"/>
                      <a:r>
                        <a:rPr lang="en-US" sz="1200" b="0" i="0" u="none" strike="noStrike">
                          <a:solidFill>
                            <a:srgbClr val="000000"/>
                          </a:solidFill>
                          <a:effectLst/>
                          <a:latin typeface="Calibri" panose="020F0502020204030204" pitchFamily="34" charset="0"/>
                        </a:rPr>
                        <a:t>35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fontAlgn="b"/>
                      <a:r>
                        <a:rPr lang="en-US" sz="1200" b="0" i="0" u="none" strike="noStrike" dirty="0">
                          <a:solidFill>
                            <a:srgbClr val="000000"/>
                          </a:solidFill>
                          <a:effectLst/>
                          <a:latin typeface="Calibri" panose="020F0502020204030204" pitchFamily="34" charset="0"/>
                        </a:rPr>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fontAlgn="b"/>
                      <a:r>
                        <a:rPr lang="en-US" sz="1200" b="0" i="0" u="none" strike="noStrike" dirty="0">
                          <a:solidFill>
                            <a:srgbClr val="000000"/>
                          </a:solidFill>
                          <a:effectLst/>
                          <a:latin typeface="Calibri" panose="020F0502020204030204" pitchFamily="34" charset="0"/>
                        </a:rPr>
                        <a:t>Increased applications, increased enrollment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10499550"/>
                  </a:ext>
                </a:extLst>
              </a:tr>
            </a:tbl>
          </a:graphicData>
        </a:graphic>
      </p:graphicFrame>
    </p:spTree>
    <p:extLst>
      <p:ext uri="{BB962C8B-B14F-4D97-AF65-F5344CB8AC3E}">
        <p14:creationId xmlns:p14="http://schemas.microsoft.com/office/powerpoint/2010/main" val="423476988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BDF814-BB99-4B01-A530-914C7762E904}"/>
              </a:ext>
            </a:extLst>
          </p:cNvPr>
          <p:cNvSpPr>
            <a:spLocks noGrp="1"/>
          </p:cNvSpPr>
          <p:nvPr>
            <p:ph type="title"/>
          </p:nvPr>
        </p:nvSpPr>
        <p:spPr>
          <a:xfrm>
            <a:off x="508000" y="152400"/>
            <a:ext cx="11602936" cy="609600"/>
          </a:xfrm>
        </p:spPr>
        <p:txBody>
          <a:bodyPr>
            <a:normAutofit fontScale="90000"/>
          </a:bodyPr>
          <a:lstStyle/>
          <a:p>
            <a:r>
              <a:rPr lang="en-US" dirty="0"/>
              <a:t>Graduate Program Performance – Negative Enrollment Trends  (2016 -2018)</a:t>
            </a:r>
          </a:p>
        </p:txBody>
      </p:sp>
      <p:sp>
        <p:nvSpPr>
          <p:cNvPr id="4" name="Slide Number Placeholder 3">
            <a:extLst>
              <a:ext uri="{FF2B5EF4-FFF2-40B4-BE49-F238E27FC236}">
                <a16:creationId xmlns:a16="http://schemas.microsoft.com/office/drawing/2014/main" id="{21301064-F885-44D5-9E17-CB1FB395BD9A}"/>
              </a:ext>
            </a:extLst>
          </p:cNvPr>
          <p:cNvSpPr>
            <a:spLocks noGrp="1"/>
          </p:cNvSpPr>
          <p:nvPr>
            <p:ph type="sldNum" sz="quarter" idx="15"/>
          </p:nvPr>
        </p:nvSpPr>
        <p:spPr>
          <a:xfrm rot="10800000" flipH="1" flipV="1">
            <a:off x="5867400" y="6248400"/>
            <a:ext cx="381000" cy="440700"/>
          </a:xfrm>
          <a:prstGeom prst="rect">
            <a:avLst/>
          </a:prstGeom>
        </p:spPr>
        <p:txBody>
          <a:bodyPr vert="horz" lIns="91440" tIns="45720" rIns="91440" bIns="45720" rtlCol="0" anchor="ctr"/>
          <a:lstStyle>
            <a:defPPr>
              <a:defRPr lang="en-US"/>
            </a:defPPr>
            <a:lvl1pPr algn="ctr" rtl="0" fontAlgn="base">
              <a:spcBef>
                <a:spcPct val="0"/>
              </a:spcBef>
              <a:spcAft>
                <a:spcPct val="0"/>
              </a:spcAft>
              <a:defRPr sz="1200" kern="1200">
                <a:solidFill>
                  <a:schemeClr val="tx1">
                    <a:tint val="75000"/>
                  </a:schemeClr>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fld id="{D3F7C509-FEEF-45D3-B896-7C07814C0C13}" type="slidenum">
              <a:rPr lang="en-US" smtClean="0">
                <a:solidFill>
                  <a:srgbClr val="000000"/>
                </a:solidFill>
              </a:rPr>
              <a:pPr/>
              <a:t>47</a:t>
            </a:fld>
            <a:endParaRPr lang="en-US">
              <a:solidFill>
                <a:srgbClr val="000000"/>
              </a:solidFill>
            </a:endParaRPr>
          </a:p>
        </p:txBody>
      </p:sp>
      <p:graphicFrame>
        <p:nvGraphicFramePr>
          <p:cNvPr id="5" name="Table 5">
            <a:extLst>
              <a:ext uri="{FF2B5EF4-FFF2-40B4-BE49-F238E27FC236}">
                <a16:creationId xmlns:a16="http://schemas.microsoft.com/office/drawing/2014/main" id="{69BF92EA-9572-4C98-BE72-96B7C2B8978B}"/>
              </a:ext>
            </a:extLst>
          </p:cNvPr>
          <p:cNvGraphicFramePr>
            <a:graphicFrameLocks noGrp="1"/>
          </p:cNvGraphicFramePr>
          <p:nvPr/>
        </p:nvGraphicFramePr>
        <p:xfrm>
          <a:off x="640080" y="914400"/>
          <a:ext cx="11307278" cy="5019474"/>
        </p:xfrm>
        <a:graphic>
          <a:graphicData uri="http://schemas.openxmlformats.org/drawingml/2006/table">
            <a:tbl>
              <a:tblPr firstRow="1" bandRow="1">
                <a:tableStyleId>{5C22544A-7EE6-4342-B048-85BDC9FD1C3A}</a:tableStyleId>
              </a:tblPr>
              <a:tblGrid>
                <a:gridCol w="3647873">
                  <a:extLst>
                    <a:ext uri="{9D8B030D-6E8A-4147-A177-3AD203B41FA5}">
                      <a16:colId xmlns:a16="http://schemas.microsoft.com/office/drawing/2014/main" val="2371324396"/>
                    </a:ext>
                  </a:extLst>
                </a:gridCol>
                <a:gridCol w="1007648">
                  <a:extLst>
                    <a:ext uri="{9D8B030D-6E8A-4147-A177-3AD203B41FA5}">
                      <a16:colId xmlns:a16="http://schemas.microsoft.com/office/drawing/2014/main" val="1863359107"/>
                    </a:ext>
                  </a:extLst>
                </a:gridCol>
                <a:gridCol w="1053837">
                  <a:extLst>
                    <a:ext uri="{9D8B030D-6E8A-4147-A177-3AD203B41FA5}">
                      <a16:colId xmlns:a16="http://schemas.microsoft.com/office/drawing/2014/main" val="3493868737"/>
                    </a:ext>
                  </a:extLst>
                </a:gridCol>
                <a:gridCol w="1007648">
                  <a:extLst>
                    <a:ext uri="{9D8B030D-6E8A-4147-A177-3AD203B41FA5}">
                      <a16:colId xmlns:a16="http://schemas.microsoft.com/office/drawing/2014/main" val="3295875266"/>
                    </a:ext>
                  </a:extLst>
                </a:gridCol>
                <a:gridCol w="993625">
                  <a:extLst>
                    <a:ext uri="{9D8B030D-6E8A-4147-A177-3AD203B41FA5}">
                      <a16:colId xmlns:a16="http://schemas.microsoft.com/office/drawing/2014/main" val="991469697"/>
                    </a:ext>
                  </a:extLst>
                </a:gridCol>
                <a:gridCol w="3596647">
                  <a:extLst>
                    <a:ext uri="{9D8B030D-6E8A-4147-A177-3AD203B41FA5}">
                      <a16:colId xmlns:a16="http://schemas.microsoft.com/office/drawing/2014/main" val="608617747"/>
                    </a:ext>
                  </a:extLst>
                </a:gridCol>
              </a:tblGrid>
              <a:tr h="627674">
                <a:tc>
                  <a:txBody>
                    <a:bodyPr/>
                    <a:lstStyle/>
                    <a:p>
                      <a:pPr algn="ctr"/>
                      <a:r>
                        <a:rPr lang="en-US" sz="1200" b="1" dirty="0">
                          <a:latin typeface="Calibri" panose="020F0502020204030204" pitchFamily="34" charset="0"/>
                        </a:rPr>
                        <a:t>Program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b="1" dirty="0">
                          <a:latin typeface="Calibri" panose="020F0502020204030204" pitchFamily="34" charset="0"/>
                        </a:rPr>
                        <a:t>2016</a:t>
                      </a:r>
                    </a:p>
                    <a:p>
                      <a:pPr algn="ctr"/>
                      <a:r>
                        <a:rPr lang="en-US" sz="1200" b="1" dirty="0">
                          <a:latin typeface="Calibri" panose="020F0502020204030204" pitchFamily="34" charset="0"/>
                        </a:rPr>
                        <a:t>Applications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b="1" dirty="0">
                          <a:latin typeface="Calibri" panose="020F0502020204030204" pitchFamily="34" charset="0"/>
                        </a:rPr>
                        <a:t>2016 </a:t>
                      </a:r>
                    </a:p>
                    <a:p>
                      <a:pPr algn="ctr"/>
                      <a:r>
                        <a:rPr lang="en-US" sz="1200" b="1" dirty="0">
                          <a:latin typeface="Calibri" panose="020F0502020204030204" pitchFamily="34" charset="0"/>
                        </a:rPr>
                        <a:t>Enrollments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b="1" dirty="0">
                          <a:latin typeface="Calibri" panose="020F0502020204030204" pitchFamily="34" charset="0"/>
                        </a:rPr>
                        <a:t>2018 </a:t>
                      </a:r>
                    </a:p>
                    <a:p>
                      <a:pPr algn="ctr"/>
                      <a:r>
                        <a:rPr lang="en-US" sz="1200" b="1" dirty="0">
                          <a:latin typeface="Calibri" panose="020F0502020204030204" pitchFamily="34" charset="0"/>
                        </a:rPr>
                        <a:t>Applications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b="1" dirty="0">
                          <a:latin typeface="Calibri" panose="020F0502020204030204" pitchFamily="34" charset="0"/>
                        </a:rPr>
                        <a:t>2018 </a:t>
                      </a:r>
                    </a:p>
                    <a:p>
                      <a:pPr algn="ctr"/>
                      <a:r>
                        <a:rPr lang="en-US" sz="1200" b="1" dirty="0">
                          <a:latin typeface="Calibri" panose="020F0502020204030204" pitchFamily="34" charset="0"/>
                        </a:rPr>
                        <a:t>Enrollments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b="1" dirty="0">
                          <a:latin typeface="Calibri" panose="020F0502020204030204" pitchFamily="34" charset="0"/>
                        </a:rPr>
                        <a:t>Notes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04502469"/>
                  </a:ext>
                </a:extLst>
              </a:tr>
              <a:tr h="439180">
                <a:tc>
                  <a:txBody>
                    <a:bodyPr/>
                    <a:lstStyle/>
                    <a:p>
                      <a:pPr algn="l" fontAlgn="b"/>
                      <a:r>
                        <a:rPr lang="en-US" sz="1200" b="0" i="0" u="none" strike="noStrike" dirty="0">
                          <a:solidFill>
                            <a:srgbClr val="000000"/>
                          </a:solidFill>
                          <a:effectLst/>
                          <a:latin typeface="Calibri" panose="020F0502020204030204" pitchFamily="34" charset="0"/>
                        </a:rPr>
                        <a:t>Health, Human Performance &amp; Recreation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b="0" i="0" u="none" strike="noStrike" dirty="0">
                          <a:solidFill>
                            <a:srgbClr val="000000"/>
                          </a:solidFill>
                          <a:effectLst/>
                          <a:latin typeface="Calibri" panose="020F0502020204030204" pitchFamily="34" charset="0"/>
                        </a:rPr>
                        <a:t>72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fontAlgn="b"/>
                      <a:r>
                        <a:rPr lang="en-US" sz="1200" b="0" i="0" u="none" strike="noStrike" dirty="0">
                          <a:solidFill>
                            <a:srgbClr val="000000"/>
                          </a:solidFill>
                          <a:effectLst/>
                          <a:latin typeface="Calibri" panose="020F0502020204030204" pitchFamily="34" charset="0"/>
                        </a:rPr>
                        <a:t>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fontAlgn="b"/>
                      <a:r>
                        <a:rPr lang="en-US" sz="1200" b="0" i="0" u="none" strike="noStrike" dirty="0">
                          <a:solidFill>
                            <a:srgbClr val="000000"/>
                          </a:solidFill>
                          <a:effectLst/>
                          <a:latin typeface="Calibri" panose="020F0502020204030204" pitchFamily="34" charset="0"/>
                        </a:rPr>
                        <a:t>59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fontAlgn="b"/>
                      <a:r>
                        <a:rPr lang="en-US" sz="1200" b="0" i="0" u="none" strike="noStrike">
                          <a:solidFill>
                            <a:srgbClr val="000000"/>
                          </a:solidFill>
                          <a:effectLst/>
                          <a:latin typeface="Calibri" panose="020F0502020204030204" pitchFamily="34" charset="0"/>
                        </a:rPr>
                        <a:t>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fontAlgn="b"/>
                      <a:r>
                        <a:rPr lang="en-US" sz="1200" b="0" i="0" u="none" strike="noStrike">
                          <a:solidFill>
                            <a:srgbClr val="000000"/>
                          </a:solidFill>
                          <a:effectLst/>
                          <a:latin typeface="Calibri" panose="020F0502020204030204" pitchFamily="34" charset="0"/>
                        </a:rPr>
                        <a:t>Decreased applications, decreased enrollment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8581192"/>
                  </a:ext>
                </a:extLst>
              </a:tr>
              <a:tr h="439180">
                <a:tc>
                  <a:txBody>
                    <a:bodyPr/>
                    <a:lstStyle/>
                    <a:p>
                      <a:pPr algn="l" fontAlgn="b"/>
                      <a:r>
                        <a:rPr lang="en-US" sz="1200" b="0" i="0" u="none" strike="noStrike" dirty="0">
                          <a:solidFill>
                            <a:srgbClr val="000000"/>
                          </a:solidFill>
                          <a:effectLst/>
                          <a:latin typeface="Calibri" panose="020F0502020204030204" pitchFamily="34" charset="0"/>
                        </a:rPr>
                        <a:t>Engineering Technology (Technology)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b="0" i="0" u="none" strike="noStrike" dirty="0">
                          <a:solidFill>
                            <a:srgbClr val="000000"/>
                          </a:solidFill>
                          <a:effectLst/>
                          <a:latin typeface="Calibri" panose="020F0502020204030204" pitchFamily="34" charset="0"/>
                        </a:rPr>
                        <a:t>345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fontAlgn="b"/>
                      <a:r>
                        <a:rPr lang="en-US" sz="1200" b="0" i="0" u="none" strike="noStrike" dirty="0">
                          <a:solidFill>
                            <a:srgbClr val="000000"/>
                          </a:solidFill>
                          <a:effectLst/>
                          <a:latin typeface="Calibri" panose="020F0502020204030204" pitchFamily="34" charset="0"/>
                        </a:rPr>
                        <a:t>87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fontAlgn="b"/>
                      <a:r>
                        <a:rPr lang="en-US" sz="1200" b="0" i="0" u="none" strike="noStrike" dirty="0">
                          <a:solidFill>
                            <a:srgbClr val="000000"/>
                          </a:solidFill>
                          <a:effectLst/>
                          <a:latin typeface="Calibri" panose="020F0502020204030204" pitchFamily="34" charset="0"/>
                        </a:rPr>
                        <a:t>158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fontAlgn="b"/>
                      <a:r>
                        <a:rPr lang="en-US" sz="1200" b="0" i="0" u="none" strike="noStrike">
                          <a:solidFill>
                            <a:srgbClr val="000000"/>
                          </a:solidFill>
                          <a:effectLst/>
                          <a:latin typeface="Calibri" panose="020F0502020204030204" pitchFamily="34" charset="0"/>
                        </a:rPr>
                        <a:t>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fontAlgn="b"/>
                      <a:r>
                        <a:rPr lang="en-US" sz="1200" b="0" i="0" u="none" strike="noStrike" dirty="0">
                          <a:solidFill>
                            <a:srgbClr val="000000"/>
                          </a:solidFill>
                          <a:effectLst/>
                          <a:latin typeface="Calibri" panose="020F0502020204030204" pitchFamily="34" charset="0"/>
                        </a:rPr>
                        <a:t>Decreased applications, decreased enrollment</a:t>
                      </a:r>
                      <a:r>
                        <a:rPr lang="en-US" sz="1200" b="0" i="0" u="none" strike="noStrike" dirty="0">
                          <a:solidFill>
                            <a:schemeClr val="tx1"/>
                          </a:solidFill>
                          <a:effectLst/>
                          <a:latin typeface="Calibri" panose="020F0502020204030204" pitchFamily="34" charset="0"/>
                        </a:rPr>
                        <a:t>,</a:t>
                      </a:r>
                      <a:r>
                        <a:rPr lang="en-US" sz="1200" b="0" i="0" u="none" strike="noStrike" dirty="0">
                          <a:solidFill>
                            <a:srgbClr val="FF0000"/>
                          </a:solidFill>
                          <a:effectLst/>
                          <a:latin typeface="Calibri" panose="020F0502020204030204" pitchFamily="34" charset="0"/>
                        </a:rPr>
                        <a:t> </a:t>
                      </a:r>
                    </a:p>
                    <a:p>
                      <a:pPr algn="ctr" fontAlgn="b"/>
                      <a:r>
                        <a:rPr lang="en-US" sz="1200" b="0" i="0" u="none" strike="noStrike" dirty="0">
                          <a:solidFill>
                            <a:srgbClr val="FF0000"/>
                          </a:solidFill>
                          <a:effectLst/>
                          <a:latin typeface="Calibri" panose="020F0502020204030204" pitchFamily="34" charset="0"/>
                        </a:rPr>
                        <a:t>low conversion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1260073"/>
                  </a:ext>
                </a:extLst>
              </a:tr>
              <a:tr h="439180">
                <a:tc>
                  <a:txBody>
                    <a:bodyPr/>
                    <a:lstStyle/>
                    <a:p>
                      <a:pPr algn="l" fontAlgn="b"/>
                      <a:r>
                        <a:rPr lang="en-US" sz="1200" b="0" i="0" u="none" strike="noStrike" dirty="0">
                          <a:solidFill>
                            <a:srgbClr val="000000"/>
                          </a:solidFill>
                          <a:effectLst/>
                          <a:latin typeface="Calibri" panose="020F0502020204030204" pitchFamily="34" charset="0"/>
                        </a:rPr>
                        <a:t>Engineering Technology (Engineering Tech)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Calibri" panose="020F0502020204030204" pitchFamily="34" charset="0"/>
                        </a:rPr>
                        <a:t>469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fontAlgn="b"/>
                      <a:r>
                        <a:rPr lang="en-US" sz="1200" b="0" i="0" u="none" strike="noStrike" dirty="0">
                          <a:solidFill>
                            <a:srgbClr val="000000"/>
                          </a:solidFill>
                          <a:effectLst/>
                          <a:latin typeface="Calibri" panose="020F0502020204030204" pitchFamily="34" charset="0"/>
                        </a:rPr>
                        <a:t>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fontAlgn="b"/>
                      <a:r>
                        <a:rPr lang="en-US" sz="1200" b="0" i="0" u="none" strike="noStrike" dirty="0">
                          <a:solidFill>
                            <a:srgbClr val="000000"/>
                          </a:solidFill>
                          <a:effectLst/>
                          <a:latin typeface="Calibri" panose="020F0502020204030204" pitchFamily="34" charset="0"/>
                        </a:rPr>
                        <a:t>142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fontAlgn="b"/>
                      <a:r>
                        <a:rPr lang="en-US" sz="1200" b="0" i="0" u="none" strike="noStrike" dirty="0">
                          <a:solidFill>
                            <a:srgbClr val="000000"/>
                          </a:solidFill>
                          <a:effectLst/>
                          <a:latin typeface="Calibri" panose="020F0502020204030204" pitchFamily="34" charset="0"/>
                        </a:rPr>
                        <a:t>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fontAlgn="b"/>
                      <a:r>
                        <a:rPr lang="en-US" sz="1200" b="0" i="0" u="none" strike="noStrike" dirty="0">
                          <a:solidFill>
                            <a:srgbClr val="000000"/>
                          </a:solidFill>
                          <a:effectLst/>
                          <a:latin typeface="Calibri" panose="020F0502020204030204" pitchFamily="34" charset="0"/>
                        </a:rPr>
                        <a:t>Decreased applications, decreased enrollmen</a:t>
                      </a:r>
                      <a:r>
                        <a:rPr lang="en-US" sz="1200" b="0" i="0" u="none" strike="noStrike" dirty="0">
                          <a:solidFill>
                            <a:schemeClr val="tx1"/>
                          </a:solidFill>
                          <a:effectLst/>
                          <a:latin typeface="Calibri" panose="020F0502020204030204" pitchFamily="34" charset="0"/>
                        </a:rPr>
                        <a:t>t,  </a:t>
                      </a:r>
                    </a:p>
                    <a:p>
                      <a:pPr algn="ctr" fontAlgn="b"/>
                      <a:r>
                        <a:rPr lang="en-US" sz="1200" b="0" i="0" u="none" strike="noStrike" dirty="0">
                          <a:solidFill>
                            <a:srgbClr val="FF0000"/>
                          </a:solidFill>
                          <a:effectLst/>
                          <a:latin typeface="Calibri" panose="020F0502020204030204" pitchFamily="34" charset="0"/>
                        </a:rPr>
                        <a:t>low conversion</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4598811"/>
                  </a:ext>
                </a:extLst>
              </a:tr>
              <a:tr h="439180">
                <a:tc>
                  <a:txBody>
                    <a:bodyPr/>
                    <a:lstStyle/>
                    <a:p>
                      <a:pPr algn="l" fontAlgn="b"/>
                      <a:r>
                        <a:rPr lang="en-US" sz="1200" b="0" i="0" u="none" strike="noStrike" dirty="0">
                          <a:solidFill>
                            <a:srgbClr val="000000"/>
                          </a:solidFill>
                          <a:effectLst/>
                          <a:latin typeface="Calibri" panose="020F0502020204030204" pitchFamily="34" charset="0"/>
                        </a:rPr>
                        <a:t>Technology &amp; Workforce Learning (HR Development)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Calibri" panose="020F0502020204030204" pitchFamily="34" charset="0"/>
                        </a:rPr>
                        <a:t>73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fontAlgn="b"/>
                      <a:r>
                        <a:rPr lang="en-US" sz="1200" b="0" i="0" u="none" strike="noStrike">
                          <a:solidFill>
                            <a:srgbClr val="000000"/>
                          </a:solidFill>
                          <a:effectLst/>
                          <a:latin typeface="Calibri" panose="020F0502020204030204" pitchFamily="34" charset="0"/>
                        </a:rPr>
                        <a:t>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fontAlgn="b"/>
                      <a:r>
                        <a:rPr lang="en-US" sz="1200" b="0" i="0" u="none" strike="noStrike" dirty="0">
                          <a:solidFill>
                            <a:srgbClr val="000000"/>
                          </a:solidFill>
                          <a:effectLst/>
                          <a:latin typeface="Calibri" panose="020F0502020204030204" pitchFamily="34" charset="0"/>
                        </a:rPr>
                        <a:t>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fontAlgn="b"/>
                      <a:r>
                        <a:rPr lang="en-US" sz="1200" b="0" i="0" u="none" strike="noStrike" dirty="0">
                          <a:solidFill>
                            <a:srgbClr val="000000"/>
                          </a:solidFill>
                          <a:effectLst/>
                          <a:latin typeface="Calibri" panose="020F0502020204030204" pitchFamily="34" charset="0"/>
                        </a:rPr>
                        <a:t>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fontAlgn="b"/>
                      <a:r>
                        <a:rPr lang="en-US" sz="1200" b="0" i="0" u="none" strike="noStrike">
                          <a:solidFill>
                            <a:srgbClr val="000000"/>
                          </a:solidFill>
                          <a:effectLst/>
                          <a:latin typeface="Calibri" panose="020F0502020204030204" pitchFamily="34" charset="0"/>
                        </a:rPr>
                        <a:t>Decreased applications, decreased enrollment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75229380"/>
                  </a:ext>
                </a:extLst>
              </a:tr>
              <a:tr h="439180">
                <a:tc>
                  <a:txBody>
                    <a:bodyPr/>
                    <a:lstStyle/>
                    <a:p>
                      <a:pPr algn="l" fontAlgn="b"/>
                      <a:r>
                        <a:rPr lang="en-US" sz="1200" b="0" i="0" u="none" strike="noStrike" dirty="0">
                          <a:solidFill>
                            <a:srgbClr val="000000"/>
                          </a:solidFill>
                          <a:effectLst/>
                          <a:latin typeface="Calibri" panose="020F0502020204030204" pitchFamily="34" charset="0"/>
                        </a:rPr>
                        <a:t>Teaching &amp; Leadership (Educational Technology)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Calibri" panose="020F0502020204030204" pitchFamily="34" charset="0"/>
                        </a:rPr>
                        <a:t>40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fontAlgn="b"/>
                      <a:r>
                        <a:rPr lang="en-US" sz="1200" b="0" i="0" u="none" strike="noStrike">
                          <a:solidFill>
                            <a:srgbClr val="000000"/>
                          </a:solidFill>
                          <a:effectLst/>
                          <a:latin typeface="Calibri" panose="020F0502020204030204" pitchFamily="34" charset="0"/>
                        </a:rPr>
                        <a:t>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fontAlgn="b"/>
                      <a:r>
                        <a:rPr lang="en-US" sz="1200" b="0" i="0" u="none" strike="noStrike" dirty="0">
                          <a:solidFill>
                            <a:srgbClr val="000000"/>
                          </a:solidFill>
                          <a:effectLst/>
                          <a:latin typeface="Calibri" panose="020F0502020204030204" pitchFamily="34" charset="0"/>
                        </a:rPr>
                        <a:t>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fontAlgn="b"/>
                      <a:r>
                        <a:rPr lang="en-US" sz="1200" b="0" i="0" u="none" strike="noStrike" dirty="0">
                          <a:solidFill>
                            <a:srgbClr val="000000"/>
                          </a:solidFill>
                          <a:effectLst/>
                          <a:latin typeface="Calibri" panose="020F0502020204030204" pitchFamily="34" charset="0"/>
                        </a:rPr>
                        <a:t>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fontAlgn="b"/>
                      <a:r>
                        <a:rPr lang="en-US" sz="1200" b="0" i="0" u="none" strike="noStrike" dirty="0">
                          <a:solidFill>
                            <a:srgbClr val="000000"/>
                          </a:solidFill>
                          <a:effectLst/>
                          <a:latin typeface="Calibri" panose="020F0502020204030204" pitchFamily="34" charset="0"/>
                        </a:rPr>
                        <a:t>Decreased applications, decreased </a:t>
                      </a:r>
                      <a:r>
                        <a:rPr lang="en-US" sz="1200" b="0" i="0" u="none" strike="noStrike" dirty="0">
                          <a:solidFill>
                            <a:schemeClr val="tx1"/>
                          </a:solidFill>
                          <a:effectLst/>
                          <a:latin typeface="Calibri" panose="020F0502020204030204" pitchFamily="34" charset="0"/>
                        </a:rPr>
                        <a:t>enrollment, </a:t>
                      </a:r>
                    </a:p>
                    <a:p>
                      <a:pPr algn="ctr" fontAlgn="b"/>
                      <a:r>
                        <a:rPr lang="en-US" sz="1200" b="0" i="0" u="none" strike="noStrike" dirty="0">
                          <a:solidFill>
                            <a:srgbClr val="FF0000"/>
                          </a:solidFill>
                          <a:effectLst/>
                          <a:latin typeface="Calibri" panose="020F0502020204030204" pitchFamily="34" charset="0"/>
                        </a:rPr>
                        <a:t>high conversion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59748773"/>
                  </a:ext>
                </a:extLst>
              </a:tr>
              <a:tr h="439180">
                <a:tc>
                  <a:txBody>
                    <a:bodyPr/>
                    <a:lstStyle/>
                    <a:p>
                      <a:pPr algn="l" fontAlgn="b"/>
                      <a:r>
                        <a:rPr lang="en-US" sz="1200" b="0" i="0" u="none" strike="noStrike" dirty="0">
                          <a:solidFill>
                            <a:srgbClr val="000000"/>
                          </a:solidFill>
                          <a:effectLst/>
                          <a:latin typeface="Calibri" panose="020F0502020204030204" pitchFamily="34" charset="0"/>
                        </a:rPr>
                        <a:t>Psychology &amp; Counseling (Psychology)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Calibri" panose="020F0502020204030204" pitchFamily="34" charset="0"/>
                        </a:rPr>
                        <a:t>82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fontAlgn="b"/>
                      <a:r>
                        <a:rPr lang="en-US" sz="1200" b="0" i="0" u="none" strike="noStrike">
                          <a:solidFill>
                            <a:srgbClr val="000000"/>
                          </a:solidFill>
                          <a:effectLst/>
                          <a:latin typeface="Calibri" panose="020F0502020204030204" pitchFamily="34" charset="0"/>
                        </a:rPr>
                        <a:t>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fontAlgn="b"/>
                      <a:r>
                        <a:rPr lang="en-US" sz="1200" b="0" i="0" u="none" strike="noStrike">
                          <a:solidFill>
                            <a:srgbClr val="000000"/>
                          </a:solidFill>
                          <a:effectLst/>
                          <a:latin typeface="Calibri" panose="020F0502020204030204" pitchFamily="34" charset="0"/>
                        </a:rPr>
                        <a:t>68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fontAlgn="b"/>
                      <a:r>
                        <a:rPr lang="en-US" sz="1200" b="0" i="0" u="none" strike="noStrike" dirty="0">
                          <a:solidFill>
                            <a:srgbClr val="000000"/>
                          </a:solidFill>
                          <a:effectLst/>
                          <a:latin typeface="Calibri" panose="020F0502020204030204" pitchFamily="34" charset="0"/>
                        </a:rPr>
                        <a:t>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fontAlgn="b"/>
                      <a:r>
                        <a:rPr lang="en-US" sz="1200" b="0" i="0" u="none" strike="noStrike" dirty="0">
                          <a:solidFill>
                            <a:srgbClr val="000000"/>
                          </a:solidFill>
                          <a:effectLst/>
                          <a:latin typeface="Calibri" panose="020F0502020204030204" pitchFamily="34" charset="0"/>
                        </a:rPr>
                        <a:t>Decreased applications, </a:t>
                      </a:r>
                      <a:r>
                        <a:rPr lang="en-US" sz="1200" b="0" i="0" u="none" strike="noStrike" dirty="0">
                          <a:solidFill>
                            <a:srgbClr val="FF0000"/>
                          </a:solidFill>
                          <a:effectLst/>
                          <a:latin typeface="Calibri" panose="020F0502020204030204" pitchFamily="34" charset="0"/>
                        </a:rPr>
                        <a:t>flat enrollment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65645159"/>
                  </a:ext>
                </a:extLst>
              </a:tr>
              <a:tr h="439180">
                <a:tc>
                  <a:txBody>
                    <a:bodyPr/>
                    <a:lstStyle/>
                    <a:p>
                      <a:pPr algn="l" fontAlgn="b"/>
                      <a:r>
                        <a:rPr lang="en-US" sz="1200" b="0" i="0" u="none" strike="noStrike" cap="none" spc="0" baseline="0" dirty="0">
                          <a:ln>
                            <a:noFill/>
                          </a:ln>
                          <a:solidFill>
                            <a:srgbClr val="000000"/>
                          </a:solidFill>
                          <a:effectLst/>
                          <a:uFillTx/>
                          <a:latin typeface="Calibri" panose="020F0502020204030204" pitchFamily="34" charset="0"/>
                          <a:ea typeface="+mn-ea"/>
                          <a:cs typeface="+mn-cs"/>
                          <a:sym typeface="Arial"/>
                        </a:rPr>
                        <a:t>History, Philosophy &amp; Social Sciences (History)</a:t>
                      </a:r>
                      <a:endParaRPr lang="en-US" sz="1200" b="0" i="0" u="none" strike="noStrike" dirty="0">
                        <a:solidFill>
                          <a:srgbClr val="000000"/>
                        </a:solidFill>
                        <a:effectLst/>
                        <a:latin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Calibri" panose="020F0502020204030204" pitchFamily="34" charset="0"/>
                        </a:rPr>
                        <a:t>72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fontAlgn="b"/>
                      <a:r>
                        <a:rPr lang="en-US" sz="1200" b="0" i="0" u="none" strike="noStrike">
                          <a:solidFill>
                            <a:srgbClr val="000000"/>
                          </a:solidFill>
                          <a:effectLst/>
                          <a:latin typeface="Calibri" panose="020F0502020204030204" pitchFamily="34" charset="0"/>
                        </a:rPr>
                        <a:t>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fontAlgn="b"/>
                      <a:r>
                        <a:rPr lang="en-US" sz="1200" b="0" i="0" u="none" strike="noStrike" dirty="0">
                          <a:solidFill>
                            <a:srgbClr val="000000"/>
                          </a:solidFill>
                          <a:effectLst/>
                          <a:latin typeface="Calibri" panose="020F0502020204030204" pitchFamily="34" charset="0"/>
                        </a:rPr>
                        <a:t>62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fontAlgn="b"/>
                      <a:r>
                        <a:rPr lang="en-US" sz="1200" b="0" i="0" u="none" strike="noStrike">
                          <a:solidFill>
                            <a:srgbClr val="000000"/>
                          </a:solidFill>
                          <a:effectLst/>
                          <a:latin typeface="Calibri" panose="020F0502020204030204" pitchFamily="34" charset="0"/>
                        </a:rPr>
                        <a:t>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fontAlgn="b"/>
                      <a:r>
                        <a:rPr lang="en-US" sz="1200" b="0" i="0" u="none" strike="noStrike" dirty="0">
                          <a:solidFill>
                            <a:srgbClr val="000000"/>
                          </a:solidFill>
                          <a:effectLst/>
                          <a:latin typeface="Calibri" panose="020F0502020204030204" pitchFamily="34" charset="0"/>
                        </a:rPr>
                        <a:t>Decreased applications, decreased enrollment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31677176"/>
                  </a:ext>
                </a:extLst>
              </a:tr>
              <a:tr h="439180">
                <a:tc>
                  <a:txBody>
                    <a:bodyPr/>
                    <a:lstStyle/>
                    <a:p>
                      <a:pPr algn="l" fontAlgn="b"/>
                      <a:r>
                        <a:rPr lang="en-US" sz="1200" b="0" i="0" u="none" strike="noStrike" dirty="0">
                          <a:solidFill>
                            <a:srgbClr val="000000"/>
                          </a:solidFill>
                          <a:effectLst/>
                          <a:latin typeface="Calibri" panose="020F0502020204030204" pitchFamily="34" charset="0"/>
                        </a:rPr>
                        <a:t>Communication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Calibri" panose="020F0502020204030204" pitchFamily="34" charset="0"/>
                        </a:rPr>
                        <a:t>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fontAlgn="b"/>
                      <a:r>
                        <a:rPr lang="en-US" sz="1200" b="0" i="0" u="none" strike="noStrike">
                          <a:solidFill>
                            <a:srgbClr val="000000"/>
                          </a:solidFill>
                          <a:effectLst/>
                          <a:latin typeface="Calibri" panose="020F0502020204030204" pitchFamily="34"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fontAlgn="b"/>
                      <a:r>
                        <a:rPr lang="en-US" sz="1200" b="0" i="0" u="none" strike="noStrike">
                          <a:solidFill>
                            <a:srgbClr val="000000"/>
                          </a:solidFill>
                          <a:effectLst/>
                          <a:latin typeface="Calibri" panose="020F0502020204030204" pitchFamily="34" charset="0"/>
                        </a:rPr>
                        <a:t>44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fontAlgn="b"/>
                      <a:r>
                        <a:rPr lang="en-US" sz="1200" b="0" i="0" u="none" strike="noStrike">
                          <a:solidFill>
                            <a:srgbClr val="000000"/>
                          </a:solidFill>
                          <a:effectLst/>
                          <a:latin typeface="Calibri" panose="020F0502020204030204" pitchFamily="34" charset="0"/>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fontAlgn="b"/>
                      <a:r>
                        <a:rPr lang="en-US" sz="1200" b="0" i="0" u="none" strike="noStrike" dirty="0">
                          <a:solidFill>
                            <a:srgbClr val="000000"/>
                          </a:solidFill>
                          <a:effectLst/>
                          <a:latin typeface="Calibri" panose="020F0502020204030204" pitchFamily="34" charset="0"/>
                        </a:rPr>
                        <a:t>Decreased applications, increased enrollment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93562559"/>
                  </a:ext>
                </a:extLst>
              </a:tr>
              <a:tr h="439180">
                <a:tc>
                  <a:txBody>
                    <a:bodyPr/>
                    <a:lstStyle/>
                    <a:p>
                      <a:pPr algn="l" fontAlgn="b"/>
                      <a:r>
                        <a:rPr lang="en-US" sz="1200" b="0" i="0" u="none" strike="noStrike" dirty="0">
                          <a:solidFill>
                            <a:srgbClr val="000000"/>
                          </a:solidFill>
                          <a:effectLst/>
                          <a:latin typeface="Calibri" panose="020F0502020204030204" pitchFamily="34" charset="0"/>
                        </a:rPr>
                        <a:t>Mathematics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Calibri" panose="020F0502020204030204" pitchFamily="34" charset="0"/>
                        </a:rPr>
                        <a:t>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fontAlgn="b"/>
                      <a:r>
                        <a:rPr lang="en-US" sz="1200" b="0" i="0" u="none" strike="noStrike">
                          <a:solidFill>
                            <a:srgbClr val="000000"/>
                          </a:solidFill>
                          <a:effectLst/>
                          <a:latin typeface="Calibri" panose="020F0502020204030204" pitchFamily="34" charset="0"/>
                        </a:rPr>
                        <a:t>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fontAlgn="b"/>
                      <a:r>
                        <a:rPr lang="en-US" sz="1200" b="0" i="0" u="none" strike="noStrike">
                          <a:solidFill>
                            <a:srgbClr val="000000"/>
                          </a:solidFill>
                          <a:effectLst/>
                          <a:latin typeface="Calibri" panose="020F0502020204030204" pitchFamily="34" charset="0"/>
                        </a:rPr>
                        <a:t>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fontAlgn="b"/>
                      <a:r>
                        <a:rPr lang="en-US" sz="1200" b="0" i="0" u="none" strike="noStrike">
                          <a:solidFill>
                            <a:srgbClr val="000000"/>
                          </a:solidFill>
                          <a:effectLst/>
                          <a:latin typeface="Calibri" panose="020F0502020204030204" pitchFamily="34"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fontAlgn="b"/>
                      <a:r>
                        <a:rPr lang="en-US" sz="1200" b="0" i="0" u="none" strike="noStrike" dirty="0">
                          <a:solidFill>
                            <a:srgbClr val="000000"/>
                          </a:solidFill>
                          <a:effectLst/>
                          <a:latin typeface="Calibri" panose="020F0502020204030204" pitchFamily="34" charset="0"/>
                        </a:rPr>
                        <a:t>Decreased applications, decreased enrollment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82405794"/>
                  </a:ext>
                </a:extLst>
              </a:tr>
              <a:tr h="439180">
                <a:tc>
                  <a:txBody>
                    <a:bodyPr/>
                    <a:lstStyle/>
                    <a:p>
                      <a:pPr algn="l" fontAlgn="b"/>
                      <a:r>
                        <a:rPr lang="en-US" sz="1200" b="0" i="0" u="none" strike="noStrike" dirty="0">
                          <a:solidFill>
                            <a:srgbClr val="000000"/>
                          </a:solidFill>
                          <a:effectLst/>
                          <a:latin typeface="Calibri" panose="020F0502020204030204" pitchFamily="34" charset="0"/>
                        </a:rPr>
                        <a:t>Chemistry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Calibri" panose="020F0502020204030204" pitchFamily="34" charset="0"/>
                        </a:rPr>
                        <a:t>52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fontAlgn="b"/>
                      <a:r>
                        <a:rPr lang="en-US" sz="1200" b="0" i="0" u="none" strike="noStrike">
                          <a:solidFill>
                            <a:srgbClr val="000000"/>
                          </a:solidFill>
                          <a:effectLst/>
                          <a:latin typeface="Calibri" panose="020F0502020204030204" pitchFamily="34" charset="0"/>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fontAlgn="b"/>
                      <a:r>
                        <a:rPr lang="en-US" sz="1200" b="0" i="0" u="none" strike="noStrike">
                          <a:solidFill>
                            <a:srgbClr val="000000"/>
                          </a:solidFill>
                          <a:effectLst/>
                          <a:latin typeface="Calibri" panose="020F0502020204030204" pitchFamily="34" charset="0"/>
                        </a:rPr>
                        <a:t>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fontAlgn="b"/>
                      <a:r>
                        <a:rPr lang="en-US" sz="1200" b="0" i="0" u="none" strike="noStrike" dirty="0">
                          <a:solidFill>
                            <a:srgbClr val="000000"/>
                          </a:solidFill>
                          <a:effectLst/>
                          <a:latin typeface="Calibri" panose="020F0502020204030204" pitchFamily="34"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fontAlgn="b"/>
                      <a:r>
                        <a:rPr lang="en-US" sz="1200" b="0" i="0" u="none" strike="noStrike" dirty="0">
                          <a:solidFill>
                            <a:srgbClr val="000000"/>
                          </a:solidFill>
                          <a:effectLst/>
                          <a:latin typeface="Calibri" panose="020F0502020204030204" pitchFamily="34" charset="0"/>
                        </a:rPr>
                        <a:t>Decreased applications, decreased enrollment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62205321"/>
                  </a:ext>
                </a:extLst>
              </a:tr>
            </a:tbl>
          </a:graphicData>
        </a:graphic>
      </p:graphicFrame>
    </p:spTree>
    <p:extLst>
      <p:ext uri="{BB962C8B-B14F-4D97-AF65-F5344CB8AC3E}">
        <p14:creationId xmlns:p14="http://schemas.microsoft.com/office/powerpoint/2010/main" val="210129131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BDF814-BB99-4B01-A530-914C7762E904}"/>
              </a:ext>
            </a:extLst>
          </p:cNvPr>
          <p:cNvSpPr>
            <a:spLocks noGrp="1"/>
          </p:cNvSpPr>
          <p:nvPr>
            <p:ph type="title"/>
          </p:nvPr>
        </p:nvSpPr>
        <p:spPr>
          <a:xfrm>
            <a:off x="609600" y="107440"/>
            <a:ext cx="10972800" cy="609600"/>
          </a:xfrm>
        </p:spPr>
        <p:txBody>
          <a:bodyPr>
            <a:normAutofit fontScale="90000"/>
          </a:bodyPr>
          <a:lstStyle/>
          <a:p>
            <a:r>
              <a:rPr lang="en-US" sz="2800" dirty="0"/>
              <a:t>UG Program Performance – Competitor Comparison to Downward Trends*  </a:t>
            </a:r>
          </a:p>
        </p:txBody>
      </p:sp>
      <p:sp>
        <p:nvSpPr>
          <p:cNvPr id="4" name="Slide Number Placeholder 3">
            <a:extLst>
              <a:ext uri="{FF2B5EF4-FFF2-40B4-BE49-F238E27FC236}">
                <a16:creationId xmlns:a16="http://schemas.microsoft.com/office/drawing/2014/main" id="{21301064-F885-44D5-9E17-CB1FB395BD9A}"/>
              </a:ext>
            </a:extLst>
          </p:cNvPr>
          <p:cNvSpPr>
            <a:spLocks noGrp="1"/>
          </p:cNvSpPr>
          <p:nvPr>
            <p:ph type="sldNum" sz="quarter" idx="15"/>
          </p:nvPr>
        </p:nvSpPr>
        <p:spPr>
          <a:xfrm rot="10800000" flipH="1" flipV="1">
            <a:off x="5867400" y="6248400"/>
            <a:ext cx="381000" cy="440700"/>
          </a:xfrm>
          <a:prstGeom prst="rect">
            <a:avLst/>
          </a:prstGeom>
        </p:spPr>
        <p:txBody>
          <a:bodyPr vert="horz" lIns="91440" tIns="45720" rIns="91440" bIns="45720" rtlCol="0" anchor="ctr"/>
          <a:lstStyle>
            <a:defPPr>
              <a:defRPr lang="en-US"/>
            </a:defPPr>
            <a:lvl1pPr algn="ctr" rtl="0" fontAlgn="base">
              <a:spcBef>
                <a:spcPct val="0"/>
              </a:spcBef>
              <a:spcAft>
                <a:spcPct val="0"/>
              </a:spcAft>
              <a:defRPr sz="1200" kern="1200">
                <a:solidFill>
                  <a:schemeClr val="tx1">
                    <a:tint val="75000"/>
                  </a:schemeClr>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fld id="{D3F7C509-FEEF-45D3-B896-7C07814C0C13}" type="slidenum">
              <a:rPr lang="en-US" smtClean="0">
                <a:solidFill>
                  <a:srgbClr val="000000"/>
                </a:solidFill>
              </a:rPr>
              <a:pPr/>
              <a:t>48</a:t>
            </a:fld>
            <a:endParaRPr lang="en-US" dirty="0">
              <a:solidFill>
                <a:srgbClr val="000000"/>
              </a:solidFill>
            </a:endParaRPr>
          </a:p>
        </p:txBody>
      </p:sp>
      <p:graphicFrame>
        <p:nvGraphicFramePr>
          <p:cNvPr id="5" name="Table 5">
            <a:extLst>
              <a:ext uri="{FF2B5EF4-FFF2-40B4-BE49-F238E27FC236}">
                <a16:creationId xmlns:a16="http://schemas.microsoft.com/office/drawing/2014/main" id="{69BF92EA-9572-4C98-BE72-96B7C2B8978B}"/>
              </a:ext>
            </a:extLst>
          </p:cNvPr>
          <p:cNvGraphicFramePr>
            <a:graphicFrameLocks noGrp="1"/>
          </p:cNvGraphicFramePr>
          <p:nvPr/>
        </p:nvGraphicFramePr>
        <p:xfrm>
          <a:off x="508000" y="1155009"/>
          <a:ext cx="11307499" cy="4739874"/>
        </p:xfrm>
        <a:graphic>
          <a:graphicData uri="http://schemas.openxmlformats.org/drawingml/2006/table">
            <a:tbl>
              <a:tblPr firstRow="1" bandRow="1">
                <a:tableStyleId>{5C22544A-7EE6-4342-B048-85BDC9FD1C3A}</a:tableStyleId>
              </a:tblPr>
              <a:tblGrid>
                <a:gridCol w="2521228">
                  <a:extLst>
                    <a:ext uri="{9D8B030D-6E8A-4147-A177-3AD203B41FA5}">
                      <a16:colId xmlns:a16="http://schemas.microsoft.com/office/drawing/2014/main" val="2371324396"/>
                    </a:ext>
                  </a:extLst>
                </a:gridCol>
                <a:gridCol w="801639">
                  <a:extLst>
                    <a:ext uri="{9D8B030D-6E8A-4147-A177-3AD203B41FA5}">
                      <a16:colId xmlns:a16="http://schemas.microsoft.com/office/drawing/2014/main" val="1863359107"/>
                    </a:ext>
                  </a:extLst>
                </a:gridCol>
                <a:gridCol w="715838">
                  <a:extLst>
                    <a:ext uri="{9D8B030D-6E8A-4147-A177-3AD203B41FA5}">
                      <a16:colId xmlns:a16="http://schemas.microsoft.com/office/drawing/2014/main" val="3493868737"/>
                    </a:ext>
                  </a:extLst>
                </a:gridCol>
                <a:gridCol w="685436">
                  <a:extLst>
                    <a:ext uri="{9D8B030D-6E8A-4147-A177-3AD203B41FA5}">
                      <a16:colId xmlns:a16="http://schemas.microsoft.com/office/drawing/2014/main" val="3295875266"/>
                    </a:ext>
                  </a:extLst>
                </a:gridCol>
                <a:gridCol w="671406">
                  <a:extLst>
                    <a:ext uri="{9D8B030D-6E8A-4147-A177-3AD203B41FA5}">
                      <a16:colId xmlns:a16="http://schemas.microsoft.com/office/drawing/2014/main" val="991469697"/>
                    </a:ext>
                  </a:extLst>
                </a:gridCol>
                <a:gridCol w="738994">
                  <a:extLst>
                    <a:ext uri="{9D8B030D-6E8A-4147-A177-3AD203B41FA5}">
                      <a16:colId xmlns:a16="http://schemas.microsoft.com/office/drawing/2014/main" val="608617747"/>
                    </a:ext>
                  </a:extLst>
                </a:gridCol>
                <a:gridCol w="738994">
                  <a:extLst>
                    <a:ext uri="{9D8B030D-6E8A-4147-A177-3AD203B41FA5}">
                      <a16:colId xmlns:a16="http://schemas.microsoft.com/office/drawing/2014/main" val="1526965790"/>
                    </a:ext>
                  </a:extLst>
                </a:gridCol>
                <a:gridCol w="738994">
                  <a:extLst>
                    <a:ext uri="{9D8B030D-6E8A-4147-A177-3AD203B41FA5}">
                      <a16:colId xmlns:a16="http://schemas.microsoft.com/office/drawing/2014/main" val="177878616"/>
                    </a:ext>
                  </a:extLst>
                </a:gridCol>
                <a:gridCol w="738994">
                  <a:extLst>
                    <a:ext uri="{9D8B030D-6E8A-4147-A177-3AD203B41FA5}">
                      <a16:colId xmlns:a16="http://schemas.microsoft.com/office/drawing/2014/main" val="2767540303"/>
                    </a:ext>
                  </a:extLst>
                </a:gridCol>
                <a:gridCol w="738994">
                  <a:extLst>
                    <a:ext uri="{9D8B030D-6E8A-4147-A177-3AD203B41FA5}">
                      <a16:colId xmlns:a16="http://schemas.microsoft.com/office/drawing/2014/main" val="99339852"/>
                    </a:ext>
                  </a:extLst>
                </a:gridCol>
                <a:gridCol w="738994">
                  <a:extLst>
                    <a:ext uri="{9D8B030D-6E8A-4147-A177-3AD203B41FA5}">
                      <a16:colId xmlns:a16="http://schemas.microsoft.com/office/drawing/2014/main" val="2777972342"/>
                    </a:ext>
                  </a:extLst>
                </a:gridCol>
                <a:gridCol w="738994">
                  <a:extLst>
                    <a:ext uri="{9D8B030D-6E8A-4147-A177-3AD203B41FA5}">
                      <a16:colId xmlns:a16="http://schemas.microsoft.com/office/drawing/2014/main" val="2002830752"/>
                    </a:ext>
                  </a:extLst>
                </a:gridCol>
                <a:gridCol w="738994">
                  <a:extLst>
                    <a:ext uri="{9D8B030D-6E8A-4147-A177-3AD203B41FA5}">
                      <a16:colId xmlns:a16="http://schemas.microsoft.com/office/drawing/2014/main" val="2063058064"/>
                    </a:ext>
                  </a:extLst>
                </a:gridCol>
              </a:tblGrid>
              <a:tr h="429715">
                <a:tc>
                  <a:txBody>
                    <a:bodyPr/>
                    <a:lstStyle/>
                    <a:p>
                      <a:pPr algn="ctr"/>
                      <a:r>
                        <a:rPr lang="en-US" sz="1000" dirty="0">
                          <a:solidFill>
                            <a:schemeClr val="bg1"/>
                          </a:solidFill>
                          <a:latin typeface="+mj-lt"/>
                        </a:rPr>
                        <a:t>Program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sz="1000" b="1" i="0" u="none" strike="noStrike" dirty="0">
                          <a:solidFill>
                            <a:schemeClr val="bg1"/>
                          </a:solidFill>
                          <a:effectLst/>
                          <a:latin typeface="+mj-lt"/>
                        </a:rPr>
                        <a:t> </a:t>
                      </a:r>
                      <a:r>
                        <a:rPr lang="en-US" sz="1000" b="1" i="0" u="none" strike="noStrike" cap="none" spc="0" baseline="0" dirty="0">
                          <a:ln>
                            <a:noFill/>
                          </a:ln>
                          <a:solidFill>
                            <a:schemeClr val="bg1"/>
                          </a:solidFill>
                          <a:effectLst/>
                          <a:uFillTx/>
                          <a:latin typeface="+mj-lt"/>
                          <a:ea typeface="+mn-ea"/>
                          <a:cs typeface="+mn-cs"/>
                          <a:sym typeface="Arial"/>
                        </a:rPr>
                        <a:t>MSSU</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sz="1000" b="1" i="0" u="none" strike="noStrike" cap="none" spc="0" baseline="0" dirty="0">
                          <a:ln>
                            <a:noFill/>
                          </a:ln>
                          <a:solidFill>
                            <a:schemeClr val="bg1"/>
                          </a:solidFill>
                          <a:effectLst/>
                          <a:uFillTx/>
                          <a:latin typeface="+mj-lt"/>
                          <a:ea typeface="+mn-ea"/>
                          <a:cs typeface="+mn-cs"/>
                          <a:sym typeface="Arial"/>
                        </a:rPr>
                        <a:t>Central Missouri </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sz="1000" b="1" i="0" u="none" strike="noStrike" cap="none" spc="0" baseline="0" dirty="0">
                          <a:ln>
                            <a:noFill/>
                          </a:ln>
                          <a:solidFill>
                            <a:schemeClr val="bg1"/>
                          </a:solidFill>
                          <a:effectLst/>
                          <a:uFillTx/>
                          <a:latin typeface="+mj-lt"/>
                          <a:ea typeface="+mn-ea"/>
                          <a:cs typeface="+mn-cs"/>
                          <a:sym typeface="Arial"/>
                        </a:rPr>
                        <a:t>Emporia </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000" b="1" i="0" u="none" strike="noStrike" cap="none" spc="0" baseline="0" dirty="0">
                          <a:ln>
                            <a:noFill/>
                          </a:ln>
                          <a:solidFill>
                            <a:schemeClr val="bg1"/>
                          </a:solidFill>
                          <a:effectLst/>
                          <a:uFillTx/>
                          <a:latin typeface="+mj-lt"/>
                          <a:ea typeface="+mn-ea"/>
                          <a:cs typeface="+mn-cs"/>
                          <a:sym typeface="Arial"/>
                        </a:rPr>
                        <a:t>K State  </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000" b="1" i="0" u="none" strike="noStrike" cap="none" spc="0" baseline="0" dirty="0">
                          <a:ln>
                            <a:noFill/>
                          </a:ln>
                          <a:solidFill>
                            <a:schemeClr val="bg1"/>
                          </a:solidFill>
                          <a:effectLst/>
                          <a:uFillTx/>
                          <a:latin typeface="+mj-lt"/>
                          <a:ea typeface="+mn-ea"/>
                          <a:cs typeface="+mn-cs"/>
                          <a:sym typeface="Arial"/>
                        </a:rPr>
                        <a:t>Mid-America Nazarene (Nursing) </a:t>
                      </a:r>
                      <a:endParaRPr lang="en-US" sz="1000" b="1" i="0" u="none" strike="noStrike" dirty="0">
                        <a:solidFill>
                          <a:schemeClr val="bg1"/>
                        </a:solidFill>
                        <a:effectLst/>
                        <a:latin typeface="+mj-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000" b="1" i="0" u="none" strike="noStrike" cap="none" spc="0" baseline="0" dirty="0">
                          <a:ln>
                            <a:noFill/>
                          </a:ln>
                          <a:solidFill>
                            <a:schemeClr val="bg1"/>
                          </a:solidFill>
                          <a:effectLst/>
                          <a:uFillTx/>
                          <a:latin typeface="+mj-lt"/>
                          <a:ea typeface="+mn-ea"/>
                          <a:cs typeface="+mn-cs"/>
                          <a:sym typeface="Arial"/>
                        </a:rPr>
                        <a:t>Fort Hays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000" b="1" i="0" u="none" strike="noStrike" cap="none" spc="0" baseline="0" dirty="0">
                          <a:ln>
                            <a:noFill/>
                          </a:ln>
                          <a:solidFill>
                            <a:schemeClr val="bg1"/>
                          </a:solidFill>
                          <a:effectLst/>
                          <a:uFillTx/>
                          <a:latin typeface="+mj-lt"/>
                          <a:ea typeface="+mn-ea"/>
                          <a:cs typeface="+mn-cs"/>
                          <a:sym typeface="Arial"/>
                        </a:rPr>
                        <a:t>Missouri Western  </a:t>
                      </a:r>
                      <a:endParaRPr lang="en-US" sz="1000" b="1" i="0" u="none" strike="noStrike" dirty="0">
                        <a:solidFill>
                          <a:schemeClr val="bg1"/>
                        </a:solidFill>
                        <a:effectLst/>
                        <a:latin typeface="+mj-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000" b="1" i="0" u="none" strike="noStrike" dirty="0">
                          <a:solidFill>
                            <a:schemeClr val="bg1"/>
                          </a:solidFill>
                          <a:effectLst/>
                          <a:latin typeface="+mj-lt"/>
                        </a:rPr>
                        <a:t>Washburn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000" b="1" i="0" u="none" strike="noStrike" cap="none" spc="0" baseline="0" dirty="0">
                          <a:ln>
                            <a:noFill/>
                          </a:ln>
                          <a:solidFill>
                            <a:schemeClr val="bg1"/>
                          </a:solidFill>
                          <a:effectLst/>
                          <a:uFillTx/>
                          <a:latin typeface="+mj-lt"/>
                          <a:ea typeface="+mn-ea"/>
                          <a:cs typeface="+mn-cs"/>
                          <a:sym typeface="Arial"/>
                        </a:rPr>
                        <a:t>NWMS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sz="1000" b="1" i="0" u="none" strike="noStrike" cap="none" spc="0" baseline="0" dirty="0">
                          <a:ln>
                            <a:noFill/>
                          </a:ln>
                          <a:solidFill>
                            <a:schemeClr val="bg1"/>
                          </a:solidFill>
                          <a:effectLst/>
                          <a:uFillTx/>
                          <a:latin typeface="+mj-lt"/>
                          <a:ea typeface="+mn-ea"/>
                          <a:cs typeface="+mn-cs"/>
                          <a:sym typeface="Arial"/>
                        </a:rPr>
                        <a:t>OSU</a:t>
                      </a:r>
                      <a:endParaRPr lang="en-US" sz="1000" b="1" i="0" u="none" strike="noStrike" dirty="0">
                        <a:solidFill>
                          <a:schemeClr val="bg1"/>
                        </a:solidFill>
                        <a:effectLst/>
                        <a:latin typeface="+mj-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000" b="1" i="0" u="none" strike="noStrike" cap="none" spc="0" baseline="0" dirty="0">
                          <a:ln>
                            <a:noFill/>
                          </a:ln>
                          <a:solidFill>
                            <a:schemeClr val="bg1"/>
                          </a:solidFill>
                          <a:effectLst/>
                          <a:uFillTx/>
                          <a:latin typeface="+mj-lt"/>
                          <a:ea typeface="+mn-ea"/>
                          <a:cs typeface="+mn-cs"/>
                          <a:sym typeface="Arial"/>
                        </a:rPr>
                        <a:t>Ferris</a:t>
                      </a:r>
                      <a:endParaRPr lang="en-US" sz="1000" b="1" i="0" u="none" strike="noStrike" dirty="0">
                        <a:solidFill>
                          <a:schemeClr val="bg1"/>
                        </a:solidFill>
                        <a:effectLst/>
                        <a:latin typeface="+mj-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000" b="1" i="0" u="none" strike="noStrike" cap="none" spc="0" baseline="0" dirty="0">
                          <a:ln>
                            <a:noFill/>
                          </a:ln>
                          <a:solidFill>
                            <a:schemeClr val="bg1"/>
                          </a:solidFill>
                          <a:effectLst/>
                          <a:uFillTx/>
                          <a:latin typeface="+mj-lt"/>
                          <a:ea typeface="+mn-ea"/>
                          <a:cs typeface="+mn-cs"/>
                          <a:sym typeface="Arial"/>
                        </a:rPr>
                        <a:t>KU</a:t>
                      </a:r>
                      <a:endParaRPr lang="en-US" sz="1000" b="1" i="0" u="none" strike="noStrike" dirty="0">
                        <a:solidFill>
                          <a:schemeClr val="bg1"/>
                        </a:solidFill>
                        <a:effectLst/>
                        <a:latin typeface="+mj-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04502469"/>
                  </a:ext>
                </a:extLst>
              </a:tr>
              <a:tr h="389334">
                <a:tc>
                  <a:txBody>
                    <a:bodyPr/>
                    <a:lstStyle/>
                    <a:p>
                      <a:pPr algn="l" rtl="0" fontAlgn="ctr"/>
                      <a:r>
                        <a:rPr lang="en-US" sz="1000" b="1" i="0" u="none" strike="noStrike" dirty="0">
                          <a:solidFill>
                            <a:srgbClr val="000000"/>
                          </a:solidFill>
                          <a:effectLst/>
                          <a:latin typeface="Calibri" panose="020F0502020204030204" pitchFamily="34" charset="0"/>
                        </a:rPr>
                        <a:t>Kelce School of Business (Management)</a:t>
                      </a:r>
                    </a:p>
                  </a:txBody>
                  <a:tcPr marL="857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endParaRPr lang="en-US" sz="10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endParaRPr lang="en-US" sz="10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endParaRPr lang="en-US" sz="10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rtl="0" fontAlgn="ctr"/>
                      <a:endParaRPr lang="en-US" sz="10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rtl="0" fontAlgn="ctr"/>
                      <a:endParaRPr lang="en-US" sz="10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rtl="0" fontAlgn="ctr"/>
                      <a:endParaRPr lang="en-US" sz="10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algn="ctr" rtl="0" fontAlgn="ctr"/>
                      <a:endParaRPr lang="en-US" sz="10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rtl="0" fontAlgn="ctr"/>
                      <a:endParaRPr lang="en-US" sz="10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rtl="0" fontAlgn="ctr"/>
                      <a:endParaRPr lang="en-US" sz="10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rtl="0" fontAlgn="ctr"/>
                      <a:endParaRPr lang="en-US" sz="10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algn="ctr" rtl="0" fontAlgn="ctr"/>
                      <a:endParaRPr lang="en-US" sz="10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endParaRPr lang="en-US" sz="10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extLst>
                  <a:ext uri="{0D108BD9-81ED-4DB2-BD59-A6C34878D82A}">
                    <a16:rowId xmlns:a16="http://schemas.microsoft.com/office/drawing/2014/main" val="238581192"/>
                  </a:ext>
                </a:extLst>
              </a:tr>
              <a:tr h="389334">
                <a:tc>
                  <a:txBody>
                    <a:bodyPr/>
                    <a:lstStyle/>
                    <a:p>
                      <a:pPr algn="l" rtl="0" fontAlgn="ctr"/>
                      <a:r>
                        <a:rPr lang="en-US" sz="1000" b="1" i="0" u="none" strike="noStrike" dirty="0">
                          <a:solidFill>
                            <a:srgbClr val="000000"/>
                          </a:solidFill>
                          <a:effectLst/>
                          <a:latin typeface="Calibri" panose="020F0502020204030204" pitchFamily="34" charset="0"/>
                        </a:rPr>
                        <a:t>Teaching and Leadership (Elementary Ed K-6) </a:t>
                      </a:r>
                    </a:p>
                  </a:txBody>
                  <a:tcPr marL="857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endParaRPr lang="en-US" sz="10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rtl="0" fontAlgn="ctr"/>
                      <a:endParaRPr lang="en-US" sz="10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algn="ctr" rtl="0" fontAlgn="ctr"/>
                      <a:endParaRPr lang="en-US" sz="10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algn="ctr" rtl="0" fontAlgn="ctr"/>
                      <a:endParaRPr lang="en-US" sz="10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algn="ctr" rtl="0" fontAlgn="ctr"/>
                      <a:endParaRPr lang="en-US" sz="10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rtl="0" fontAlgn="ctr"/>
                      <a:endParaRPr lang="en-US" sz="10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algn="ctr" rtl="0" fontAlgn="ctr"/>
                      <a:endParaRPr lang="en-US" sz="10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rtl="0" fontAlgn="ctr"/>
                      <a:endParaRPr lang="en-US" sz="10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rtl="0" fontAlgn="ctr"/>
                      <a:endParaRPr lang="en-US" sz="10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rtl="0" fontAlgn="ctr"/>
                      <a:endParaRPr lang="en-US" sz="10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algn="ctr" rtl="0" fontAlgn="ctr"/>
                      <a:endParaRPr lang="en-US" sz="10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rtl="0" fontAlgn="ctr"/>
                      <a:endParaRPr lang="en-US" sz="10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401260073"/>
                  </a:ext>
                </a:extLst>
              </a:tr>
              <a:tr h="389334">
                <a:tc>
                  <a:txBody>
                    <a:bodyPr/>
                    <a:lstStyle/>
                    <a:p>
                      <a:pPr algn="l" rtl="0" fontAlgn="ctr"/>
                      <a:r>
                        <a:rPr lang="en-US" sz="1000" b="1" i="0" u="none" strike="noStrike" dirty="0">
                          <a:solidFill>
                            <a:srgbClr val="000000"/>
                          </a:solidFill>
                          <a:effectLst/>
                          <a:latin typeface="Calibri" panose="020F0502020204030204" pitchFamily="34" charset="0"/>
                        </a:rPr>
                        <a:t>Engineering Tech (Mechanical ET)  </a:t>
                      </a:r>
                    </a:p>
                  </a:txBody>
                  <a:tcPr marL="857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000" b="0" i="0" u="none" strike="noStrike" dirty="0">
                          <a:solidFill>
                            <a:srgbClr val="000000"/>
                          </a:solidFill>
                          <a:effectLst/>
                          <a:latin typeface="Calibri" panose="020F0502020204030204" pitchFamily="34" charset="0"/>
                        </a:rPr>
                        <a:t>N/A</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sz="1000" b="0" i="0" u="none" strike="noStrike" dirty="0">
                          <a:solidFill>
                            <a:srgbClr val="000000"/>
                          </a:solidFill>
                          <a:effectLst/>
                          <a:latin typeface="Calibri" panose="020F0502020204030204" pitchFamily="34" charset="0"/>
                        </a:rPr>
                        <a:t>N/A</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sz="1000" b="0" i="0" u="none" strike="noStrike" dirty="0">
                          <a:solidFill>
                            <a:srgbClr val="000000"/>
                          </a:solidFill>
                          <a:effectLst/>
                          <a:latin typeface="Calibri" panose="020F0502020204030204" pitchFamily="34" charset="0"/>
                        </a:rPr>
                        <a:t>N/A</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endParaRPr lang="en-US" sz="10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rtl="0" fontAlgn="ctr"/>
                      <a:r>
                        <a:rPr lang="en-US" sz="1000" b="0" i="0" u="none" strike="noStrike" dirty="0">
                          <a:solidFill>
                            <a:srgbClr val="000000"/>
                          </a:solidFill>
                          <a:effectLst/>
                          <a:latin typeface="Calibri" panose="020F0502020204030204" pitchFamily="34" charset="0"/>
                        </a:rPr>
                        <a:t>N/A</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sz="1000" b="0" i="0" u="none" strike="noStrike" dirty="0">
                          <a:solidFill>
                            <a:srgbClr val="000000"/>
                          </a:solidFill>
                          <a:effectLst/>
                          <a:latin typeface="Calibri" panose="020F0502020204030204" pitchFamily="34" charset="0"/>
                        </a:rPr>
                        <a:t>N/A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endParaRPr lang="en-US" sz="10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endParaRPr lang="en-US" sz="10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rtl="0" fontAlgn="ctr"/>
                      <a:r>
                        <a:rPr lang="en-US" sz="1000" b="0" i="0" u="none" strike="noStrike" dirty="0">
                          <a:solidFill>
                            <a:srgbClr val="000000"/>
                          </a:solidFill>
                          <a:effectLst/>
                          <a:latin typeface="Calibri" panose="020F0502020204030204" pitchFamily="34" charset="0"/>
                        </a:rPr>
                        <a:t>N/A</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endParaRPr lang="en-US" sz="10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algn="ctr" rtl="0" fontAlgn="ctr"/>
                      <a:endParaRPr lang="en-US" sz="10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endParaRPr lang="en-US" sz="10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extLst>
                  <a:ext uri="{0D108BD9-81ED-4DB2-BD59-A6C34878D82A}">
                    <a16:rowId xmlns:a16="http://schemas.microsoft.com/office/drawing/2014/main" val="414598811"/>
                  </a:ext>
                </a:extLst>
              </a:tr>
              <a:tr h="389334">
                <a:tc>
                  <a:txBody>
                    <a:bodyPr/>
                    <a:lstStyle/>
                    <a:p>
                      <a:pPr algn="l" rtl="0" fontAlgn="ctr"/>
                      <a:r>
                        <a:rPr lang="en-US" sz="1000" b="1" i="0" u="none" strike="noStrike" dirty="0">
                          <a:solidFill>
                            <a:srgbClr val="000000"/>
                          </a:solidFill>
                          <a:effectLst/>
                          <a:latin typeface="Calibri" panose="020F0502020204030204" pitchFamily="34" charset="0"/>
                        </a:rPr>
                        <a:t>Hist Phil Soc Sci (Justice Studies) </a:t>
                      </a:r>
                    </a:p>
                  </a:txBody>
                  <a:tcPr marL="857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endParaRPr lang="en-US" sz="10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algn="ctr" rtl="0" fontAlgn="ctr"/>
                      <a:endParaRPr lang="en-US" sz="10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algn="ctr" rtl="0" fontAlgn="ctr"/>
                      <a:endParaRPr lang="en-US" sz="10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rtl="0" fontAlgn="ctr"/>
                      <a:r>
                        <a:rPr lang="en-US" sz="1000" b="0" i="0" u="none" strike="noStrike" dirty="0">
                          <a:solidFill>
                            <a:srgbClr val="000000"/>
                          </a:solidFill>
                          <a:effectLst/>
                          <a:latin typeface="Calibri" panose="020F0502020204030204" pitchFamily="34" charset="0"/>
                        </a:rPr>
                        <a:t>N/A</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endParaRPr lang="en-US" sz="10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rtl="0" fontAlgn="ctr"/>
                      <a:endParaRPr lang="en-US" sz="10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algn="ctr" rtl="0" fontAlgn="ctr"/>
                      <a:endParaRPr lang="en-US" sz="10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algn="ctr" rtl="0" fontAlgn="ctr"/>
                      <a:endParaRPr lang="en-US" sz="10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algn="ctr" rtl="0" fontAlgn="ctr"/>
                      <a:r>
                        <a:rPr lang="en-US" sz="1000" b="0" i="0" u="none" strike="noStrike" dirty="0">
                          <a:solidFill>
                            <a:srgbClr val="000000"/>
                          </a:solidFill>
                          <a:effectLst/>
                          <a:latin typeface="Calibri" panose="020F0502020204030204" pitchFamily="34" charset="0"/>
                        </a:rPr>
                        <a:t>N/A</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sz="1000" b="0" i="0" u="none" strike="noStrike" dirty="0">
                          <a:solidFill>
                            <a:srgbClr val="000000"/>
                          </a:solidFill>
                          <a:effectLst/>
                          <a:latin typeface="Calibri" panose="020F0502020204030204" pitchFamily="34" charset="0"/>
                        </a:rPr>
                        <a:t>N/A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endParaRPr lang="en-US" sz="10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algn="ctr" rtl="0" fontAlgn="ctr"/>
                      <a:r>
                        <a:rPr lang="en-US" sz="1000" b="0" i="0" u="none" strike="noStrike" dirty="0">
                          <a:solidFill>
                            <a:srgbClr val="000000"/>
                          </a:solidFill>
                          <a:effectLst/>
                          <a:latin typeface="Calibri" panose="020F0502020204030204" pitchFamily="34" charset="0"/>
                        </a:rPr>
                        <a:t>N/A</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75229380"/>
                  </a:ext>
                </a:extLst>
              </a:tr>
              <a:tr h="389334">
                <a:tc>
                  <a:txBody>
                    <a:bodyPr/>
                    <a:lstStyle/>
                    <a:p>
                      <a:pPr algn="l" rtl="0" fontAlgn="ctr"/>
                      <a:r>
                        <a:rPr lang="en-US" sz="1000" b="1" i="0" u="none" strike="noStrike" dirty="0" err="1">
                          <a:solidFill>
                            <a:srgbClr val="000000"/>
                          </a:solidFill>
                          <a:effectLst/>
                          <a:latin typeface="Calibri" panose="020F0502020204030204" pitchFamily="34" charset="0"/>
                        </a:rPr>
                        <a:t>Interdisc</a:t>
                      </a:r>
                      <a:r>
                        <a:rPr lang="en-US" sz="1000" b="1" i="0" u="none" strike="noStrike">
                          <a:solidFill>
                            <a:srgbClr val="000000"/>
                          </a:solidFill>
                          <a:effectLst/>
                          <a:latin typeface="Calibri" panose="020F0502020204030204" pitchFamily="34" charset="0"/>
                        </a:rPr>
                        <a:t> (General Studies) </a:t>
                      </a:r>
                    </a:p>
                  </a:txBody>
                  <a:tcPr marL="857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endParaRPr lang="en-US" sz="1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algn="ctr" rtl="0" fontAlgn="ctr"/>
                      <a:endParaRPr lang="en-US" sz="1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algn="ctr" rtl="0" fontAlgn="ctr"/>
                      <a:endParaRPr lang="en-US" sz="1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endParaRPr lang="en-US" sz="1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rtl="0" fontAlgn="ctr"/>
                      <a:endParaRPr lang="en-US" sz="1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rtl="0" fontAlgn="ctr"/>
                      <a:endParaRPr lang="en-US" sz="1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algn="ctr" rtl="0" fontAlgn="ctr"/>
                      <a:r>
                        <a:rPr lang="en-US" sz="1000" b="0" i="0" u="none" strike="noStrike">
                          <a:solidFill>
                            <a:srgbClr val="000000"/>
                          </a:solidFill>
                          <a:effectLst/>
                          <a:latin typeface="Calibri" panose="020F0502020204030204" pitchFamily="34" charset="0"/>
                        </a:rPr>
                        <a:t>N/A</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endParaRPr lang="en-US" sz="1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algn="ctr" rtl="0" fontAlgn="ctr"/>
                      <a:r>
                        <a:rPr lang="en-US" sz="1000" b="0" i="0" u="none" strike="noStrike">
                          <a:solidFill>
                            <a:srgbClr val="000000"/>
                          </a:solidFill>
                          <a:effectLst/>
                          <a:latin typeface="Calibri" panose="020F0502020204030204" pitchFamily="34" charset="0"/>
                        </a:rPr>
                        <a:t>N/A</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endParaRPr lang="en-US" sz="1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algn="ctr" rtl="0" fontAlgn="ctr"/>
                      <a:endParaRPr lang="en-US" sz="1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algn="ctr" rtl="0" fontAlgn="ctr"/>
                      <a:endParaRPr lang="en-US" sz="1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extLst>
                  <a:ext uri="{0D108BD9-81ED-4DB2-BD59-A6C34878D82A}">
                    <a16:rowId xmlns:a16="http://schemas.microsoft.com/office/drawing/2014/main" val="3359748773"/>
                  </a:ext>
                </a:extLst>
              </a:tr>
              <a:tr h="389334">
                <a:tc>
                  <a:txBody>
                    <a:bodyPr/>
                    <a:lstStyle/>
                    <a:p>
                      <a:pPr algn="l" rtl="0" fontAlgn="ctr"/>
                      <a:r>
                        <a:rPr lang="en-US" sz="1000" b="1" i="0" u="none" strike="noStrike">
                          <a:solidFill>
                            <a:srgbClr val="000000"/>
                          </a:solidFill>
                          <a:effectLst/>
                          <a:latin typeface="Calibri" panose="020F0502020204030204" pitchFamily="34" charset="0"/>
                        </a:rPr>
                        <a:t>Family and Consumer Sci</a:t>
                      </a:r>
                    </a:p>
                  </a:txBody>
                  <a:tcPr marL="857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000" b="0" i="0" u="none" strike="noStrike">
                          <a:solidFill>
                            <a:srgbClr val="000000"/>
                          </a:solidFill>
                          <a:effectLst/>
                          <a:latin typeface="Calibri" panose="020F0502020204030204" pitchFamily="34" charset="0"/>
                        </a:rPr>
                        <a:t>N/A</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endParaRPr lang="en-US" sz="1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algn="ctr" rtl="0" fontAlgn="ctr"/>
                      <a:r>
                        <a:rPr lang="en-US" sz="1000" b="0" i="0" u="none" strike="noStrike">
                          <a:solidFill>
                            <a:srgbClr val="000000"/>
                          </a:solidFill>
                          <a:effectLst/>
                          <a:latin typeface="Calibri" panose="020F0502020204030204" pitchFamily="34" charset="0"/>
                        </a:rPr>
                        <a:t>N/A</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endParaRPr lang="en-US" sz="1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algn="ctr" rtl="0" fontAlgn="ctr"/>
                      <a:r>
                        <a:rPr lang="en-US" sz="1000" b="0" i="0" u="none" strike="noStrike">
                          <a:solidFill>
                            <a:srgbClr val="000000"/>
                          </a:solidFill>
                          <a:effectLst/>
                          <a:latin typeface="Calibri" panose="020F0502020204030204" pitchFamily="34" charset="0"/>
                        </a:rPr>
                        <a:t>N/A</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sz="1000" b="0" i="0" u="none" strike="noStrike">
                          <a:solidFill>
                            <a:srgbClr val="000000"/>
                          </a:solidFill>
                          <a:effectLst/>
                          <a:latin typeface="Calibri" panose="020F0502020204030204" pitchFamily="34" charset="0"/>
                        </a:rPr>
                        <a:t>N/A</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sz="1000" b="0" i="0" u="none" strike="noStrike">
                          <a:solidFill>
                            <a:srgbClr val="000000"/>
                          </a:solidFill>
                          <a:effectLst/>
                          <a:latin typeface="Calibri" panose="020F0502020204030204" pitchFamily="34" charset="0"/>
                        </a:rPr>
                        <a:t>N/A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sz="1000" b="0" i="0" u="none" strike="noStrike">
                          <a:solidFill>
                            <a:srgbClr val="000000"/>
                          </a:solidFill>
                          <a:effectLst/>
                          <a:latin typeface="Calibri" panose="020F0502020204030204" pitchFamily="34" charset="0"/>
                        </a:rPr>
                        <a:t>N/A</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sz="1000" b="0" i="0" u="none" strike="noStrike" dirty="0">
                          <a:solidFill>
                            <a:srgbClr val="000000"/>
                          </a:solidFill>
                          <a:effectLst/>
                          <a:latin typeface="Calibri" panose="020F0502020204030204" pitchFamily="34" charset="0"/>
                        </a:rPr>
                        <a:t>N/A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endParaRPr lang="en-US" sz="1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algn="ctr" rtl="0" fontAlgn="ctr"/>
                      <a:endParaRPr lang="en-US" sz="1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algn="ctr" rtl="0" fontAlgn="ctr"/>
                      <a:r>
                        <a:rPr lang="en-US" sz="1000" b="0" i="0" u="none" strike="noStrike">
                          <a:solidFill>
                            <a:srgbClr val="000000"/>
                          </a:solidFill>
                          <a:effectLst/>
                          <a:latin typeface="Calibri" panose="020F0502020204030204" pitchFamily="34" charset="0"/>
                        </a:rPr>
                        <a:t>N/A</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83933335"/>
                  </a:ext>
                </a:extLst>
              </a:tr>
              <a:tr h="389334">
                <a:tc>
                  <a:txBody>
                    <a:bodyPr/>
                    <a:lstStyle/>
                    <a:p>
                      <a:pPr algn="l" rtl="0" fontAlgn="ctr"/>
                      <a:r>
                        <a:rPr lang="en-US" sz="1000" b="1" i="0" u="none" strike="noStrike">
                          <a:solidFill>
                            <a:srgbClr val="000000"/>
                          </a:solidFill>
                          <a:effectLst/>
                          <a:latin typeface="Calibri" panose="020F0502020204030204" pitchFamily="34" charset="0"/>
                        </a:rPr>
                        <a:t>Art</a:t>
                      </a:r>
                    </a:p>
                  </a:txBody>
                  <a:tcPr marL="857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endParaRPr lang="en-US" sz="1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endParaRPr lang="en-US" sz="1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algn="ctr" rtl="0" fontAlgn="ctr"/>
                      <a:endParaRPr lang="en-US" sz="1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algn="ctr" rtl="0" fontAlgn="ctr"/>
                      <a:endParaRPr lang="en-US" sz="1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algn="ctr" rtl="0" fontAlgn="ctr"/>
                      <a:r>
                        <a:rPr lang="en-US" sz="1000" b="0" i="0" u="none" strike="noStrike">
                          <a:solidFill>
                            <a:schemeClr val="tx1"/>
                          </a:solidFill>
                          <a:effectLst/>
                          <a:latin typeface="Calibri" panose="020F0502020204030204" pitchFamily="34" charset="0"/>
                        </a:rPr>
                        <a:t>N/A</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endParaRPr lang="en-US" sz="1000" b="0" i="0" u="none" strike="noStrike">
                        <a:solidFill>
                          <a:srgbClr val="FF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algn="ctr" rtl="0" fontAlgn="ctr"/>
                      <a:endParaRPr lang="en-US" sz="1000" b="0" i="0" u="none" strike="noStrike">
                        <a:solidFill>
                          <a:srgbClr val="FF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algn="ctr" rtl="0" fontAlgn="ctr"/>
                      <a:endParaRPr lang="en-US" sz="1000" b="0" i="0" u="none" strike="noStrike">
                        <a:solidFill>
                          <a:srgbClr val="FF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endParaRPr lang="en-US" sz="1000" b="0" i="0" u="none" strike="noStrike">
                        <a:solidFill>
                          <a:srgbClr val="FF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endParaRPr lang="en-US" sz="1000" b="0" i="0" u="none" strike="noStrike">
                        <a:solidFill>
                          <a:srgbClr val="FF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algn="ctr" rtl="0" fontAlgn="ctr"/>
                      <a:endParaRPr lang="en-US" sz="1000" b="0" i="0" u="none" strike="noStrike">
                        <a:solidFill>
                          <a:srgbClr val="FF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algn="ctr" rtl="0" fontAlgn="ctr"/>
                      <a:endParaRPr lang="en-US" sz="1000" b="0" i="0" u="none" strike="noStrike">
                        <a:solidFill>
                          <a:srgbClr val="FF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extLst>
                  <a:ext uri="{0D108BD9-81ED-4DB2-BD59-A6C34878D82A}">
                    <a16:rowId xmlns:a16="http://schemas.microsoft.com/office/drawing/2014/main" val="1565645159"/>
                  </a:ext>
                </a:extLst>
              </a:tr>
              <a:tr h="389334">
                <a:tc>
                  <a:txBody>
                    <a:bodyPr/>
                    <a:lstStyle/>
                    <a:p>
                      <a:pPr algn="l" rtl="0" fontAlgn="ctr"/>
                      <a:r>
                        <a:rPr lang="en-US" sz="1000" b="1" i="0" u="none" strike="noStrike">
                          <a:solidFill>
                            <a:srgbClr val="000000"/>
                          </a:solidFill>
                          <a:effectLst/>
                          <a:latin typeface="Calibri" panose="020F0502020204030204" pitchFamily="34" charset="0"/>
                        </a:rPr>
                        <a:t>Mathematics (BS) </a:t>
                      </a:r>
                    </a:p>
                  </a:txBody>
                  <a:tcPr marL="857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endParaRPr lang="en-US" sz="1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r>
                        <a:rPr lang="en-US" sz="1000" b="0" i="0" u="none" strike="noStrike">
                          <a:solidFill>
                            <a:srgbClr val="000000"/>
                          </a:solidFill>
                          <a:effectLst/>
                          <a:latin typeface="Calibri" panose="020F0502020204030204" pitchFamily="34" charset="0"/>
                        </a:rPr>
                        <a:t>N/A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endParaRPr lang="en-US" sz="1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endParaRPr lang="en-US" sz="1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algn="ctr" rtl="0" fontAlgn="ctr"/>
                      <a:endParaRPr lang="en-US" sz="1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endParaRPr lang="en-US" sz="1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r>
                        <a:rPr lang="en-US" sz="1000" b="0" i="0" u="none" strike="noStrike">
                          <a:solidFill>
                            <a:srgbClr val="000000"/>
                          </a:solidFill>
                          <a:effectLst/>
                          <a:latin typeface="Calibri" panose="020F0502020204030204" pitchFamily="34" charset="0"/>
                        </a:rPr>
                        <a:t>N/A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endParaRPr lang="en-US" sz="1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endParaRPr lang="en-US" sz="1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endParaRPr lang="en-US" sz="1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endParaRPr lang="en-US" sz="1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endParaRPr lang="en-US" sz="1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3093562559"/>
                  </a:ext>
                </a:extLst>
              </a:tr>
              <a:tr h="389334">
                <a:tc>
                  <a:txBody>
                    <a:bodyPr/>
                    <a:lstStyle/>
                    <a:p>
                      <a:pPr algn="l" rtl="0" fontAlgn="ctr"/>
                      <a:r>
                        <a:rPr lang="en-US" sz="1000" b="1" i="0" u="none" strike="noStrike">
                          <a:solidFill>
                            <a:srgbClr val="000000"/>
                          </a:solidFill>
                          <a:effectLst/>
                          <a:latin typeface="Calibri" panose="020F0502020204030204" pitchFamily="34" charset="0"/>
                        </a:rPr>
                        <a:t>Chemistry </a:t>
                      </a:r>
                    </a:p>
                  </a:txBody>
                  <a:tcPr marL="857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endParaRPr lang="en-US" sz="1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endParaRPr lang="en-US" sz="1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endParaRPr lang="en-US" sz="1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endParaRPr lang="en-US" sz="1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endParaRPr lang="en-US" sz="1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endParaRPr lang="en-US" sz="1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endParaRPr lang="en-US" sz="1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endParaRPr lang="en-US" sz="1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endParaRPr lang="en-US" sz="1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endParaRPr lang="en-US" sz="1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endParaRPr lang="en-US" sz="1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endParaRPr lang="en-US" sz="1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extLst>
                  <a:ext uri="{0D108BD9-81ED-4DB2-BD59-A6C34878D82A}">
                    <a16:rowId xmlns:a16="http://schemas.microsoft.com/office/drawing/2014/main" val="682405794"/>
                  </a:ext>
                </a:extLst>
              </a:tr>
              <a:tr h="389334">
                <a:tc>
                  <a:txBody>
                    <a:bodyPr/>
                    <a:lstStyle/>
                    <a:p>
                      <a:pPr algn="l" rtl="0" fontAlgn="ctr"/>
                      <a:r>
                        <a:rPr lang="fr-FR" sz="1000" b="1" i="0" u="none" strike="noStrike">
                          <a:solidFill>
                            <a:srgbClr val="000000"/>
                          </a:solidFill>
                          <a:effectLst/>
                          <a:latin typeface="Calibri" panose="020F0502020204030204" pitchFamily="34" charset="0"/>
                        </a:rPr>
                        <a:t>Hist Phil Soc Sci (Sociology) </a:t>
                      </a:r>
                    </a:p>
                  </a:txBody>
                  <a:tcPr marL="857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endParaRPr lang="en-US" sz="1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algn="ctr" rtl="0" fontAlgn="ctr"/>
                      <a:endParaRPr lang="en-US" sz="1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endParaRPr lang="en-US" sz="1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algn="ctr" rtl="0" fontAlgn="ctr"/>
                      <a:endParaRPr lang="en-US" sz="1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algn="ctr" rtl="0" fontAlgn="ctr"/>
                      <a:endParaRPr lang="en-US" sz="1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endParaRPr lang="en-US" sz="1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algn="ctr" rtl="0" fontAlgn="ctr"/>
                      <a:endParaRPr lang="en-US" sz="1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endParaRPr lang="en-US" sz="1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r>
                        <a:rPr lang="en-US" sz="1000" b="0" i="0" u="none" strike="noStrike">
                          <a:solidFill>
                            <a:srgbClr val="000000"/>
                          </a:solidFill>
                          <a:effectLst/>
                          <a:latin typeface="Calibri" panose="020F0502020204030204" pitchFamily="34" charset="0"/>
                        </a:rPr>
                        <a:t>N/A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endParaRPr lang="en-US" sz="1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endParaRPr lang="en-US" sz="1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endParaRPr lang="en-US" sz="1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extLst>
                  <a:ext uri="{0D108BD9-81ED-4DB2-BD59-A6C34878D82A}">
                    <a16:rowId xmlns:a16="http://schemas.microsoft.com/office/drawing/2014/main" val="4262205321"/>
                  </a:ext>
                </a:extLst>
              </a:tr>
              <a:tr h="389334">
                <a:tc>
                  <a:txBody>
                    <a:bodyPr/>
                    <a:lstStyle/>
                    <a:p>
                      <a:pPr algn="l" rtl="0" fontAlgn="ctr"/>
                      <a:r>
                        <a:rPr lang="en-US" sz="1000" b="1" i="0" u="none" strike="noStrike">
                          <a:solidFill>
                            <a:srgbClr val="000000"/>
                          </a:solidFill>
                          <a:effectLst/>
                          <a:latin typeface="Calibri" panose="020F0502020204030204" pitchFamily="34" charset="0"/>
                        </a:rPr>
                        <a:t>Hist Phil Soc Sci (History)</a:t>
                      </a:r>
                    </a:p>
                  </a:txBody>
                  <a:tcPr marL="857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endParaRPr lang="en-US" sz="1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endParaRPr lang="en-US" sz="1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endParaRPr lang="en-US" sz="1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algn="ctr" rtl="0" fontAlgn="ctr"/>
                      <a:endParaRPr lang="en-US" sz="1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algn="ctr" rtl="0" fontAlgn="ctr"/>
                      <a:endParaRPr lang="en-US" sz="1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endParaRPr lang="en-US" sz="1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endParaRPr lang="en-US" sz="1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endParaRPr lang="en-US" sz="1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endParaRPr lang="en-US" sz="1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endParaRPr lang="en-US" sz="1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endParaRPr lang="en-US" sz="1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endParaRPr lang="en-US" sz="10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extLst>
                  <a:ext uri="{0D108BD9-81ED-4DB2-BD59-A6C34878D82A}">
                    <a16:rowId xmlns:a16="http://schemas.microsoft.com/office/drawing/2014/main" val="2317742459"/>
                  </a:ext>
                </a:extLst>
              </a:tr>
            </a:tbl>
          </a:graphicData>
        </a:graphic>
      </p:graphicFrame>
      <p:sp>
        <p:nvSpPr>
          <p:cNvPr id="3" name="TextBox 2">
            <a:extLst>
              <a:ext uri="{FF2B5EF4-FFF2-40B4-BE49-F238E27FC236}">
                <a16:creationId xmlns:a16="http://schemas.microsoft.com/office/drawing/2014/main" id="{F1383B8D-2148-49E3-86B1-A62E8033ECEC}"/>
              </a:ext>
            </a:extLst>
          </p:cNvPr>
          <p:cNvSpPr txBox="1"/>
          <p:nvPr/>
        </p:nvSpPr>
        <p:spPr>
          <a:xfrm>
            <a:off x="508000" y="6356909"/>
            <a:ext cx="9163050" cy="24621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en-US" sz="1000" b="0" i="0" u="none" strike="noStrike" cap="none" spc="0" normalizeH="0" baseline="0">
                <a:ln>
                  <a:noFill/>
                </a:ln>
                <a:solidFill>
                  <a:srgbClr val="000000"/>
                </a:solidFill>
                <a:effectLst/>
                <a:uFillTx/>
                <a:latin typeface="+mn-lt"/>
                <a:ea typeface="+mn-ea"/>
                <a:cs typeface="+mn-cs"/>
                <a:sym typeface="Helvetica"/>
              </a:rPr>
              <a:t>*Comparison of degrees conferred by program for 2018 </a:t>
            </a:r>
          </a:p>
        </p:txBody>
      </p:sp>
      <p:sp>
        <p:nvSpPr>
          <p:cNvPr id="6" name="TextBox 5">
            <a:extLst>
              <a:ext uri="{FF2B5EF4-FFF2-40B4-BE49-F238E27FC236}">
                <a16:creationId xmlns:a16="http://schemas.microsoft.com/office/drawing/2014/main" id="{EFAB2A71-331E-4EF4-8D1B-7BE70FDE8E6F}"/>
              </a:ext>
            </a:extLst>
          </p:cNvPr>
          <p:cNvSpPr txBox="1"/>
          <p:nvPr/>
        </p:nvSpPr>
        <p:spPr>
          <a:xfrm>
            <a:off x="570173" y="760835"/>
            <a:ext cx="1534852" cy="261606"/>
          </a:xfrm>
          <a:prstGeom prst="rect">
            <a:avLst/>
          </a:prstGeom>
          <a:solidFill>
            <a:srgbClr val="92D05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en-US" sz="1100" b="0" i="0" u="none" strike="noStrike" cap="none" spc="0" normalizeH="0" baseline="0">
                <a:ln>
                  <a:noFill/>
                </a:ln>
                <a:solidFill>
                  <a:srgbClr val="000000"/>
                </a:solidFill>
                <a:effectLst/>
                <a:uFillTx/>
                <a:latin typeface="+mn-lt"/>
                <a:ea typeface="+mn-ea"/>
                <a:cs typeface="+mn-cs"/>
                <a:sym typeface="Helvetica"/>
              </a:rPr>
              <a:t>PSU Performed Better  </a:t>
            </a:r>
          </a:p>
        </p:txBody>
      </p:sp>
      <p:sp>
        <p:nvSpPr>
          <p:cNvPr id="7" name="TextBox 6">
            <a:extLst>
              <a:ext uri="{FF2B5EF4-FFF2-40B4-BE49-F238E27FC236}">
                <a16:creationId xmlns:a16="http://schemas.microsoft.com/office/drawing/2014/main" id="{9C2A55CE-273F-488B-9AC9-DFCBDA813393}"/>
              </a:ext>
            </a:extLst>
          </p:cNvPr>
          <p:cNvSpPr txBox="1"/>
          <p:nvPr/>
        </p:nvSpPr>
        <p:spPr>
          <a:xfrm>
            <a:off x="2228851" y="760702"/>
            <a:ext cx="581024" cy="261606"/>
          </a:xfrm>
          <a:prstGeom prst="rect">
            <a:avLst/>
          </a:prstGeom>
          <a:solidFill>
            <a:srgbClr val="FFF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en-US" sz="1100" b="0" i="0" u="none" strike="noStrike" cap="none" spc="0" normalizeH="0" baseline="0">
                <a:ln>
                  <a:noFill/>
                </a:ln>
                <a:solidFill>
                  <a:srgbClr val="000000"/>
                </a:solidFill>
                <a:effectLst/>
                <a:uFillTx/>
                <a:latin typeface="+mn-lt"/>
                <a:ea typeface="+mn-ea"/>
                <a:cs typeface="+mn-cs"/>
                <a:sym typeface="Helvetica"/>
              </a:rPr>
              <a:t>Neutral </a:t>
            </a:r>
          </a:p>
        </p:txBody>
      </p:sp>
      <p:sp>
        <p:nvSpPr>
          <p:cNvPr id="8" name="TextBox 7">
            <a:extLst>
              <a:ext uri="{FF2B5EF4-FFF2-40B4-BE49-F238E27FC236}">
                <a16:creationId xmlns:a16="http://schemas.microsoft.com/office/drawing/2014/main" id="{6FF76598-1108-4D58-A388-6130446EB040}"/>
              </a:ext>
            </a:extLst>
          </p:cNvPr>
          <p:cNvSpPr txBox="1"/>
          <p:nvPr/>
        </p:nvSpPr>
        <p:spPr>
          <a:xfrm>
            <a:off x="2933701" y="751310"/>
            <a:ext cx="1534852" cy="261606"/>
          </a:xfrm>
          <a:prstGeom prst="rect">
            <a:avLst/>
          </a:prstGeom>
          <a:solidFill>
            <a:srgbClr val="FF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en-US" sz="1100" b="0" i="0" u="none" strike="noStrike" cap="none" spc="0" normalizeH="0" baseline="0">
                <a:ln>
                  <a:noFill/>
                </a:ln>
                <a:solidFill>
                  <a:srgbClr val="000000"/>
                </a:solidFill>
                <a:effectLst/>
                <a:uFillTx/>
                <a:latin typeface="+mn-lt"/>
                <a:ea typeface="+mn-ea"/>
                <a:cs typeface="+mn-cs"/>
                <a:sym typeface="Helvetica"/>
              </a:rPr>
              <a:t>PSU Performed Below  </a:t>
            </a:r>
          </a:p>
        </p:txBody>
      </p:sp>
      <p:sp>
        <p:nvSpPr>
          <p:cNvPr id="9" name="TextBox 8">
            <a:extLst>
              <a:ext uri="{FF2B5EF4-FFF2-40B4-BE49-F238E27FC236}">
                <a16:creationId xmlns:a16="http://schemas.microsoft.com/office/drawing/2014/main" id="{79357D46-ECD8-42AC-B12D-8FFE95AB4FE7}"/>
              </a:ext>
            </a:extLst>
          </p:cNvPr>
          <p:cNvSpPr txBox="1"/>
          <p:nvPr/>
        </p:nvSpPr>
        <p:spPr>
          <a:xfrm>
            <a:off x="4657725" y="751310"/>
            <a:ext cx="3762375" cy="23082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en-US" sz="900" b="0" i="0" u="none" strike="noStrike" cap="none" spc="0" normalizeH="0" baseline="0">
                <a:ln>
                  <a:noFill/>
                </a:ln>
                <a:solidFill>
                  <a:srgbClr val="000000"/>
                </a:solidFill>
                <a:effectLst/>
                <a:uFillTx/>
                <a:latin typeface="+mn-lt"/>
                <a:ea typeface="+mn-ea"/>
                <a:cs typeface="+mn-cs"/>
                <a:sym typeface="Helvetica"/>
              </a:rPr>
              <a:t>Based on a variance of +/- 10 </a:t>
            </a:r>
          </a:p>
        </p:txBody>
      </p:sp>
    </p:spTree>
    <p:extLst>
      <p:ext uri="{BB962C8B-B14F-4D97-AF65-F5344CB8AC3E}">
        <p14:creationId xmlns:p14="http://schemas.microsoft.com/office/powerpoint/2010/main" val="334831527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1301064-F885-44D5-9E17-CB1FB395BD9A}"/>
              </a:ext>
            </a:extLst>
          </p:cNvPr>
          <p:cNvSpPr>
            <a:spLocks noGrp="1"/>
          </p:cNvSpPr>
          <p:nvPr>
            <p:ph type="sldNum" sz="quarter" idx="15"/>
          </p:nvPr>
        </p:nvSpPr>
        <p:spPr>
          <a:xfrm rot="10800000" flipH="1" flipV="1">
            <a:off x="5867400" y="6248400"/>
            <a:ext cx="381000" cy="440700"/>
          </a:xfrm>
          <a:prstGeom prst="rect">
            <a:avLst/>
          </a:prstGeom>
        </p:spPr>
        <p:txBody>
          <a:bodyPr vert="horz" lIns="91440" tIns="45720" rIns="91440" bIns="45720" rtlCol="0" anchor="ctr"/>
          <a:lstStyle>
            <a:defPPr>
              <a:defRPr lang="en-US"/>
            </a:defPPr>
            <a:lvl1pPr algn="ctr" rtl="0" fontAlgn="base">
              <a:spcBef>
                <a:spcPct val="0"/>
              </a:spcBef>
              <a:spcAft>
                <a:spcPct val="0"/>
              </a:spcAft>
              <a:defRPr sz="1200" kern="1200">
                <a:solidFill>
                  <a:schemeClr val="tx1">
                    <a:tint val="75000"/>
                  </a:schemeClr>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fld id="{D3F7C509-FEEF-45D3-B896-7C07814C0C13}" type="slidenum">
              <a:rPr lang="en-US" smtClean="0">
                <a:solidFill>
                  <a:srgbClr val="000000"/>
                </a:solidFill>
              </a:rPr>
              <a:pPr/>
              <a:t>49</a:t>
            </a:fld>
            <a:endParaRPr lang="en-US">
              <a:solidFill>
                <a:srgbClr val="000000"/>
              </a:solidFill>
            </a:endParaRPr>
          </a:p>
        </p:txBody>
      </p:sp>
      <p:graphicFrame>
        <p:nvGraphicFramePr>
          <p:cNvPr id="5" name="Table 5">
            <a:extLst>
              <a:ext uri="{FF2B5EF4-FFF2-40B4-BE49-F238E27FC236}">
                <a16:creationId xmlns:a16="http://schemas.microsoft.com/office/drawing/2014/main" id="{69BF92EA-9572-4C98-BE72-96B7C2B8978B}"/>
              </a:ext>
            </a:extLst>
          </p:cNvPr>
          <p:cNvGraphicFramePr>
            <a:graphicFrameLocks noGrp="1"/>
          </p:cNvGraphicFramePr>
          <p:nvPr/>
        </p:nvGraphicFramePr>
        <p:xfrm>
          <a:off x="594650" y="1279515"/>
          <a:ext cx="11307499" cy="4599560"/>
        </p:xfrm>
        <a:graphic>
          <a:graphicData uri="http://schemas.openxmlformats.org/drawingml/2006/table">
            <a:tbl>
              <a:tblPr firstRow="1" bandRow="1">
                <a:tableStyleId>{5C22544A-7EE6-4342-B048-85BDC9FD1C3A}</a:tableStyleId>
              </a:tblPr>
              <a:tblGrid>
                <a:gridCol w="2521228">
                  <a:extLst>
                    <a:ext uri="{9D8B030D-6E8A-4147-A177-3AD203B41FA5}">
                      <a16:colId xmlns:a16="http://schemas.microsoft.com/office/drawing/2014/main" val="2371324396"/>
                    </a:ext>
                  </a:extLst>
                </a:gridCol>
                <a:gridCol w="801639">
                  <a:extLst>
                    <a:ext uri="{9D8B030D-6E8A-4147-A177-3AD203B41FA5}">
                      <a16:colId xmlns:a16="http://schemas.microsoft.com/office/drawing/2014/main" val="1863359107"/>
                    </a:ext>
                  </a:extLst>
                </a:gridCol>
                <a:gridCol w="715838">
                  <a:extLst>
                    <a:ext uri="{9D8B030D-6E8A-4147-A177-3AD203B41FA5}">
                      <a16:colId xmlns:a16="http://schemas.microsoft.com/office/drawing/2014/main" val="3493868737"/>
                    </a:ext>
                  </a:extLst>
                </a:gridCol>
                <a:gridCol w="685436">
                  <a:extLst>
                    <a:ext uri="{9D8B030D-6E8A-4147-A177-3AD203B41FA5}">
                      <a16:colId xmlns:a16="http://schemas.microsoft.com/office/drawing/2014/main" val="3295875266"/>
                    </a:ext>
                  </a:extLst>
                </a:gridCol>
                <a:gridCol w="671406">
                  <a:extLst>
                    <a:ext uri="{9D8B030D-6E8A-4147-A177-3AD203B41FA5}">
                      <a16:colId xmlns:a16="http://schemas.microsoft.com/office/drawing/2014/main" val="991469697"/>
                    </a:ext>
                  </a:extLst>
                </a:gridCol>
                <a:gridCol w="738994">
                  <a:extLst>
                    <a:ext uri="{9D8B030D-6E8A-4147-A177-3AD203B41FA5}">
                      <a16:colId xmlns:a16="http://schemas.microsoft.com/office/drawing/2014/main" val="608617747"/>
                    </a:ext>
                  </a:extLst>
                </a:gridCol>
                <a:gridCol w="738994">
                  <a:extLst>
                    <a:ext uri="{9D8B030D-6E8A-4147-A177-3AD203B41FA5}">
                      <a16:colId xmlns:a16="http://schemas.microsoft.com/office/drawing/2014/main" val="1526965790"/>
                    </a:ext>
                  </a:extLst>
                </a:gridCol>
                <a:gridCol w="738994">
                  <a:extLst>
                    <a:ext uri="{9D8B030D-6E8A-4147-A177-3AD203B41FA5}">
                      <a16:colId xmlns:a16="http://schemas.microsoft.com/office/drawing/2014/main" val="177878616"/>
                    </a:ext>
                  </a:extLst>
                </a:gridCol>
                <a:gridCol w="738994">
                  <a:extLst>
                    <a:ext uri="{9D8B030D-6E8A-4147-A177-3AD203B41FA5}">
                      <a16:colId xmlns:a16="http://schemas.microsoft.com/office/drawing/2014/main" val="2767540303"/>
                    </a:ext>
                  </a:extLst>
                </a:gridCol>
                <a:gridCol w="738994">
                  <a:extLst>
                    <a:ext uri="{9D8B030D-6E8A-4147-A177-3AD203B41FA5}">
                      <a16:colId xmlns:a16="http://schemas.microsoft.com/office/drawing/2014/main" val="99339852"/>
                    </a:ext>
                  </a:extLst>
                </a:gridCol>
                <a:gridCol w="738994">
                  <a:extLst>
                    <a:ext uri="{9D8B030D-6E8A-4147-A177-3AD203B41FA5}">
                      <a16:colId xmlns:a16="http://schemas.microsoft.com/office/drawing/2014/main" val="2777972342"/>
                    </a:ext>
                  </a:extLst>
                </a:gridCol>
                <a:gridCol w="738994">
                  <a:extLst>
                    <a:ext uri="{9D8B030D-6E8A-4147-A177-3AD203B41FA5}">
                      <a16:colId xmlns:a16="http://schemas.microsoft.com/office/drawing/2014/main" val="2002830752"/>
                    </a:ext>
                  </a:extLst>
                </a:gridCol>
                <a:gridCol w="738994">
                  <a:extLst>
                    <a:ext uri="{9D8B030D-6E8A-4147-A177-3AD203B41FA5}">
                      <a16:colId xmlns:a16="http://schemas.microsoft.com/office/drawing/2014/main" val="2063058064"/>
                    </a:ext>
                  </a:extLst>
                </a:gridCol>
              </a:tblGrid>
              <a:tr h="261837">
                <a:tc>
                  <a:txBody>
                    <a:bodyPr/>
                    <a:lstStyle/>
                    <a:p>
                      <a:pPr algn="ctr"/>
                      <a:r>
                        <a:rPr lang="en-US" sz="1000">
                          <a:solidFill>
                            <a:schemeClr val="bg1"/>
                          </a:solidFill>
                          <a:latin typeface="+mj-lt"/>
                        </a:rPr>
                        <a:t>Program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sz="1000" b="1" i="0" u="none" strike="noStrike">
                          <a:solidFill>
                            <a:schemeClr val="bg1"/>
                          </a:solidFill>
                          <a:effectLst/>
                          <a:latin typeface="+mj-lt"/>
                        </a:rPr>
                        <a:t> </a:t>
                      </a:r>
                      <a:r>
                        <a:rPr lang="en-US" sz="1000" b="1" i="0" u="none" strike="noStrike" cap="none" spc="0" baseline="0">
                          <a:ln>
                            <a:noFill/>
                          </a:ln>
                          <a:solidFill>
                            <a:schemeClr val="bg1"/>
                          </a:solidFill>
                          <a:effectLst/>
                          <a:uFillTx/>
                          <a:latin typeface="+mj-lt"/>
                          <a:ea typeface="+mn-ea"/>
                          <a:cs typeface="+mn-cs"/>
                          <a:sym typeface="Arial"/>
                        </a:rPr>
                        <a:t>MSSU</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sz="1000" b="1" i="0" u="none" strike="noStrike" cap="none" spc="0" baseline="0">
                          <a:ln>
                            <a:noFill/>
                          </a:ln>
                          <a:solidFill>
                            <a:schemeClr val="bg1"/>
                          </a:solidFill>
                          <a:effectLst/>
                          <a:uFillTx/>
                          <a:latin typeface="+mj-lt"/>
                          <a:ea typeface="+mn-ea"/>
                          <a:cs typeface="+mn-cs"/>
                          <a:sym typeface="Arial"/>
                        </a:rPr>
                        <a:t>Central Missouri </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sz="1000" b="1" i="0" u="none" strike="noStrike" cap="none" spc="0" baseline="0">
                          <a:ln>
                            <a:noFill/>
                          </a:ln>
                          <a:solidFill>
                            <a:schemeClr val="bg1"/>
                          </a:solidFill>
                          <a:effectLst/>
                          <a:uFillTx/>
                          <a:latin typeface="+mj-lt"/>
                          <a:ea typeface="+mn-ea"/>
                          <a:cs typeface="+mn-cs"/>
                          <a:sym typeface="Arial"/>
                        </a:rPr>
                        <a:t>Emporia </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000" b="1" i="0" u="none" strike="noStrike" cap="none" spc="0" baseline="0">
                          <a:ln>
                            <a:noFill/>
                          </a:ln>
                          <a:solidFill>
                            <a:schemeClr val="bg1"/>
                          </a:solidFill>
                          <a:effectLst/>
                          <a:uFillTx/>
                          <a:latin typeface="+mj-lt"/>
                          <a:ea typeface="+mn-ea"/>
                          <a:cs typeface="+mn-cs"/>
                          <a:sym typeface="Arial"/>
                        </a:rPr>
                        <a:t>K State  </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000" b="1" i="0" u="none" strike="noStrike" cap="none" spc="0" baseline="0">
                          <a:ln>
                            <a:noFill/>
                          </a:ln>
                          <a:solidFill>
                            <a:schemeClr val="bg1"/>
                          </a:solidFill>
                          <a:effectLst/>
                          <a:uFillTx/>
                          <a:latin typeface="+mj-lt"/>
                          <a:ea typeface="+mn-ea"/>
                          <a:cs typeface="+mn-cs"/>
                          <a:sym typeface="Arial"/>
                        </a:rPr>
                        <a:t>Mid-America Nazarene (Nursing) </a:t>
                      </a:r>
                      <a:endParaRPr lang="en-US" sz="1000" b="1" i="0" u="none" strike="noStrike">
                        <a:solidFill>
                          <a:schemeClr val="bg1"/>
                        </a:solidFill>
                        <a:effectLst/>
                        <a:latin typeface="+mj-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000" b="1" i="0" u="none" strike="noStrike" cap="none" spc="0" baseline="0">
                          <a:ln>
                            <a:noFill/>
                          </a:ln>
                          <a:solidFill>
                            <a:schemeClr val="bg1"/>
                          </a:solidFill>
                          <a:effectLst/>
                          <a:uFillTx/>
                          <a:latin typeface="+mj-lt"/>
                          <a:ea typeface="+mn-ea"/>
                          <a:cs typeface="+mn-cs"/>
                          <a:sym typeface="Arial"/>
                        </a:rPr>
                        <a:t>Fort Hays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000" b="1" i="0" u="none" strike="noStrike" cap="none" spc="0" baseline="0">
                          <a:ln>
                            <a:noFill/>
                          </a:ln>
                          <a:solidFill>
                            <a:schemeClr val="bg1"/>
                          </a:solidFill>
                          <a:effectLst/>
                          <a:uFillTx/>
                          <a:latin typeface="+mj-lt"/>
                          <a:ea typeface="+mn-ea"/>
                          <a:cs typeface="+mn-cs"/>
                          <a:sym typeface="Arial"/>
                        </a:rPr>
                        <a:t>Missouri Western  </a:t>
                      </a:r>
                      <a:endParaRPr lang="en-US" sz="1000" b="1" i="0" u="none" strike="noStrike">
                        <a:solidFill>
                          <a:schemeClr val="bg1"/>
                        </a:solidFill>
                        <a:effectLst/>
                        <a:latin typeface="+mj-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000" b="1" i="0" u="none" strike="noStrike">
                          <a:solidFill>
                            <a:schemeClr val="bg1"/>
                          </a:solidFill>
                          <a:effectLst/>
                          <a:latin typeface="+mj-lt"/>
                        </a:rPr>
                        <a:t>Washburn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000" b="1" i="0" u="none" strike="noStrike" cap="none" spc="0" baseline="0">
                          <a:ln>
                            <a:noFill/>
                          </a:ln>
                          <a:solidFill>
                            <a:schemeClr val="bg1"/>
                          </a:solidFill>
                          <a:effectLst/>
                          <a:uFillTx/>
                          <a:latin typeface="+mj-lt"/>
                          <a:ea typeface="+mn-ea"/>
                          <a:cs typeface="+mn-cs"/>
                          <a:sym typeface="Arial"/>
                        </a:rPr>
                        <a:t>NWMS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sz="1000" b="1" i="0" u="none" strike="noStrike" cap="none" spc="0" baseline="0">
                          <a:ln>
                            <a:noFill/>
                          </a:ln>
                          <a:solidFill>
                            <a:schemeClr val="bg1"/>
                          </a:solidFill>
                          <a:effectLst/>
                          <a:uFillTx/>
                          <a:latin typeface="+mj-lt"/>
                          <a:ea typeface="+mn-ea"/>
                          <a:cs typeface="+mn-cs"/>
                          <a:sym typeface="Arial"/>
                        </a:rPr>
                        <a:t>OSU</a:t>
                      </a:r>
                      <a:endParaRPr lang="en-US" sz="1000" b="1" i="0" u="none" strike="noStrike">
                        <a:solidFill>
                          <a:schemeClr val="bg1"/>
                        </a:solidFill>
                        <a:effectLst/>
                        <a:latin typeface="+mj-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000" b="1" i="0" u="none" strike="noStrike" cap="none" spc="0" baseline="0">
                          <a:ln>
                            <a:noFill/>
                          </a:ln>
                          <a:solidFill>
                            <a:schemeClr val="bg1"/>
                          </a:solidFill>
                          <a:effectLst/>
                          <a:uFillTx/>
                          <a:latin typeface="+mj-lt"/>
                          <a:ea typeface="+mn-ea"/>
                          <a:cs typeface="+mn-cs"/>
                          <a:sym typeface="Arial"/>
                        </a:rPr>
                        <a:t>Ferris</a:t>
                      </a:r>
                      <a:endParaRPr lang="en-US" sz="1000" b="1" i="0" u="none" strike="noStrike">
                        <a:solidFill>
                          <a:schemeClr val="bg1"/>
                        </a:solidFill>
                        <a:effectLst/>
                        <a:latin typeface="+mj-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000" b="1" i="0" u="none" strike="noStrike" cap="none" spc="0" baseline="0">
                          <a:ln>
                            <a:noFill/>
                          </a:ln>
                          <a:solidFill>
                            <a:schemeClr val="bg1"/>
                          </a:solidFill>
                          <a:effectLst/>
                          <a:uFillTx/>
                          <a:latin typeface="+mj-lt"/>
                          <a:ea typeface="+mn-ea"/>
                          <a:cs typeface="+mn-cs"/>
                          <a:sym typeface="Arial"/>
                        </a:rPr>
                        <a:t>KU</a:t>
                      </a:r>
                      <a:endParaRPr lang="en-US" sz="1000" b="1" i="0" u="none" strike="noStrike">
                        <a:solidFill>
                          <a:schemeClr val="bg1"/>
                        </a:solidFill>
                        <a:effectLst/>
                        <a:latin typeface="+mj-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04502469"/>
                  </a:ext>
                </a:extLst>
              </a:tr>
              <a:tr h="414236">
                <a:tc>
                  <a:txBody>
                    <a:bodyPr/>
                    <a:lstStyle/>
                    <a:p>
                      <a:pPr algn="l" fontAlgn="b"/>
                      <a:r>
                        <a:rPr lang="en-US" sz="1000" b="1" i="0" u="none" strike="noStrike">
                          <a:solidFill>
                            <a:srgbClr val="000000"/>
                          </a:solidFill>
                          <a:effectLst/>
                          <a:latin typeface="+mj-lt"/>
                        </a:rPr>
                        <a:t>Health, Human Perf, and Rec</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000" b="0" i="0" u="none" strike="noStrike">
                          <a:solidFill>
                            <a:srgbClr val="000000"/>
                          </a:solidFill>
                          <a:effectLst/>
                          <a:latin typeface="Calibri" panose="020F0502020204030204" pitchFamily="34" charset="0"/>
                        </a:rPr>
                        <a:t>N/A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endParaRPr lang="en-US" sz="1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endParaRPr lang="en-US" sz="1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algn="ctr" rtl="0" fontAlgn="ctr"/>
                      <a:endParaRPr lang="en-US" sz="1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rtl="0" fontAlgn="ctr"/>
                      <a:r>
                        <a:rPr lang="en-US" sz="1000" b="0" i="0" u="none" strike="noStrike">
                          <a:solidFill>
                            <a:srgbClr val="000000"/>
                          </a:solidFill>
                          <a:effectLst/>
                          <a:latin typeface="Calibri" panose="020F0502020204030204" pitchFamily="34" charset="0"/>
                        </a:rPr>
                        <a:t>N/A</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endParaRPr lang="en-US" sz="1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r>
                        <a:rPr lang="en-US" sz="1000" b="0" i="0" u="none" strike="noStrike">
                          <a:solidFill>
                            <a:srgbClr val="000000"/>
                          </a:solidFill>
                          <a:effectLst/>
                          <a:latin typeface="Calibri" panose="020F0502020204030204" pitchFamily="34" charset="0"/>
                        </a:rPr>
                        <a:t>N/A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sz="1000" b="0" i="0" u="none" strike="noStrike">
                          <a:solidFill>
                            <a:srgbClr val="000000"/>
                          </a:solidFill>
                          <a:effectLst/>
                          <a:latin typeface="Calibri" panose="020F0502020204030204" pitchFamily="34" charset="0"/>
                        </a:rPr>
                        <a:t>N/A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endParaRPr lang="en-US" sz="1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endParaRPr lang="en-US" sz="1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r>
                        <a:rPr lang="en-US" sz="1000" b="0" i="0" u="none" strike="noStrike">
                          <a:solidFill>
                            <a:srgbClr val="000000"/>
                          </a:solidFill>
                          <a:effectLst/>
                          <a:latin typeface="Calibri" panose="020F0502020204030204" pitchFamily="34" charset="0"/>
                        </a:rPr>
                        <a:t>N/A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sz="1000" b="0" i="0" u="none" strike="noStrike">
                          <a:solidFill>
                            <a:srgbClr val="000000"/>
                          </a:solidFill>
                          <a:effectLst/>
                          <a:latin typeface="Calibri" panose="020F0502020204030204" pitchFamily="34" charset="0"/>
                        </a:rPr>
                        <a:t>N/A</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8581192"/>
                  </a:ext>
                </a:extLst>
              </a:tr>
              <a:tr h="414236">
                <a:tc>
                  <a:txBody>
                    <a:bodyPr/>
                    <a:lstStyle/>
                    <a:p>
                      <a:pPr algn="l" fontAlgn="b"/>
                      <a:r>
                        <a:rPr lang="en-US" sz="1000" b="1" i="0" u="none" strike="noStrike">
                          <a:solidFill>
                            <a:srgbClr val="000000"/>
                          </a:solidFill>
                          <a:effectLst/>
                          <a:latin typeface="+mj-lt"/>
                        </a:rPr>
                        <a:t>Engineering Tech (Technology) </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000" b="0" i="0" u="none" strike="noStrike">
                          <a:solidFill>
                            <a:srgbClr val="000000"/>
                          </a:solidFill>
                          <a:effectLst/>
                          <a:latin typeface="Calibri" panose="020F0502020204030204" pitchFamily="34" charset="0"/>
                        </a:rPr>
                        <a:t>N/A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endParaRPr lang="en-US" sz="1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r>
                        <a:rPr lang="en-US" sz="1000" b="0" i="0" u="none" strike="noStrike">
                          <a:solidFill>
                            <a:srgbClr val="000000"/>
                          </a:solidFill>
                          <a:effectLst/>
                          <a:latin typeface="Calibri" panose="020F0502020204030204" pitchFamily="34" charset="0"/>
                        </a:rPr>
                        <a:t>N/A</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endParaRPr lang="en-US" sz="1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rtl="0" fontAlgn="ctr"/>
                      <a:r>
                        <a:rPr lang="en-US" sz="1000" b="0" i="0" u="none" strike="noStrike">
                          <a:solidFill>
                            <a:srgbClr val="000000"/>
                          </a:solidFill>
                          <a:effectLst/>
                          <a:latin typeface="Calibri" panose="020F0502020204030204" pitchFamily="34" charset="0"/>
                        </a:rPr>
                        <a:t>N/A</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sz="1000" b="0" i="0" u="none" strike="noStrike">
                          <a:solidFill>
                            <a:srgbClr val="000000"/>
                          </a:solidFill>
                          <a:effectLst/>
                          <a:latin typeface="Calibri" panose="020F0502020204030204" pitchFamily="34" charset="0"/>
                        </a:rPr>
                        <a:t>N/A</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sz="1000" b="0" i="0" u="none" strike="noStrike">
                          <a:solidFill>
                            <a:srgbClr val="000000"/>
                          </a:solidFill>
                          <a:effectLst/>
                          <a:latin typeface="Calibri" panose="020F0502020204030204" pitchFamily="34" charset="0"/>
                        </a:rPr>
                        <a:t>N/A</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sz="1000" b="0" i="0" u="none" strike="noStrike">
                          <a:solidFill>
                            <a:srgbClr val="000000"/>
                          </a:solidFill>
                          <a:effectLst/>
                          <a:latin typeface="Calibri" panose="020F0502020204030204" pitchFamily="34" charset="0"/>
                        </a:rPr>
                        <a:t>N/A</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sz="1000" b="0" i="0" u="none" strike="noStrike">
                          <a:solidFill>
                            <a:srgbClr val="000000"/>
                          </a:solidFill>
                          <a:effectLst/>
                          <a:latin typeface="Calibri" panose="020F0502020204030204" pitchFamily="34" charset="0"/>
                        </a:rPr>
                        <a:t>N/A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endParaRPr lang="en-US" sz="1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algn="ctr" rtl="0" fontAlgn="ctr"/>
                      <a:r>
                        <a:rPr lang="en-US" sz="1000" b="0" i="0" u="none" strike="noStrike">
                          <a:solidFill>
                            <a:srgbClr val="000000"/>
                          </a:solidFill>
                          <a:effectLst/>
                          <a:latin typeface="Calibri" panose="020F0502020204030204" pitchFamily="34" charset="0"/>
                        </a:rPr>
                        <a:t>N/A</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endParaRPr lang="en-US" sz="1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401260073"/>
                  </a:ext>
                </a:extLst>
              </a:tr>
              <a:tr h="414236">
                <a:tc>
                  <a:txBody>
                    <a:bodyPr/>
                    <a:lstStyle/>
                    <a:p>
                      <a:pPr algn="l" fontAlgn="b"/>
                      <a:r>
                        <a:rPr lang="en-US" sz="1000" b="1" i="0" u="none" strike="noStrike">
                          <a:solidFill>
                            <a:srgbClr val="000000"/>
                          </a:solidFill>
                          <a:effectLst/>
                          <a:latin typeface="+mj-lt"/>
                        </a:rPr>
                        <a:t>Engineering Tech (Engineering Tech) </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000" b="0" i="0" u="none" strike="noStrike">
                          <a:solidFill>
                            <a:srgbClr val="000000"/>
                          </a:solidFill>
                          <a:effectLst/>
                          <a:latin typeface="Calibri" panose="020F0502020204030204" pitchFamily="34" charset="0"/>
                        </a:rPr>
                        <a:t>N/A</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endParaRPr lang="en-US" sz="1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r>
                        <a:rPr lang="en-US" sz="1000" b="0" i="0" u="none" strike="noStrike">
                          <a:solidFill>
                            <a:srgbClr val="000000"/>
                          </a:solidFill>
                          <a:effectLst/>
                          <a:latin typeface="Calibri" panose="020F0502020204030204" pitchFamily="34" charset="0"/>
                        </a:rPr>
                        <a:t>N/A</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endParaRPr lang="en-US" sz="1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rtl="0" fontAlgn="ctr"/>
                      <a:r>
                        <a:rPr lang="en-US" sz="1000" b="0" i="0" u="none" strike="noStrike">
                          <a:solidFill>
                            <a:srgbClr val="000000"/>
                          </a:solidFill>
                          <a:effectLst/>
                          <a:latin typeface="Calibri" panose="020F0502020204030204" pitchFamily="34" charset="0"/>
                        </a:rPr>
                        <a:t>N/A</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sz="1000" b="0" i="0" u="none" strike="noStrike">
                          <a:solidFill>
                            <a:srgbClr val="000000"/>
                          </a:solidFill>
                          <a:effectLst/>
                          <a:latin typeface="Calibri" panose="020F0502020204030204" pitchFamily="34" charset="0"/>
                        </a:rPr>
                        <a:t>N/A</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sz="1000" b="0" i="0" u="none" strike="noStrike">
                          <a:solidFill>
                            <a:srgbClr val="000000"/>
                          </a:solidFill>
                          <a:effectLst/>
                          <a:latin typeface="Calibri" panose="020F0502020204030204" pitchFamily="34" charset="0"/>
                        </a:rPr>
                        <a:t>N/A</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sz="1000" b="0" i="0" u="none" strike="noStrike">
                          <a:solidFill>
                            <a:srgbClr val="000000"/>
                          </a:solidFill>
                          <a:effectLst/>
                          <a:latin typeface="Calibri" panose="020F0502020204030204" pitchFamily="34" charset="0"/>
                        </a:rPr>
                        <a:t>N/A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sz="1000" b="0" i="0" u="none" strike="noStrike">
                          <a:solidFill>
                            <a:srgbClr val="000000"/>
                          </a:solidFill>
                          <a:effectLst/>
                          <a:latin typeface="Calibri" panose="020F0502020204030204" pitchFamily="34" charset="0"/>
                        </a:rPr>
                        <a:t>N/A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endParaRPr lang="en-US" sz="1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algn="ctr" rtl="0" fontAlgn="ctr"/>
                      <a:r>
                        <a:rPr lang="en-US" sz="1000" b="0" i="0" u="none" strike="noStrike">
                          <a:solidFill>
                            <a:srgbClr val="000000"/>
                          </a:solidFill>
                          <a:effectLst/>
                          <a:latin typeface="Calibri" panose="020F0502020204030204" pitchFamily="34" charset="0"/>
                        </a:rPr>
                        <a:t>N/A</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endParaRPr lang="en-US" sz="1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414598811"/>
                  </a:ext>
                </a:extLst>
              </a:tr>
              <a:tr h="414236">
                <a:tc>
                  <a:txBody>
                    <a:bodyPr/>
                    <a:lstStyle/>
                    <a:p>
                      <a:pPr algn="l" fontAlgn="b"/>
                      <a:r>
                        <a:rPr lang="en-US" sz="1000" b="1" i="0" u="none" strike="noStrike">
                          <a:solidFill>
                            <a:srgbClr val="000000"/>
                          </a:solidFill>
                          <a:effectLst/>
                          <a:latin typeface="+mj-lt"/>
                        </a:rPr>
                        <a:t>Technology and Workforce Learning (HR Development) </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000" b="0" i="0" u="none" strike="noStrike">
                          <a:solidFill>
                            <a:srgbClr val="000000"/>
                          </a:solidFill>
                          <a:effectLst/>
                          <a:latin typeface="Calibri" panose="020F0502020204030204" pitchFamily="34" charset="0"/>
                        </a:rPr>
                        <a:t>N/A</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sz="1000" b="0" i="0" u="none" strike="noStrike">
                          <a:solidFill>
                            <a:srgbClr val="000000"/>
                          </a:solidFill>
                          <a:effectLst/>
                          <a:latin typeface="Calibri" panose="020F0502020204030204" pitchFamily="34" charset="0"/>
                        </a:rPr>
                        <a:t>N/A</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sz="1000" b="0" i="0" u="none" strike="noStrike">
                          <a:solidFill>
                            <a:srgbClr val="000000"/>
                          </a:solidFill>
                          <a:effectLst/>
                          <a:latin typeface="Calibri" panose="020F0502020204030204" pitchFamily="34" charset="0"/>
                        </a:rPr>
                        <a:t>N/A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sz="1000" b="0" i="0" u="none" strike="noStrike">
                          <a:solidFill>
                            <a:srgbClr val="000000"/>
                          </a:solidFill>
                          <a:effectLst/>
                          <a:latin typeface="Calibri" panose="020F0502020204030204" pitchFamily="34" charset="0"/>
                        </a:rPr>
                        <a:t>N/A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sz="1000" b="0" i="0" u="none" strike="noStrike">
                          <a:solidFill>
                            <a:srgbClr val="000000"/>
                          </a:solidFill>
                          <a:effectLst/>
                          <a:latin typeface="Calibri" panose="020F0502020204030204" pitchFamily="34" charset="0"/>
                        </a:rPr>
                        <a:t>N/A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sz="1000" b="0" i="0" u="none" strike="noStrike">
                          <a:solidFill>
                            <a:srgbClr val="000000"/>
                          </a:solidFill>
                          <a:effectLst/>
                          <a:latin typeface="Calibri" panose="020F0502020204030204" pitchFamily="34" charset="0"/>
                        </a:rPr>
                        <a:t>N/A</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sz="1000" b="0" i="0" u="none" strike="noStrike">
                          <a:solidFill>
                            <a:srgbClr val="000000"/>
                          </a:solidFill>
                          <a:effectLst/>
                          <a:latin typeface="Calibri" panose="020F0502020204030204" pitchFamily="34" charset="0"/>
                        </a:rPr>
                        <a:t>N/A</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sz="1000" b="0" i="0" u="none" strike="noStrike">
                          <a:solidFill>
                            <a:srgbClr val="000000"/>
                          </a:solidFill>
                          <a:effectLst/>
                          <a:latin typeface="Calibri" panose="020F0502020204030204" pitchFamily="34" charset="0"/>
                        </a:rPr>
                        <a:t>N/A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sz="1000" b="0" i="0" u="none" strike="noStrike">
                          <a:solidFill>
                            <a:srgbClr val="000000"/>
                          </a:solidFill>
                          <a:effectLst/>
                          <a:latin typeface="Calibri" panose="020F0502020204030204" pitchFamily="34" charset="0"/>
                        </a:rPr>
                        <a:t>N/A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sz="1000" b="0" i="0" u="none" strike="noStrike">
                          <a:solidFill>
                            <a:srgbClr val="000000"/>
                          </a:solidFill>
                          <a:effectLst/>
                          <a:latin typeface="Calibri" panose="020F0502020204030204" pitchFamily="34" charset="0"/>
                        </a:rPr>
                        <a:t>N/A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sz="1000" b="0" i="0" u="none" strike="noStrike">
                          <a:solidFill>
                            <a:srgbClr val="000000"/>
                          </a:solidFill>
                          <a:effectLst/>
                          <a:latin typeface="Calibri" panose="020F0502020204030204" pitchFamily="34" charset="0"/>
                        </a:rPr>
                        <a:t>N/A</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sz="1000" b="0" i="0" u="none" strike="noStrike">
                          <a:solidFill>
                            <a:srgbClr val="000000"/>
                          </a:solidFill>
                          <a:effectLst/>
                          <a:latin typeface="Calibri" panose="020F0502020204030204" pitchFamily="34" charset="0"/>
                        </a:rPr>
                        <a:t>N/A</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75229380"/>
                  </a:ext>
                </a:extLst>
              </a:tr>
              <a:tr h="414236">
                <a:tc>
                  <a:txBody>
                    <a:bodyPr/>
                    <a:lstStyle/>
                    <a:p>
                      <a:pPr algn="l" fontAlgn="b"/>
                      <a:r>
                        <a:rPr lang="en-US" sz="1000" b="1" i="0" u="none" strike="noStrike">
                          <a:solidFill>
                            <a:srgbClr val="000000"/>
                          </a:solidFill>
                          <a:effectLst/>
                          <a:latin typeface="+mj-lt"/>
                        </a:rPr>
                        <a:t>Teaching and Leadership (Ed Tech) </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endParaRPr lang="en-US" sz="1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endParaRPr lang="en-US" sz="1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algn="ctr" rtl="0" fontAlgn="ctr"/>
                      <a:endParaRPr lang="en-US" sz="1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endParaRPr lang="en-US" sz="1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endParaRPr lang="en-US" sz="1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rtl="0" fontAlgn="ctr"/>
                      <a:endParaRPr lang="en-US" sz="1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algn="ctr" rtl="0" fontAlgn="ctr"/>
                      <a:r>
                        <a:rPr lang="en-US" sz="1000" b="0" i="0" u="none" strike="noStrike">
                          <a:solidFill>
                            <a:srgbClr val="000000"/>
                          </a:solidFill>
                          <a:effectLst/>
                          <a:latin typeface="Calibri" panose="020F0502020204030204" pitchFamily="34" charset="0"/>
                        </a:rPr>
                        <a:t>N/A</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endParaRPr lang="en-US" sz="1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endParaRPr lang="en-US" sz="1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rtl="0" fontAlgn="ctr"/>
                      <a:endParaRPr lang="en-US" sz="1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endParaRPr lang="en-US" sz="1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rtl="0" fontAlgn="ctr"/>
                      <a:endParaRPr lang="en-US" sz="1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extLst>
                  <a:ext uri="{0D108BD9-81ED-4DB2-BD59-A6C34878D82A}">
                    <a16:rowId xmlns:a16="http://schemas.microsoft.com/office/drawing/2014/main" val="3359748773"/>
                  </a:ext>
                </a:extLst>
              </a:tr>
              <a:tr h="414236">
                <a:tc>
                  <a:txBody>
                    <a:bodyPr/>
                    <a:lstStyle/>
                    <a:p>
                      <a:pPr algn="l" fontAlgn="b"/>
                      <a:r>
                        <a:rPr lang="en-US" sz="1000" b="1" i="0" u="none" strike="noStrike">
                          <a:solidFill>
                            <a:srgbClr val="000000"/>
                          </a:solidFill>
                          <a:effectLst/>
                          <a:latin typeface="+mj-lt"/>
                        </a:rPr>
                        <a:t>Psychology </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000" b="0" i="0" u="none" strike="noStrike">
                          <a:solidFill>
                            <a:srgbClr val="000000"/>
                          </a:solidFill>
                          <a:effectLst/>
                          <a:latin typeface="Calibri" panose="020F0502020204030204" pitchFamily="34" charset="0"/>
                        </a:rPr>
                        <a:t>N/A</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endParaRPr lang="en-US" sz="1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endParaRPr lang="en-US" sz="1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rtl="0" fontAlgn="ctr"/>
                      <a:endParaRPr lang="en-US" sz="1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endParaRPr lang="en-US" sz="1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algn="ctr" rtl="0" fontAlgn="ctr"/>
                      <a:endParaRPr lang="en-US" sz="1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algn="ctr" rtl="0" fontAlgn="ctr"/>
                      <a:r>
                        <a:rPr lang="en-US" sz="1000" b="0" i="0" u="none" strike="noStrike">
                          <a:solidFill>
                            <a:srgbClr val="000000"/>
                          </a:solidFill>
                          <a:effectLst/>
                          <a:latin typeface="Calibri" panose="020F0502020204030204" pitchFamily="34" charset="0"/>
                        </a:rPr>
                        <a:t>N/A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endParaRPr lang="en-US" sz="1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rtl="0" fontAlgn="ctr"/>
                      <a:r>
                        <a:rPr lang="en-US" sz="1000" b="0" i="0" u="none" strike="noStrike">
                          <a:solidFill>
                            <a:srgbClr val="000000"/>
                          </a:solidFill>
                          <a:effectLst/>
                          <a:latin typeface="Calibri" panose="020F0502020204030204" pitchFamily="34" charset="0"/>
                        </a:rPr>
                        <a:t>N/A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endParaRPr lang="en-US" sz="1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r>
                        <a:rPr lang="en-US" sz="1000" b="0" i="0" u="none" strike="noStrike">
                          <a:solidFill>
                            <a:srgbClr val="000000"/>
                          </a:solidFill>
                          <a:effectLst/>
                          <a:latin typeface="Calibri" panose="020F0502020204030204" pitchFamily="34" charset="0"/>
                        </a:rPr>
                        <a:t>N/A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endParaRPr lang="en-US" sz="1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3283933335"/>
                  </a:ext>
                </a:extLst>
              </a:tr>
              <a:tr h="414236">
                <a:tc>
                  <a:txBody>
                    <a:bodyPr/>
                    <a:lstStyle/>
                    <a:p>
                      <a:pPr algn="l" fontAlgn="b"/>
                      <a:r>
                        <a:rPr lang="en-US" sz="1000" b="1" i="0" u="none" strike="noStrike">
                          <a:solidFill>
                            <a:srgbClr val="000000"/>
                          </a:solidFill>
                          <a:effectLst/>
                          <a:latin typeface="+mj-lt"/>
                        </a:rPr>
                        <a:t>Hist Phil Soc Sci</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000" b="0" i="0" u="none" strike="noStrike">
                          <a:solidFill>
                            <a:srgbClr val="000000"/>
                          </a:solidFill>
                          <a:effectLst/>
                          <a:latin typeface="Calibri" panose="020F0502020204030204" pitchFamily="34" charset="0"/>
                        </a:rPr>
                        <a:t>N/A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endParaRPr lang="en-US" sz="1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endParaRPr lang="en-US" sz="1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rtl="0" fontAlgn="ctr"/>
                      <a:endParaRPr lang="en-US" sz="1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r>
                        <a:rPr lang="en-US" sz="1000" b="0" i="0" u="none" strike="noStrike">
                          <a:solidFill>
                            <a:schemeClr val="tx1"/>
                          </a:solidFill>
                          <a:effectLst/>
                          <a:latin typeface="Calibri" panose="020F0502020204030204" pitchFamily="34" charset="0"/>
                        </a:rPr>
                        <a:t>N/A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endParaRPr lang="en-US" sz="1000" b="0" i="0" u="none" strike="noStrike">
                        <a:solidFill>
                          <a:srgbClr val="FF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r>
                        <a:rPr lang="en-US" sz="1000" b="0" i="0" u="none" strike="noStrike">
                          <a:solidFill>
                            <a:schemeClr val="tx1"/>
                          </a:solidFill>
                          <a:effectLst/>
                          <a:latin typeface="Calibri" panose="020F0502020204030204" pitchFamily="34" charset="0"/>
                        </a:rPr>
                        <a:t>N/A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sz="1000" b="0" i="0" u="none" strike="noStrike">
                          <a:solidFill>
                            <a:schemeClr val="tx1"/>
                          </a:solidFill>
                          <a:effectLst/>
                          <a:latin typeface="Calibri" panose="020F0502020204030204" pitchFamily="34" charset="0"/>
                        </a:rPr>
                        <a:t>N/A</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sz="1000" b="0" i="0" u="none" strike="noStrike">
                          <a:solidFill>
                            <a:schemeClr val="tx1"/>
                          </a:solidFill>
                          <a:effectLst/>
                          <a:latin typeface="Calibri" panose="020F0502020204030204" pitchFamily="34" charset="0"/>
                        </a:rPr>
                        <a:t>N/A</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endParaRPr lang="en-US" sz="1000" b="0" i="0" u="none" strike="noStrike">
                        <a:solidFill>
                          <a:srgbClr val="FF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r>
                        <a:rPr lang="en-US" sz="1000" b="0" i="0" u="none" strike="noStrike">
                          <a:solidFill>
                            <a:schemeClr val="tx1"/>
                          </a:solidFill>
                          <a:effectLst/>
                          <a:latin typeface="Calibri" panose="020F0502020204030204" pitchFamily="34" charset="0"/>
                        </a:rPr>
                        <a:t>N/A</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endParaRPr lang="en-US" sz="1000" b="0" i="0" u="none" strike="noStrike">
                        <a:solidFill>
                          <a:srgbClr val="FF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1565645159"/>
                  </a:ext>
                </a:extLst>
              </a:tr>
              <a:tr h="414236">
                <a:tc>
                  <a:txBody>
                    <a:bodyPr/>
                    <a:lstStyle/>
                    <a:p>
                      <a:pPr algn="l" fontAlgn="b"/>
                      <a:r>
                        <a:rPr lang="en-US" sz="1000" b="1" i="0" u="none" strike="noStrike">
                          <a:solidFill>
                            <a:srgbClr val="000000"/>
                          </a:solidFill>
                          <a:effectLst/>
                          <a:latin typeface="+mj-lt"/>
                        </a:rPr>
                        <a:t>Communication </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000" b="0" i="0" u="none" strike="noStrike">
                          <a:solidFill>
                            <a:srgbClr val="000000"/>
                          </a:solidFill>
                          <a:effectLst/>
                          <a:latin typeface="Calibri" panose="020F0502020204030204" pitchFamily="34" charset="0"/>
                        </a:rPr>
                        <a:t>N/A</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sz="1000" b="0" i="0" u="none" strike="noStrike">
                          <a:solidFill>
                            <a:srgbClr val="000000"/>
                          </a:solidFill>
                          <a:effectLst/>
                          <a:latin typeface="Calibri" panose="020F0502020204030204" pitchFamily="34" charset="0"/>
                        </a:rPr>
                        <a:t>N/A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endParaRPr lang="en-US" sz="1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endParaRPr lang="en-US" sz="1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r>
                        <a:rPr lang="en-US" sz="1000" b="0" i="0" u="none" strike="noStrike">
                          <a:solidFill>
                            <a:srgbClr val="000000"/>
                          </a:solidFill>
                          <a:effectLst/>
                          <a:latin typeface="Calibri" panose="020F0502020204030204" pitchFamily="34" charset="0"/>
                        </a:rPr>
                        <a:t>N/A</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endParaRPr lang="en-US" sz="1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r>
                        <a:rPr lang="en-US" sz="1000" b="0" i="0" u="none" strike="noStrike">
                          <a:solidFill>
                            <a:srgbClr val="000000"/>
                          </a:solidFill>
                          <a:effectLst/>
                          <a:latin typeface="Calibri" panose="020F0502020204030204" pitchFamily="34" charset="0"/>
                        </a:rPr>
                        <a:t>N/A</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sz="1000" b="0" i="0" u="none" strike="noStrike">
                          <a:solidFill>
                            <a:srgbClr val="000000"/>
                          </a:solidFill>
                          <a:effectLst/>
                          <a:latin typeface="Calibri" panose="020F0502020204030204" pitchFamily="34" charset="0"/>
                        </a:rPr>
                        <a:t>N/A</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sz="1000" b="0" i="0" u="none" strike="noStrike">
                          <a:solidFill>
                            <a:srgbClr val="000000"/>
                          </a:solidFill>
                          <a:effectLst/>
                          <a:latin typeface="Calibri" panose="020F0502020204030204" pitchFamily="34" charset="0"/>
                        </a:rPr>
                        <a:t>N/A</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endParaRPr lang="en-US" sz="1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r>
                        <a:rPr lang="en-US" sz="1000" b="0" i="0" u="none" strike="noStrike">
                          <a:solidFill>
                            <a:srgbClr val="000000"/>
                          </a:solidFill>
                          <a:effectLst/>
                          <a:latin typeface="Calibri" panose="020F0502020204030204" pitchFamily="34" charset="0"/>
                        </a:rPr>
                        <a:t>N/A</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endParaRPr lang="en-US" sz="1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3093562559"/>
                  </a:ext>
                </a:extLst>
              </a:tr>
              <a:tr h="414236">
                <a:tc>
                  <a:txBody>
                    <a:bodyPr/>
                    <a:lstStyle/>
                    <a:p>
                      <a:pPr algn="l" fontAlgn="b"/>
                      <a:r>
                        <a:rPr lang="en-US" sz="1000" b="1" i="0" u="none" strike="noStrike">
                          <a:solidFill>
                            <a:srgbClr val="000000"/>
                          </a:solidFill>
                          <a:effectLst/>
                          <a:latin typeface="+mj-lt"/>
                        </a:rPr>
                        <a:t>Mathematics </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000" b="0" i="0" u="none" strike="noStrike">
                          <a:solidFill>
                            <a:srgbClr val="000000"/>
                          </a:solidFill>
                          <a:effectLst/>
                          <a:latin typeface="Calibri" panose="020F0502020204030204" pitchFamily="34" charset="0"/>
                        </a:rPr>
                        <a:t>N/A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endParaRPr lang="en-US" sz="1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endParaRPr lang="en-US" sz="1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endParaRPr lang="en-US" sz="1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rtl="0" fontAlgn="ctr"/>
                      <a:r>
                        <a:rPr lang="en-US" sz="1000" b="0" i="0" u="none" strike="noStrike">
                          <a:solidFill>
                            <a:srgbClr val="000000"/>
                          </a:solidFill>
                          <a:effectLst/>
                          <a:latin typeface="Calibri" panose="020F0502020204030204" pitchFamily="34" charset="0"/>
                        </a:rPr>
                        <a:t>N/A</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sz="1000" b="0" i="0" u="none" strike="noStrike">
                          <a:solidFill>
                            <a:srgbClr val="000000"/>
                          </a:solidFill>
                          <a:effectLst/>
                          <a:latin typeface="Calibri" panose="020F0502020204030204" pitchFamily="34" charset="0"/>
                        </a:rPr>
                        <a:t>N/A</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sz="1000" b="0" i="0" u="none" strike="noStrike">
                          <a:solidFill>
                            <a:srgbClr val="000000"/>
                          </a:solidFill>
                          <a:effectLst/>
                          <a:latin typeface="Calibri" panose="020F0502020204030204" pitchFamily="34" charset="0"/>
                        </a:rPr>
                        <a:t>N/A</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sz="1000" b="0" i="0" u="none" strike="noStrike">
                          <a:solidFill>
                            <a:srgbClr val="000000"/>
                          </a:solidFill>
                          <a:effectLst/>
                          <a:latin typeface="Calibri" panose="020F0502020204030204" pitchFamily="34" charset="0"/>
                        </a:rPr>
                        <a:t>N/A</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endParaRPr lang="en-US" sz="1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rtl="0" fontAlgn="ctr"/>
                      <a:endParaRPr lang="en-US" sz="1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rtl="0" fontAlgn="ctr"/>
                      <a:r>
                        <a:rPr lang="en-US" sz="1000" b="0" i="0" u="none" strike="noStrike">
                          <a:solidFill>
                            <a:srgbClr val="000000"/>
                          </a:solidFill>
                          <a:effectLst/>
                          <a:latin typeface="Calibri" panose="020F0502020204030204" pitchFamily="34" charset="0"/>
                        </a:rPr>
                        <a:t>N/A</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endParaRPr lang="en-US" sz="1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682405794"/>
                  </a:ext>
                </a:extLst>
              </a:tr>
              <a:tr h="414236">
                <a:tc>
                  <a:txBody>
                    <a:bodyPr/>
                    <a:lstStyle/>
                    <a:p>
                      <a:pPr algn="l" fontAlgn="b"/>
                      <a:r>
                        <a:rPr lang="en-US" sz="1000" b="1" i="0" u="none" strike="noStrike">
                          <a:solidFill>
                            <a:srgbClr val="000000"/>
                          </a:solidFill>
                          <a:effectLst/>
                          <a:latin typeface="+mj-lt"/>
                        </a:rPr>
                        <a:t>Chemistry</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000" b="0" i="0" u="none" strike="noStrike">
                          <a:solidFill>
                            <a:srgbClr val="000000"/>
                          </a:solidFill>
                          <a:effectLst/>
                          <a:latin typeface="Calibri" panose="020F0502020204030204" pitchFamily="34" charset="0"/>
                        </a:rPr>
                        <a:t>N/A </a:t>
                      </a:r>
                    </a:p>
                    <a:p>
                      <a:pPr algn="ctr" rtl="0" fontAlgn="ctr"/>
                      <a:endParaRPr lang="en-US" sz="1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000" b="0" i="0" u="none" strike="noStrike">
                          <a:solidFill>
                            <a:srgbClr val="000000"/>
                          </a:solidFill>
                          <a:effectLst/>
                          <a:latin typeface="Calibri" panose="020F0502020204030204" pitchFamily="34" charset="0"/>
                        </a:rPr>
                        <a:t>N/A </a:t>
                      </a:r>
                    </a:p>
                    <a:p>
                      <a:pPr algn="ctr" rtl="0" fontAlgn="ctr"/>
                      <a:endParaRPr lang="en-US" sz="1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000" b="0" i="0" u="none" strike="noStrike">
                          <a:solidFill>
                            <a:srgbClr val="000000"/>
                          </a:solidFill>
                          <a:effectLst/>
                          <a:latin typeface="Calibri" panose="020F0502020204030204" pitchFamily="34" charset="0"/>
                        </a:rPr>
                        <a:t>N/A </a:t>
                      </a:r>
                    </a:p>
                    <a:p>
                      <a:pPr algn="ctr" rtl="0" fontAlgn="ctr"/>
                      <a:endParaRPr lang="en-US" sz="1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endParaRPr lang="en-US" sz="1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000" b="0" i="0" u="none" strike="noStrike">
                          <a:solidFill>
                            <a:srgbClr val="000000"/>
                          </a:solidFill>
                          <a:effectLst/>
                          <a:latin typeface="Calibri" panose="020F0502020204030204" pitchFamily="34" charset="0"/>
                        </a:rPr>
                        <a:t>N/A </a:t>
                      </a:r>
                    </a:p>
                    <a:p>
                      <a:pPr algn="ctr" rtl="0" fontAlgn="ctr"/>
                      <a:endParaRPr lang="en-US" sz="1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000" b="0" i="0" u="none" strike="noStrike">
                          <a:solidFill>
                            <a:srgbClr val="000000"/>
                          </a:solidFill>
                          <a:effectLst/>
                          <a:latin typeface="Calibri" panose="020F0502020204030204" pitchFamily="34" charset="0"/>
                        </a:rPr>
                        <a:t>N/A </a:t>
                      </a:r>
                    </a:p>
                    <a:p>
                      <a:pPr algn="ctr" rtl="0" fontAlgn="ctr"/>
                      <a:endParaRPr lang="en-US" sz="1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000" b="0" i="0" u="none" strike="noStrike">
                          <a:solidFill>
                            <a:srgbClr val="000000"/>
                          </a:solidFill>
                          <a:effectLst/>
                          <a:latin typeface="Calibri" panose="020F0502020204030204" pitchFamily="34" charset="0"/>
                        </a:rPr>
                        <a:t>N/A </a:t>
                      </a:r>
                    </a:p>
                    <a:p>
                      <a:pPr algn="ctr" rtl="0" fontAlgn="ctr"/>
                      <a:endParaRPr lang="en-US" sz="1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000" b="0" i="0" u="none" strike="noStrike">
                          <a:solidFill>
                            <a:srgbClr val="000000"/>
                          </a:solidFill>
                          <a:effectLst/>
                          <a:latin typeface="Calibri" panose="020F0502020204030204" pitchFamily="34" charset="0"/>
                        </a:rPr>
                        <a:t>N/A </a:t>
                      </a:r>
                    </a:p>
                    <a:p>
                      <a:pPr algn="ctr" rtl="0" fontAlgn="ctr"/>
                      <a:endParaRPr lang="en-US" sz="1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000" b="0" i="0" u="none" strike="noStrike">
                          <a:solidFill>
                            <a:srgbClr val="000000"/>
                          </a:solidFill>
                          <a:effectLst/>
                          <a:latin typeface="Calibri" panose="020F0502020204030204" pitchFamily="34" charset="0"/>
                        </a:rPr>
                        <a:t>N/A </a:t>
                      </a:r>
                    </a:p>
                    <a:p>
                      <a:pPr algn="ctr" rtl="0" fontAlgn="ctr"/>
                      <a:endParaRPr lang="en-US" sz="1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endParaRPr lang="en-US" sz="1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000" b="0" i="0" u="none" strike="noStrike">
                          <a:solidFill>
                            <a:srgbClr val="000000"/>
                          </a:solidFill>
                          <a:effectLst/>
                          <a:latin typeface="Calibri" panose="020F0502020204030204" pitchFamily="34" charset="0"/>
                        </a:rPr>
                        <a:t>N/A </a:t>
                      </a:r>
                    </a:p>
                    <a:p>
                      <a:pPr algn="ctr" rtl="0" fontAlgn="ctr"/>
                      <a:endParaRPr lang="en-US" sz="1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endParaRPr lang="en-US" sz="1000" b="0" i="0" u="none" strike="noStrike">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4262205321"/>
                  </a:ext>
                </a:extLst>
              </a:tr>
            </a:tbl>
          </a:graphicData>
        </a:graphic>
      </p:graphicFrame>
      <p:sp>
        <p:nvSpPr>
          <p:cNvPr id="6" name="TextBox 5">
            <a:extLst>
              <a:ext uri="{FF2B5EF4-FFF2-40B4-BE49-F238E27FC236}">
                <a16:creationId xmlns:a16="http://schemas.microsoft.com/office/drawing/2014/main" id="{A1EAF5D4-2260-41CD-B442-9A23C6F6FFB0}"/>
              </a:ext>
            </a:extLst>
          </p:cNvPr>
          <p:cNvSpPr txBox="1"/>
          <p:nvPr/>
        </p:nvSpPr>
        <p:spPr>
          <a:xfrm>
            <a:off x="695325" y="6002183"/>
            <a:ext cx="9163050" cy="24621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en-US" sz="1000" b="0" i="0" u="none" strike="noStrike" cap="none" spc="0" normalizeH="0" baseline="0">
                <a:ln>
                  <a:noFill/>
                </a:ln>
                <a:solidFill>
                  <a:srgbClr val="000000"/>
                </a:solidFill>
                <a:effectLst/>
                <a:uFillTx/>
                <a:latin typeface="+mn-lt"/>
                <a:ea typeface="+mn-ea"/>
                <a:cs typeface="+mn-cs"/>
                <a:sym typeface="Helvetica"/>
              </a:rPr>
              <a:t>*Comparison of degrees conferred by program for 2018 </a:t>
            </a:r>
          </a:p>
        </p:txBody>
      </p:sp>
      <p:sp>
        <p:nvSpPr>
          <p:cNvPr id="8" name="TextBox 7">
            <a:extLst>
              <a:ext uri="{FF2B5EF4-FFF2-40B4-BE49-F238E27FC236}">
                <a16:creationId xmlns:a16="http://schemas.microsoft.com/office/drawing/2014/main" id="{4C345301-EAEF-4BF2-A110-EAC17751BA22}"/>
              </a:ext>
            </a:extLst>
          </p:cNvPr>
          <p:cNvSpPr txBox="1"/>
          <p:nvPr/>
        </p:nvSpPr>
        <p:spPr>
          <a:xfrm>
            <a:off x="570173" y="760835"/>
            <a:ext cx="1534852" cy="261606"/>
          </a:xfrm>
          <a:prstGeom prst="rect">
            <a:avLst/>
          </a:prstGeom>
          <a:solidFill>
            <a:srgbClr val="92D05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en-US" sz="1100" b="0" i="0" u="none" strike="noStrike" cap="none" spc="0" normalizeH="0" baseline="0">
                <a:ln>
                  <a:noFill/>
                </a:ln>
                <a:solidFill>
                  <a:srgbClr val="000000"/>
                </a:solidFill>
                <a:effectLst/>
                <a:uFillTx/>
                <a:latin typeface="+mn-lt"/>
                <a:ea typeface="+mn-ea"/>
                <a:cs typeface="+mn-cs"/>
                <a:sym typeface="Helvetica"/>
              </a:rPr>
              <a:t>PSU Performed Better  </a:t>
            </a:r>
          </a:p>
        </p:txBody>
      </p:sp>
      <p:sp>
        <p:nvSpPr>
          <p:cNvPr id="9" name="TextBox 8">
            <a:extLst>
              <a:ext uri="{FF2B5EF4-FFF2-40B4-BE49-F238E27FC236}">
                <a16:creationId xmlns:a16="http://schemas.microsoft.com/office/drawing/2014/main" id="{7A882AF6-F5AD-41DB-A6D1-A20FA18B0FD9}"/>
              </a:ext>
            </a:extLst>
          </p:cNvPr>
          <p:cNvSpPr txBox="1"/>
          <p:nvPr/>
        </p:nvSpPr>
        <p:spPr>
          <a:xfrm>
            <a:off x="2228851" y="760702"/>
            <a:ext cx="581024" cy="261606"/>
          </a:xfrm>
          <a:prstGeom prst="rect">
            <a:avLst/>
          </a:prstGeom>
          <a:solidFill>
            <a:srgbClr val="FFF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en-US" sz="1100" b="0" i="0" u="none" strike="noStrike" cap="none" spc="0" normalizeH="0" baseline="0">
                <a:ln>
                  <a:noFill/>
                </a:ln>
                <a:solidFill>
                  <a:srgbClr val="000000"/>
                </a:solidFill>
                <a:effectLst/>
                <a:uFillTx/>
                <a:latin typeface="+mn-lt"/>
                <a:ea typeface="+mn-ea"/>
                <a:cs typeface="+mn-cs"/>
                <a:sym typeface="Helvetica"/>
              </a:rPr>
              <a:t>Neutral </a:t>
            </a:r>
          </a:p>
        </p:txBody>
      </p:sp>
      <p:sp>
        <p:nvSpPr>
          <p:cNvPr id="10" name="TextBox 9">
            <a:extLst>
              <a:ext uri="{FF2B5EF4-FFF2-40B4-BE49-F238E27FC236}">
                <a16:creationId xmlns:a16="http://schemas.microsoft.com/office/drawing/2014/main" id="{CBB8FFB1-236B-4204-9529-F08680A9568D}"/>
              </a:ext>
            </a:extLst>
          </p:cNvPr>
          <p:cNvSpPr txBox="1"/>
          <p:nvPr/>
        </p:nvSpPr>
        <p:spPr>
          <a:xfrm>
            <a:off x="2933701" y="751310"/>
            <a:ext cx="1534852" cy="261606"/>
          </a:xfrm>
          <a:prstGeom prst="rect">
            <a:avLst/>
          </a:prstGeom>
          <a:solidFill>
            <a:srgbClr val="FF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en-US" sz="1100" b="0" i="0" u="none" strike="noStrike" cap="none" spc="0" normalizeH="0" baseline="0">
                <a:ln>
                  <a:noFill/>
                </a:ln>
                <a:solidFill>
                  <a:srgbClr val="000000"/>
                </a:solidFill>
                <a:effectLst/>
                <a:uFillTx/>
                <a:latin typeface="+mn-lt"/>
                <a:ea typeface="+mn-ea"/>
                <a:cs typeface="+mn-cs"/>
                <a:sym typeface="Helvetica"/>
              </a:rPr>
              <a:t>PSU Performed Below  </a:t>
            </a:r>
          </a:p>
        </p:txBody>
      </p:sp>
      <p:sp>
        <p:nvSpPr>
          <p:cNvPr id="11" name="TextBox 10">
            <a:extLst>
              <a:ext uri="{FF2B5EF4-FFF2-40B4-BE49-F238E27FC236}">
                <a16:creationId xmlns:a16="http://schemas.microsoft.com/office/drawing/2014/main" id="{1A6949D6-05F4-4641-AE82-43E72AEC9107}"/>
              </a:ext>
            </a:extLst>
          </p:cNvPr>
          <p:cNvSpPr txBox="1"/>
          <p:nvPr/>
        </p:nvSpPr>
        <p:spPr>
          <a:xfrm>
            <a:off x="4530726" y="751310"/>
            <a:ext cx="3762375" cy="23082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en-US" sz="900" b="0" i="0" u="none" strike="noStrike" cap="none" spc="0" normalizeH="0" baseline="0">
                <a:ln>
                  <a:noFill/>
                </a:ln>
                <a:solidFill>
                  <a:srgbClr val="000000"/>
                </a:solidFill>
                <a:effectLst/>
                <a:uFillTx/>
                <a:latin typeface="+mn-lt"/>
                <a:ea typeface="+mn-ea"/>
                <a:cs typeface="+mn-cs"/>
                <a:sym typeface="Helvetica"/>
              </a:rPr>
              <a:t>Based on a variance of +/- 10 </a:t>
            </a:r>
          </a:p>
        </p:txBody>
      </p:sp>
      <p:sp>
        <p:nvSpPr>
          <p:cNvPr id="7" name="Title 6">
            <a:extLst>
              <a:ext uri="{FF2B5EF4-FFF2-40B4-BE49-F238E27FC236}">
                <a16:creationId xmlns:a16="http://schemas.microsoft.com/office/drawing/2014/main" id="{D51A3722-E589-4F80-BAC9-26312327CBAC}"/>
              </a:ext>
            </a:extLst>
          </p:cNvPr>
          <p:cNvSpPr>
            <a:spLocks noGrp="1"/>
          </p:cNvSpPr>
          <p:nvPr>
            <p:ph type="title"/>
          </p:nvPr>
        </p:nvSpPr>
        <p:spPr>
          <a:xfrm>
            <a:off x="507999" y="152400"/>
            <a:ext cx="11394149" cy="609600"/>
          </a:xfrm>
        </p:spPr>
        <p:txBody>
          <a:bodyPr>
            <a:normAutofit/>
          </a:bodyPr>
          <a:lstStyle/>
          <a:p>
            <a:r>
              <a:rPr lang="en-US" sz="2800"/>
              <a:t>Grad Program Performance – Competitor Comparison to Downward Trends*</a:t>
            </a:r>
          </a:p>
        </p:txBody>
      </p:sp>
    </p:spTree>
    <p:extLst>
      <p:ext uri="{BB962C8B-B14F-4D97-AF65-F5344CB8AC3E}">
        <p14:creationId xmlns:p14="http://schemas.microsoft.com/office/powerpoint/2010/main" val="13224929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7BE86D-550C-8546-BBC3-3445E7F28E75}"/>
              </a:ext>
            </a:extLst>
          </p:cNvPr>
          <p:cNvSpPr>
            <a:spLocks noGrp="1"/>
          </p:cNvSpPr>
          <p:nvPr>
            <p:ph type="title"/>
          </p:nvPr>
        </p:nvSpPr>
        <p:spPr/>
        <p:txBody>
          <a:bodyPr/>
          <a:lstStyle/>
          <a:p>
            <a:r>
              <a:rPr lang="en-US" dirty="0"/>
              <a:t>A Triple Bottom Line Matters</a:t>
            </a:r>
          </a:p>
        </p:txBody>
      </p:sp>
      <p:sp>
        <p:nvSpPr>
          <p:cNvPr id="4" name="Slide Number Placeholder 3">
            <a:extLst>
              <a:ext uri="{FF2B5EF4-FFF2-40B4-BE49-F238E27FC236}">
                <a16:creationId xmlns:a16="http://schemas.microsoft.com/office/drawing/2014/main" id="{DDCD97C3-6EC8-9144-88FD-5AFC06D52D9B}"/>
              </a:ext>
            </a:extLst>
          </p:cNvPr>
          <p:cNvSpPr>
            <a:spLocks noGrp="1"/>
          </p:cNvSpPr>
          <p:nvPr>
            <p:ph type="sldNum" sz="quarter" idx="15"/>
          </p:nvPr>
        </p:nvSpPr>
        <p:spPr/>
        <p:txBody>
          <a:bodyPr/>
          <a:lstStyle/>
          <a:p>
            <a:fld id="{D3F7C509-FEEF-45D3-B896-7C07814C0C13}" type="slidenum">
              <a:rPr lang="en-US" smtClean="0">
                <a:solidFill>
                  <a:srgbClr val="000000"/>
                </a:solidFill>
              </a:rPr>
              <a:pPr/>
              <a:t>5</a:t>
            </a:fld>
            <a:endParaRPr lang="en-US">
              <a:solidFill>
                <a:srgbClr val="000000"/>
              </a:solidFill>
            </a:endParaRPr>
          </a:p>
        </p:txBody>
      </p:sp>
      <p:pic>
        <p:nvPicPr>
          <p:cNvPr id="6" name="Picture 5" descr="A picture containing text, map&#10;&#10;Description automatically generated">
            <a:extLst>
              <a:ext uri="{FF2B5EF4-FFF2-40B4-BE49-F238E27FC236}">
                <a16:creationId xmlns:a16="http://schemas.microsoft.com/office/drawing/2014/main" id="{56D68395-BB5C-DE49-8570-FC64A077BA6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00200" y="887100"/>
            <a:ext cx="7874000" cy="5562600"/>
          </a:xfrm>
          <a:prstGeom prst="rect">
            <a:avLst/>
          </a:prstGeom>
        </p:spPr>
      </p:pic>
    </p:spTree>
    <p:extLst>
      <p:ext uri="{BB962C8B-B14F-4D97-AF65-F5344CB8AC3E}">
        <p14:creationId xmlns:p14="http://schemas.microsoft.com/office/powerpoint/2010/main" val="240406161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8A9D19-17B8-4107-A42F-8F0350EBB28B}"/>
              </a:ext>
            </a:extLst>
          </p:cNvPr>
          <p:cNvSpPr>
            <a:spLocks noGrp="1"/>
          </p:cNvSpPr>
          <p:nvPr>
            <p:ph type="title"/>
          </p:nvPr>
        </p:nvSpPr>
        <p:spPr/>
        <p:txBody>
          <a:bodyPr/>
          <a:lstStyle/>
          <a:p>
            <a:r>
              <a:rPr lang="en-US" dirty="0"/>
              <a:t>Workforce Data Summary – Missouri and Kansas Workforce Data </a:t>
            </a:r>
          </a:p>
        </p:txBody>
      </p:sp>
      <p:graphicFrame>
        <p:nvGraphicFramePr>
          <p:cNvPr id="7" name="Table 6">
            <a:extLst>
              <a:ext uri="{FF2B5EF4-FFF2-40B4-BE49-F238E27FC236}">
                <a16:creationId xmlns:a16="http://schemas.microsoft.com/office/drawing/2014/main" id="{DE25A423-D2D2-438F-8688-69D81F7665F3}"/>
              </a:ext>
            </a:extLst>
          </p:cNvPr>
          <p:cNvGraphicFramePr>
            <a:graphicFrameLocks noGrp="1"/>
          </p:cNvGraphicFramePr>
          <p:nvPr/>
        </p:nvGraphicFramePr>
        <p:xfrm>
          <a:off x="651853" y="766915"/>
          <a:ext cx="11196018" cy="5862501"/>
        </p:xfrm>
        <a:graphic>
          <a:graphicData uri="http://schemas.openxmlformats.org/drawingml/2006/table">
            <a:tbl>
              <a:tblPr/>
              <a:tblGrid>
                <a:gridCol w="4077463">
                  <a:extLst>
                    <a:ext uri="{9D8B030D-6E8A-4147-A177-3AD203B41FA5}">
                      <a16:colId xmlns:a16="http://schemas.microsoft.com/office/drawing/2014/main" val="185481309"/>
                    </a:ext>
                  </a:extLst>
                </a:gridCol>
                <a:gridCol w="4129549">
                  <a:extLst>
                    <a:ext uri="{9D8B030D-6E8A-4147-A177-3AD203B41FA5}">
                      <a16:colId xmlns:a16="http://schemas.microsoft.com/office/drawing/2014/main" val="1152511551"/>
                    </a:ext>
                  </a:extLst>
                </a:gridCol>
                <a:gridCol w="1140541">
                  <a:extLst>
                    <a:ext uri="{9D8B030D-6E8A-4147-A177-3AD203B41FA5}">
                      <a16:colId xmlns:a16="http://schemas.microsoft.com/office/drawing/2014/main" val="1918290330"/>
                    </a:ext>
                  </a:extLst>
                </a:gridCol>
                <a:gridCol w="1848465">
                  <a:extLst>
                    <a:ext uri="{9D8B030D-6E8A-4147-A177-3AD203B41FA5}">
                      <a16:colId xmlns:a16="http://schemas.microsoft.com/office/drawing/2014/main" val="738482476"/>
                    </a:ext>
                  </a:extLst>
                </a:gridCol>
              </a:tblGrid>
              <a:tr h="314855">
                <a:tc>
                  <a:txBody>
                    <a:bodyPr/>
                    <a:lstStyle/>
                    <a:p>
                      <a:pPr algn="ctr" fontAlgn="ctr"/>
                      <a:r>
                        <a:rPr lang="en-US" sz="1000" b="1" i="0" u="none" strike="noStrike" dirty="0">
                          <a:solidFill>
                            <a:srgbClr val="000000"/>
                          </a:solidFill>
                          <a:effectLst/>
                          <a:latin typeface="Calibri" panose="020F0502020204030204" pitchFamily="34" charset="0"/>
                        </a:rPr>
                        <a:t>Category</a:t>
                      </a:r>
                    </a:p>
                  </a:txBody>
                  <a:tcPr marL="5963"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ctr"/>
                      <a:r>
                        <a:rPr lang="en-US" sz="1000" b="1" i="0" u="none" strike="noStrike" dirty="0">
                          <a:solidFill>
                            <a:srgbClr val="000000"/>
                          </a:solidFill>
                          <a:effectLst/>
                          <a:latin typeface="Calibri" panose="020F0502020204030204" pitchFamily="34" charset="0"/>
                        </a:rPr>
                        <a:t>Program</a:t>
                      </a:r>
                    </a:p>
                  </a:txBody>
                  <a:tcPr marL="5963"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1000" b="1" i="0" u="none" strike="noStrike" dirty="0">
                          <a:solidFill>
                            <a:srgbClr val="000000"/>
                          </a:solidFill>
                          <a:effectLst/>
                          <a:latin typeface="Calibri" panose="020F0502020204030204" pitchFamily="34" charset="0"/>
                        </a:rPr>
                        <a:t>Average Increase MO/KS </a:t>
                      </a:r>
                    </a:p>
                  </a:txBody>
                  <a:tcPr marL="5963"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1000" b="1" i="0" u="none" strike="noStrike" dirty="0">
                          <a:solidFill>
                            <a:srgbClr val="000000"/>
                          </a:solidFill>
                          <a:effectLst/>
                          <a:latin typeface="Calibri" panose="020F0502020204030204" pitchFamily="34" charset="0"/>
                        </a:rPr>
                        <a:t>Total New Jobs </a:t>
                      </a:r>
                    </a:p>
                  </a:txBody>
                  <a:tcPr marL="5963"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extLst>
                  <a:ext uri="{0D108BD9-81ED-4DB2-BD59-A6C34878D82A}">
                    <a16:rowId xmlns:a16="http://schemas.microsoft.com/office/drawing/2014/main" val="1091376073"/>
                  </a:ext>
                </a:extLst>
              </a:tr>
              <a:tr h="153450">
                <a:tc>
                  <a:txBody>
                    <a:bodyPr/>
                    <a:lstStyle/>
                    <a:p>
                      <a:pPr lvl="1" algn="l" fontAlgn="ctr"/>
                      <a:r>
                        <a:rPr lang="en-US" sz="900" b="1" i="0" u="none" strike="noStrike" dirty="0">
                          <a:solidFill>
                            <a:srgbClr val="000000"/>
                          </a:solidFill>
                          <a:effectLst/>
                          <a:latin typeface="Calibri" panose="020F0502020204030204" pitchFamily="34" charset="0"/>
                        </a:rPr>
                        <a:t>Biological And Biomedical Sciences</a:t>
                      </a:r>
                    </a:p>
                  </a:txBody>
                  <a:tcPr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l" fontAlgn="ctr"/>
                      <a:r>
                        <a:rPr lang="en-US" sz="900" b="0" i="0" u="none" strike="noStrike" dirty="0">
                          <a:solidFill>
                            <a:srgbClr val="000000"/>
                          </a:solidFill>
                          <a:effectLst/>
                          <a:latin typeface="Calibri" panose="020F0502020204030204" pitchFamily="34" charset="0"/>
                        </a:rPr>
                        <a:t>Biology/Biological Sciences, General</a:t>
                      </a:r>
                    </a:p>
                  </a:txBody>
                  <a:tcPr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effectLst/>
                          <a:latin typeface="Calibri" panose="020F0502020204030204" pitchFamily="34" charset="0"/>
                        </a:rPr>
                        <a:t>1.96%</a:t>
                      </a:r>
                    </a:p>
                  </a:txBody>
                  <a:tcPr marL="5963"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CBAD"/>
                    </a:solidFill>
                  </a:tcPr>
                </a:tc>
                <a:tc>
                  <a:txBody>
                    <a:bodyPr/>
                    <a:lstStyle/>
                    <a:p>
                      <a:pPr algn="ctr" fontAlgn="b"/>
                      <a:r>
                        <a:rPr lang="en-US" sz="900" b="0" i="0" u="none" strike="noStrike">
                          <a:solidFill>
                            <a:srgbClr val="000000"/>
                          </a:solidFill>
                          <a:effectLst/>
                          <a:latin typeface="Calibri" panose="020F0502020204030204" pitchFamily="34" charset="0"/>
                        </a:rPr>
                        <a:t>42</a:t>
                      </a:r>
                    </a:p>
                  </a:txBody>
                  <a:tcPr marL="5963"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699"/>
                    </a:solidFill>
                  </a:tcPr>
                </a:tc>
                <a:extLst>
                  <a:ext uri="{0D108BD9-81ED-4DB2-BD59-A6C34878D82A}">
                    <a16:rowId xmlns:a16="http://schemas.microsoft.com/office/drawing/2014/main" val="3593846242"/>
                  </a:ext>
                </a:extLst>
              </a:tr>
              <a:tr h="153450">
                <a:tc>
                  <a:txBody>
                    <a:bodyPr/>
                    <a:lstStyle/>
                    <a:p>
                      <a:pPr lvl="1" algn="l" fontAlgn="ctr"/>
                      <a:r>
                        <a:rPr lang="en-US" sz="900" b="1" i="0" u="none" strike="noStrike" dirty="0">
                          <a:solidFill>
                            <a:srgbClr val="000000"/>
                          </a:solidFill>
                          <a:effectLst/>
                          <a:latin typeface="Calibri" panose="020F0502020204030204" pitchFamily="34" charset="0"/>
                        </a:rPr>
                        <a:t>Business, Management, Marketing, and Related Support Services</a:t>
                      </a:r>
                    </a:p>
                  </a:txBody>
                  <a:tcPr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l" fontAlgn="ctr"/>
                      <a:r>
                        <a:rPr lang="en-US" sz="900" b="0" i="0" u="none" strike="noStrike" dirty="0">
                          <a:solidFill>
                            <a:srgbClr val="000000"/>
                          </a:solidFill>
                          <a:effectLst/>
                          <a:latin typeface="Calibri" panose="020F0502020204030204" pitchFamily="34" charset="0"/>
                        </a:rPr>
                        <a:t>Accounting/ Auditing </a:t>
                      </a:r>
                    </a:p>
                  </a:txBody>
                  <a:tcPr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b"/>
                      <a:r>
                        <a:rPr lang="en-US" sz="900" b="0" i="0" u="none" strike="noStrike" dirty="0">
                          <a:solidFill>
                            <a:srgbClr val="000000"/>
                          </a:solidFill>
                          <a:effectLst/>
                          <a:latin typeface="Calibri" panose="020F0502020204030204" pitchFamily="34" charset="0"/>
                        </a:rPr>
                        <a:t>1.04%</a:t>
                      </a:r>
                    </a:p>
                  </a:txBody>
                  <a:tcPr marL="5963"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b"/>
                      <a:r>
                        <a:rPr lang="en-US" sz="900" b="0" i="0" u="none" strike="noStrike" dirty="0">
                          <a:solidFill>
                            <a:srgbClr val="000000"/>
                          </a:solidFill>
                          <a:effectLst/>
                          <a:latin typeface="Calibri" panose="020F0502020204030204" pitchFamily="34" charset="0"/>
                        </a:rPr>
                        <a:t>365</a:t>
                      </a:r>
                    </a:p>
                  </a:txBody>
                  <a:tcPr marL="5963"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extLst>
                  <a:ext uri="{0D108BD9-81ED-4DB2-BD59-A6C34878D82A}">
                    <a16:rowId xmlns:a16="http://schemas.microsoft.com/office/drawing/2014/main" val="2575939807"/>
                  </a:ext>
                </a:extLst>
              </a:tr>
              <a:tr h="153450">
                <a:tc>
                  <a:txBody>
                    <a:bodyPr/>
                    <a:lstStyle/>
                    <a:p>
                      <a:pPr lvl="1" algn="l" fontAlgn="ctr"/>
                      <a:r>
                        <a:rPr lang="en-US" sz="900" b="1" i="0" u="none" strike="noStrike" dirty="0">
                          <a:solidFill>
                            <a:srgbClr val="000000"/>
                          </a:solidFill>
                          <a:effectLst/>
                          <a:latin typeface="Calibri" panose="020F0502020204030204" pitchFamily="34" charset="0"/>
                        </a:rPr>
                        <a:t>Business, Management, Marketing, and Related Support Services</a:t>
                      </a:r>
                    </a:p>
                  </a:txBody>
                  <a:tcPr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l" fontAlgn="ctr"/>
                      <a:r>
                        <a:rPr lang="en-US" sz="900" b="0" i="0" u="none" strike="noStrike" dirty="0">
                          <a:solidFill>
                            <a:srgbClr val="000000"/>
                          </a:solidFill>
                          <a:effectLst/>
                          <a:latin typeface="Calibri" panose="020F0502020204030204" pitchFamily="34" charset="0"/>
                        </a:rPr>
                        <a:t>Business Administration and Management, Commerce/General</a:t>
                      </a:r>
                    </a:p>
                  </a:txBody>
                  <a:tcPr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b"/>
                      <a:r>
                        <a:rPr lang="en-US" sz="900" b="0" i="0" u="none" strike="noStrike" dirty="0">
                          <a:solidFill>
                            <a:srgbClr val="000000"/>
                          </a:solidFill>
                          <a:effectLst/>
                          <a:latin typeface="Calibri" panose="020F0502020204030204" pitchFamily="34" charset="0"/>
                        </a:rPr>
                        <a:t>1.13%</a:t>
                      </a:r>
                    </a:p>
                  </a:txBody>
                  <a:tcPr marL="5963"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b"/>
                      <a:r>
                        <a:rPr lang="en-US" sz="900" b="0" i="0" u="none" strike="noStrike" dirty="0">
                          <a:solidFill>
                            <a:srgbClr val="000000"/>
                          </a:solidFill>
                          <a:effectLst/>
                          <a:latin typeface="Calibri" panose="020F0502020204030204" pitchFamily="34" charset="0"/>
                        </a:rPr>
                        <a:t>1380</a:t>
                      </a:r>
                    </a:p>
                  </a:txBody>
                  <a:tcPr marL="5963"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extLst>
                  <a:ext uri="{0D108BD9-81ED-4DB2-BD59-A6C34878D82A}">
                    <a16:rowId xmlns:a16="http://schemas.microsoft.com/office/drawing/2014/main" val="3269378879"/>
                  </a:ext>
                </a:extLst>
              </a:tr>
              <a:tr h="153450">
                <a:tc>
                  <a:txBody>
                    <a:bodyPr/>
                    <a:lstStyle/>
                    <a:p>
                      <a:pPr lvl="1" algn="l" fontAlgn="ctr"/>
                      <a:r>
                        <a:rPr lang="en-US" sz="900" b="1" i="0" u="none" strike="noStrike">
                          <a:solidFill>
                            <a:srgbClr val="000000"/>
                          </a:solidFill>
                          <a:effectLst/>
                          <a:latin typeface="Calibri" panose="020F0502020204030204" pitchFamily="34" charset="0"/>
                        </a:rPr>
                        <a:t>Business, Management, Marketing, and Related Support Services</a:t>
                      </a:r>
                    </a:p>
                  </a:txBody>
                  <a:tcPr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l" fontAlgn="ctr"/>
                      <a:r>
                        <a:rPr lang="en-US" sz="900" b="0" i="0" u="none" strike="noStrike" dirty="0">
                          <a:solidFill>
                            <a:srgbClr val="000000"/>
                          </a:solidFill>
                          <a:effectLst/>
                          <a:latin typeface="Calibri" panose="020F0502020204030204" pitchFamily="34" charset="0"/>
                        </a:rPr>
                        <a:t>Construction Management</a:t>
                      </a:r>
                    </a:p>
                  </a:txBody>
                  <a:tcPr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b"/>
                      <a:r>
                        <a:rPr lang="en-US" sz="900" b="0" i="0" u="none" strike="noStrike" dirty="0">
                          <a:solidFill>
                            <a:srgbClr val="000000"/>
                          </a:solidFill>
                          <a:effectLst/>
                          <a:latin typeface="Calibri" panose="020F0502020204030204" pitchFamily="34" charset="0"/>
                        </a:rPr>
                        <a:t>0.93%</a:t>
                      </a:r>
                    </a:p>
                  </a:txBody>
                  <a:tcPr marL="5963"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b"/>
                      <a:r>
                        <a:rPr lang="en-US" sz="900" b="0" i="0" u="none" strike="noStrike" dirty="0">
                          <a:solidFill>
                            <a:srgbClr val="000000"/>
                          </a:solidFill>
                          <a:effectLst/>
                          <a:latin typeface="Calibri" panose="020F0502020204030204" pitchFamily="34" charset="0"/>
                        </a:rPr>
                        <a:t>160</a:t>
                      </a:r>
                    </a:p>
                  </a:txBody>
                  <a:tcPr marL="5963"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extLst>
                  <a:ext uri="{0D108BD9-81ED-4DB2-BD59-A6C34878D82A}">
                    <a16:rowId xmlns:a16="http://schemas.microsoft.com/office/drawing/2014/main" val="3232151847"/>
                  </a:ext>
                </a:extLst>
              </a:tr>
              <a:tr h="153450">
                <a:tc>
                  <a:txBody>
                    <a:bodyPr/>
                    <a:lstStyle/>
                    <a:p>
                      <a:pPr lvl="1" algn="l" fontAlgn="ctr"/>
                      <a:r>
                        <a:rPr lang="en-US" sz="900" b="1" i="0" u="none" strike="noStrike" dirty="0">
                          <a:solidFill>
                            <a:srgbClr val="000000"/>
                          </a:solidFill>
                          <a:effectLst/>
                          <a:latin typeface="Calibri" panose="020F0502020204030204" pitchFamily="34" charset="0"/>
                        </a:rPr>
                        <a:t>Business, Management, Marketing, and Related Support Services</a:t>
                      </a:r>
                    </a:p>
                  </a:txBody>
                  <a:tcPr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l" fontAlgn="ctr"/>
                      <a:r>
                        <a:rPr lang="en-US" sz="900" b="0" i="0" u="none" strike="noStrike" dirty="0">
                          <a:solidFill>
                            <a:srgbClr val="000000"/>
                          </a:solidFill>
                          <a:effectLst/>
                          <a:latin typeface="Calibri" panose="020F0502020204030204" pitchFamily="34" charset="0"/>
                        </a:rPr>
                        <a:t>Finance, General</a:t>
                      </a:r>
                    </a:p>
                  </a:txBody>
                  <a:tcPr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b"/>
                      <a:r>
                        <a:rPr lang="en-US" sz="900" b="0" i="0" u="none" strike="noStrike" dirty="0">
                          <a:solidFill>
                            <a:srgbClr val="000000"/>
                          </a:solidFill>
                          <a:effectLst/>
                          <a:latin typeface="Calibri" panose="020F0502020204030204" pitchFamily="34" charset="0"/>
                        </a:rPr>
                        <a:t>1.61%</a:t>
                      </a:r>
                    </a:p>
                  </a:txBody>
                  <a:tcPr marL="5963"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b"/>
                      <a:r>
                        <a:rPr lang="en-US" sz="900" b="0" i="0" u="none" strike="noStrike" dirty="0">
                          <a:solidFill>
                            <a:srgbClr val="000000"/>
                          </a:solidFill>
                          <a:effectLst/>
                          <a:latin typeface="Calibri" panose="020F0502020204030204" pitchFamily="34" charset="0"/>
                        </a:rPr>
                        <a:t>564</a:t>
                      </a:r>
                    </a:p>
                  </a:txBody>
                  <a:tcPr marL="5963"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extLst>
                  <a:ext uri="{0D108BD9-81ED-4DB2-BD59-A6C34878D82A}">
                    <a16:rowId xmlns:a16="http://schemas.microsoft.com/office/drawing/2014/main" val="1577046618"/>
                  </a:ext>
                </a:extLst>
              </a:tr>
              <a:tr h="153450">
                <a:tc>
                  <a:txBody>
                    <a:bodyPr/>
                    <a:lstStyle/>
                    <a:p>
                      <a:pPr lvl="1" algn="l" fontAlgn="ctr"/>
                      <a:r>
                        <a:rPr lang="en-US" sz="900" b="1" i="0" u="none" strike="noStrike">
                          <a:solidFill>
                            <a:srgbClr val="000000"/>
                          </a:solidFill>
                          <a:effectLst/>
                          <a:latin typeface="Calibri" panose="020F0502020204030204" pitchFamily="34" charset="0"/>
                        </a:rPr>
                        <a:t>Business, Management, Marketing, and Related Support Services</a:t>
                      </a:r>
                    </a:p>
                  </a:txBody>
                  <a:tcPr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l" fontAlgn="ctr"/>
                      <a:r>
                        <a:rPr lang="en-US" sz="900" b="0" i="0" u="none" strike="noStrike" dirty="0">
                          <a:solidFill>
                            <a:srgbClr val="000000"/>
                          </a:solidFill>
                          <a:effectLst/>
                          <a:latin typeface="Calibri" panose="020F0502020204030204" pitchFamily="34" charset="0"/>
                        </a:rPr>
                        <a:t>Human Resources Development</a:t>
                      </a:r>
                    </a:p>
                  </a:txBody>
                  <a:tcPr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effectLst/>
                          <a:latin typeface="Calibri" panose="020F0502020204030204" pitchFamily="34" charset="0"/>
                        </a:rPr>
                        <a:t>1.29%</a:t>
                      </a:r>
                    </a:p>
                  </a:txBody>
                  <a:tcPr marL="5963"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CBAD"/>
                    </a:solidFill>
                  </a:tcPr>
                </a:tc>
                <a:tc>
                  <a:txBody>
                    <a:bodyPr/>
                    <a:lstStyle/>
                    <a:p>
                      <a:pPr algn="ctr" fontAlgn="b"/>
                      <a:r>
                        <a:rPr lang="en-US" sz="900" b="0" i="0" u="none" strike="noStrike">
                          <a:solidFill>
                            <a:srgbClr val="000000"/>
                          </a:solidFill>
                          <a:effectLst/>
                          <a:latin typeface="Calibri" panose="020F0502020204030204" pitchFamily="34" charset="0"/>
                        </a:rPr>
                        <a:t>107</a:t>
                      </a:r>
                    </a:p>
                  </a:txBody>
                  <a:tcPr marL="5963"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699"/>
                    </a:solidFill>
                  </a:tcPr>
                </a:tc>
                <a:extLst>
                  <a:ext uri="{0D108BD9-81ED-4DB2-BD59-A6C34878D82A}">
                    <a16:rowId xmlns:a16="http://schemas.microsoft.com/office/drawing/2014/main" val="1099501650"/>
                  </a:ext>
                </a:extLst>
              </a:tr>
              <a:tr h="153450">
                <a:tc>
                  <a:txBody>
                    <a:bodyPr/>
                    <a:lstStyle/>
                    <a:p>
                      <a:pPr lvl="1" algn="l" fontAlgn="ctr"/>
                      <a:r>
                        <a:rPr lang="en-US" sz="900" b="1" i="0" u="none" strike="noStrike">
                          <a:solidFill>
                            <a:srgbClr val="000000"/>
                          </a:solidFill>
                          <a:effectLst/>
                          <a:latin typeface="Calibri" panose="020F0502020204030204" pitchFamily="34" charset="0"/>
                        </a:rPr>
                        <a:t>Business, Management, Marketing, and Related Support Services</a:t>
                      </a:r>
                    </a:p>
                  </a:txBody>
                  <a:tcPr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l" fontAlgn="ctr"/>
                      <a:r>
                        <a:rPr lang="en-US" sz="900" b="0" i="0" u="none" strike="noStrike" dirty="0">
                          <a:solidFill>
                            <a:srgbClr val="000000"/>
                          </a:solidFill>
                          <a:effectLst/>
                          <a:latin typeface="Calibri" panose="020F0502020204030204" pitchFamily="34" charset="0"/>
                        </a:rPr>
                        <a:t>International Business/Trade/Commerce</a:t>
                      </a:r>
                    </a:p>
                  </a:txBody>
                  <a:tcPr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effectLst/>
                          <a:latin typeface="Calibri" panose="020F0502020204030204" pitchFamily="34" charset="0"/>
                        </a:rPr>
                        <a:t>N/A</a:t>
                      </a:r>
                    </a:p>
                  </a:txBody>
                  <a:tcPr marL="5963"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CBAD"/>
                    </a:solidFill>
                  </a:tcPr>
                </a:tc>
                <a:tc>
                  <a:txBody>
                    <a:bodyPr/>
                    <a:lstStyle/>
                    <a:p>
                      <a:pPr algn="ctr" fontAlgn="b"/>
                      <a:r>
                        <a:rPr lang="en-US" sz="900" b="0" i="0" u="none" strike="noStrike">
                          <a:solidFill>
                            <a:srgbClr val="000000"/>
                          </a:solidFill>
                          <a:effectLst/>
                          <a:latin typeface="Calibri" panose="020F0502020204030204" pitchFamily="34" charset="0"/>
                        </a:rPr>
                        <a:t>0</a:t>
                      </a:r>
                    </a:p>
                  </a:txBody>
                  <a:tcPr marL="5963"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699"/>
                    </a:solidFill>
                  </a:tcPr>
                </a:tc>
                <a:extLst>
                  <a:ext uri="{0D108BD9-81ED-4DB2-BD59-A6C34878D82A}">
                    <a16:rowId xmlns:a16="http://schemas.microsoft.com/office/drawing/2014/main" val="1723882038"/>
                  </a:ext>
                </a:extLst>
              </a:tr>
              <a:tr h="153450">
                <a:tc>
                  <a:txBody>
                    <a:bodyPr/>
                    <a:lstStyle/>
                    <a:p>
                      <a:pPr lvl="1" algn="l" fontAlgn="ctr"/>
                      <a:r>
                        <a:rPr lang="en-US" sz="900" b="1" i="0" u="none" strike="noStrike" dirty="0">
                          <a:solidFill>
                            <a:srgbClr val="000000"/>
                          </a:solidFill>
                          <a:effectLst/>
                          <a:latin typeface="Calibri" panose="020F0502020204030204" pitchFamily="34" charset="0"/>
                        </a:rPr>
                        <a:t>Business, Management, Marketing, and Related Support Services</a:t>
                      </a:r>
                    </a:p>
                  </a:txBody>
                  <a:tcPr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l" fontAlgn="ctr"/>
                      <a:r>
                        <a:rPr lang="en-US" sz="900" b="0" i="0" u="none" strike="noStrike" dirty="0">
                          <a:solidFill>
                            <a:srgbClr val="000000"/>
                          </a:solidFill>
                          <a:effectLst/>
                          <a:latin typeface="Calibri" panose="020F0502020204030204" pitchFamily="34" charset="0"/>
                        </a:rPr>
                        <a:t>Marketing/Marketing Management, General</a:t>
                      </a:r>
                    </a:p>
                  </a:txBody>
                  <a:tcPr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b"/>
                      <a:r>
                        <a:rPr lang="en-US" sz="900" b="0" i="0" u="none" strike="noStrike" dirty="0">
                          <a:solidFill>
                            <a:srgbClr val="000000"/>
                          </a:solidFill>
                          <a:effectLst/>
                          <a:latin typeface="Calibri" panose="020F0502020204030204" pitchFamily="34" charset="0"/>
                        </a:rPr>
                        <a:t>2.59%</a:t>
                      </a:r>
                    </a:p>
                  </a:txBody>
                  <a:tcPr marL="5963"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b"/>
                      <a:r>
                        <a:rPr lang="en-US" sz="900" b="0" i="0" u="none" strike="noStrike" dirty="0">
                          <a:solidFill>
                            <a:srgbClr val="000000"/>
                          </a:solidFill>
                          <a:effectLst/>
                          <a:latin typeface="Calibri" panose="020F0502020204030204" pitchFamily="34" charset="0"/>
                        </a:rPr>
                        <a:t>406</a:t>
                      </a:r>
                    </a:p>
                  </a:txBody>
                  <a:tcPr marL="5963"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extLst>
                  <a:ext uri="{0D108BD9-81ED-4DB2-BD59-A6C34878D82A}">
                    <a16:rowId xmlns:a16="http://schemas.microsoft.com/office/drawing/2014/main" val="2951065354"/>
                  </a:ext>
                </a:extLst>
              </a:tr>
              <a:tr h="153450">
                <a:tc>
                  <a:txBody>
                    <a:bodyPr/>
                    <a:lstStyle/>
                    <a:p>
                      <a:pPr lvl="1" algn="l" fontAlgn="b"/>
                      <a:r>
                        <a:rPr lang="en-US" sz="900" b="1" i="0" u="none" strike="noStrike">
                          <a:solidFill>
                            <a:srgbClr val="000000"/>
                          </a:solidFill>
                          <a:effectLst/>
                          <a:latin typeface="Calibri" panose="020F0502020204030204" pitchFamily="34" charset="0"/>
                        </a:rPr>
                        <a:t>Communication Technologies/Technicians and Support Services</a:t>
                      </a:r>
                    </a:p>
                  </a:txBody>
                  <a:tcPr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l" fontAlgn="ctr"/>
                      <a:r>
                        <a:rPr lang="en-US" sz="900" b="0" i="0" u="none" strike="noStrike" dirty="0">
                          <a:solidFill>
                            <a:srgbClr val="000000"/>
                          </a:solidFill>
                          <a:effectLst/>
                          <a:latin typeface="Calibri" panose="020F0502020204030204" pitchFamily="34" charset="0"/>
                        </a:rPr>
                        <a:t>Printing Management</a:t>
                      </a:r>
                    </a:p>
                  </a:txBody>
                  <a:tcPr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dirty="0">
                          <a:solidFill>
                            <a:srgbClr val="000000"/>
                          </a:solidFill>
                          <a:effectLst/>
                          <a:latin typeface="Calibri" panose="020F0502020204030204" pitchFamily="34" charset="0"/>
                        </a:rPr>
                        <a:t>-0.49%</a:t>
                      </a:r>
                    </a:p>
                  </a:txBody>
                  <a:tcPr marL="5963"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dirty="0">
                          <a:solidFill>
                            <a:srgbClr val="000000"/>
                          </a:solidFill>
                          <a:effectLst/>
                          <a:latin typeface="Calibri" panose="020F0502020204030204" pitchFamily="34" charset="0"/>
                        </a:rPr>
                        <a:t>-9</a:t>
                      </a:r>
                    </a:p>
                  </a:txBody>
                  <a:tcPr marL="5963"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010180783"/>
                  </a:ext>
                </a:extLst>
              </a:tr>
              <a:tr h="153450">
                <a:tc>
                  <a:txBody>
                    <a:bodyPr/>
                    <a:lstStyle/>
                    <a:p>
                      <a:pPr lvl="1" algn="l" fontAlgn="ctr"/>
                      <a:r>
                        <a:rPr lang="en-US" sz="900" b="1" i="0" u="none" strike="noStrike" dirty="0">
                          <a:solidFill>
                            <a:srgbClr val="000000"/>
                          </a:solidFill>
                          <a:effectLst/>
                          <a:latin typeface="Calibri" panose="020F0502020204030204" pitchFamily="34" charset="0"/>
                        </a:rPr>
                        <a:t>Communication, Journalism, and Related Programs</a:t>
                      </a:r>
                    </a:p>
                  </a:txBody>
                  <a:tcPr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l" fontAlgn="ctr"/>
                      <a:r>
                        <a:rPr lang="en-US" sz="900" b="0" i="0" u="none" strike="noStrike" dirty="0">
                          <a:solidFill>
                            <a:srgbClr val="000000"/>
                          </a:solidFill>
                          <a:effectLst/>
                          <a:latin typeface="Calibri" panose="020F0502020204030204" pitchFamily="34" charset="0"/>
                        </a:rPr>
                        <a:t>Speech Communication and Rhetoric</a:t>
                      </a:r>
                    </a:p>
                  </a:txBody>
                  <a:tcPr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effectLst/>
                          <a:latin typeface="Calibri" panose="020F0502020204030204" pitchFamily="34" charset="0"/>
                        </a:rPr>
                        <a:t>1.47%</a:t>
                      </a:r>
                    </a:p>
                  </a:txBody>
                  <a:tcPr marL="5963"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CBAD"/>
                    </a:solidFill>
                  </a:tcPr>
                </a:tc>
                <a:tc>
                  <a:txBody>
                    <a:bodyPr/>
                    <a:lstStyle/>
                    <a:p>
                      <a:pPr algn="ctr" fontAlgn="b"/>
                      <a:r>
                        <a:rPr lang="en-US" sz="900" b="0" i="0" u="none" strike="noStrike">
                          <a:solidFill>
                            <a:srgbClr val="000000"/>
                          </a:solidFill>
                          <a:effectLst/>
                          <a:latin typeface="Calibri" panose="020F0502020204030204" pitchFamily="34" charset="0"/>
                        </a:rPr>
                        <a:t>71</a:t>
                      </a:r>
                    </a:p>
                  </a:txBody>
                  <a:tcPr marL="5963"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699"/>
                    </a:solidFill>
                  </a:tcPr>
                </a:tc>
                <a:extLst>
                  <a:ext uri="{0D108BD9-81ED-4DB2-BD59-A6C34878D82A}">
                    <a16:rowId xmlns:a16="http://schemas.microsoft.com/office/drawing/2014/main" val="208946857"/>
                  </a:ext>
                </a:extLst>
              </a:tr>
              <a:tr h="153450">
                <a:tc>
                  <a:txBody>
                    <a:bodyPr/>
                    <a:lstStyle/>
                    <a:p>
                      <a:pPr lvl="1" algn="l" fontAlgn="b"/>
                      <a:r>
                        <a:rPr lang="en-US" sz="900" b="1" i="0" u="none" strike="noStrike">
                          <a:solidFill>
                            <a:srgbClr val="000000"/>
                          </a:solidFill>
                          <a:effectLst/>
                          <a:latin typeface="Calibri" panose="020F0502020204030204" pitchFamily="34" charset="0"/>
                        </a:rPr>
                        <a:t>Computer and Information Sciences and Support Services</a:t>
                      </a:r>
                    </a:p>
                  </a:txBody>
                  <a:tcPr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l" fontAlgn="ctr"/>
                      <a:r>
                        <a:rPr lang="en-US" sz="900" b="0" i="0" u="none" strike="noStrike" dirty="0">
                          <a:solidFill>
                            <a:srgbClr val="000000"/>
                          </a:solidFill>
                          <a:effectLst/>
                          <a:latin typeface="Calibri" panose="020F0502020204030204" pitchFamily="34" charset="0"/>
                        </a:rPr>
                        <a:t>Computer Systems Analysis/Analyst</a:t>
                      </a:r>
                    </a:p>
                  </a:txBody>
                  <a:tcPr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b"/>
                      <a:r>
                        <a:rPr lang="en-US" sz="900" b="0" i="0" u="none" strike="noStrike" dirty="0">
                          <a:solidFill>
                            <a:srgbClr val="000000"/>
                          </a:solidFill>
                          <a:effectLst/>
                          <a:latin typeface="Calibri" panose="020F0502020204030204" pitchFamily="34" charset="0"/>
                        </a:rPr>
                        <a:t>2.10%</a:t>
                      </a:r>
                    </a:p>
                  </a:txBody>
                  <a:tcPr marL="5963"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b"/>
                      <a:r>
                        <a:rPr lang="en-US" sz="900" b="0" i="0" u="none" strike="noStrike" dirty="0">
                          <a:solidFill>
                            <a:srgbClr val="000000"/>
                          </a:solidFill>
                          <a:effectLst/>
                          <a:latin typeface="Calibri" panose="020F0502020204030204" pitchFamily="34" charset="0"/>
                        </a:rPr>
                        <a:t>299</a:t>
                      </a:r>
                    </a:p>
                  </a:txBody>
                  <a:tcPr marL="5963"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extLst>
                  <a:ext uri="{0D108BD9-81ED-4DB2-BD59-A6C34878D82A}">
                    <a16:rowId xmlns:a16="http://schemas.microsoft.com/office/drawing/2014/main" val="662247857"/>
                  </a:ext>
                </a:extLst>
              </a:tr>
              <a:tr h="153450">
                <a:tc>
                  <a:txBody>
                    <a:bodyPr/>
                    <a:lstStyle/>
                    <a:p>
                      <a:pPr lvl="1" algn="l" fontAlgn="b"/>
                      <a:r>
                        <a:rPr lang="en-US" sz="900" b="1" i="0" u="none" strike="noStrike">
                          <a:solidFill>
                            <a:srgbClr val="000000"/>
                          </a:solidFill>
                          <a:effectLst/>
                          <a:latin typeface="Calibri" panose="020F0502020204030204" pitchFamily="34" charset="0"/>
                        </a:rPr>
                        <a:t>Education</a:t>
                      </a:r>
                    </a:p>
                  </a:txBody>
                  <a:tcPr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l" fontAlgn="ctr"/>
                      <a:r>
                        <a:rPr lang="en-US" sz="900" b="0" i="0" u="none" strike="noStrike" dirty="0">
                          <a:solidFill>
                            <a:srgbClr val="000000"/>
                          </a:solidFill>
                          <a:effectLst/>
                          <a:latin typeface="Calibri" panose="020F0502020204030204" pitchFamily="34" charset="0"/>
                        </a:rPr>
                        <a:t>Biology Teacher Education</a:t>
                      </a:r>
                    </a:p>
                  </a:txBody>
                  <a:tcPr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b"/>
                      <a:r>
                        <a:rPr lang="en-US" sz="900" b="0" i="0" u="none" strike="noStrike" dirty="0">
                          <a:solidFill>
                            <a:srgbClr val="000000"/>
                          </a:solidFill>
                          <a:effectLst/>
                          <a:latin typeface="Calibri" panose="020F0502020204030204" pitchFamily="34" charset="0"/>
                        </a:rPr>
                        <a:t>2.06%</a:t>
                      </a:r>
                    </a:p>
                  </a:txBody>
                  <a:tcPr marL="5963"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b"/>
                      <a:r>
                        <a:rPr lang="en-US" sz="900" b="0" i="0" u="none" strike="noStrike" dirty="0">
                          <a:solidFill>
                            <a:srgbClr val="000000"/>
                          </a:solidFill>
                          <a:effectLst/>
                          <a:latin typeface="Calibri" panose="020F0502020204030204" pitchFamily="34" charset="0"/>
                        </a:rPr>
                        <a:t>36</a:t>
                      </a:r>
                    </a:p>
                  </a:txBody>
                  <a:tcPr marL="5963"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extLst>
                  <a:ext uri="{0D108BD9-81ED-4DB2-BD59-A6C34878D82A}">
                    <a16:rowId xmlns:a16="http://schemas.microsoft.com/office/drawing/2014/main" val="2517136777"/>
                  </a:ext>
                </a:extLst>
              </a:tr>
              <a:tr h="153450">
                <a:tc>
                  <a:txBody>
                    <a:bodyPr/>
                    <a:lstStyle/>
                    <a:p>
                      <a:pPr lvl="1" algn="l" fontAlgn="b"/>
                      <a:r>
                        <a:rPr lang="en-US" sz="900" b="1" i="0" u="none" strike="noStrike">
                          <a:solidFill>
                            <a:srgbClr val="000000"/>
                          </a:solidFill>
                          <a:effectLst/>
                          <a:latin typeface="Calibri" panose="020F0502020204030204" pitchFamily="34" charset="0"/>
                        </a:rPr>
                        <a:t>Education</a:t>
                      </a:r>
                    </a:p>
                  </a:txBody>
                  <a:tcPr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l" fontAlgn="ctr"/>
                      <a:r>
                        <a:rPr lang="en-US" sz="900" b="0" i="0" u="none" strike="noStrike">
                          <a:solidFill>
                            <a:srgbClr val="000000"/>
                          </a:solidFill>
                          <a:effectLst/>
                          <a:latin typeface="Calibri" panose="020F0502020204030204" pitchFamily="34" charset="0"/>
                        </a:rPr>
                        <a:t>Counselor Education/School Counseling and Guidance Services</a:t>
                      </a:r>
                    </a:p>
                  </a:txBody>
                  <a:tcPr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effectLst/>
                          <a:latin typeface="Calibri" panose="020F0502020204030204" pitchFamily="34" charset="0"/>
                        </a:rPr>
                        <a:t>1.36%</a:t>
                      </a:r>
                    </a:p>
                  </a:txBody>
                  <a:tcPr marL="5963"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CBAD"/>
                    </a:solidFill>
                  </a:tcPr>
                </a:tc>
                <a:tc>
                  <a:txBody>
                    <a:bodyPr/>
                    <a:lstStyle/>
                    <a:p>
                      <a:pPr algn="ctr" fontAlgn="b"/>
                      <a:r>
                        <a:rPr lang="en-US" sz="900" b="0" i="0" u="none" strike="noStrike">
                          <a:solidFill>
                            <a:srgbClr val="000000"/>
                          </a:solidFill>
                          <a:effectLst/>
                          <a:latin typeface="Calibri" panose="020F0502020204030204" pitchFamily="34" charset="0"/>
                        </a:rPr>
                        <a:t>126</a:t>
                      </a:r>
                    </a:p>
                  </a:txBody>
                  <a:tcPr marL="5963"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699"/>
                    </a:solidFill>
                  </a:tcPr>
                </a:tc>
                <a:extLst>
                  <a:ext uri="{0D108BD9-81ED-4DB2-BD59-A6C34878D82A}">
                    <a16:rowId xmlns:a16="http://schemas.microsoft.com/office/drawing/2014/main" val="1966201027"/>
                  </a:ext>
                </a:extLst>
              </a:tr>
              <a:tr h="153450">
                <a:tc>
                  <a:txBody>
                    <a:bodyPr/>
                    <a:lstStyle/>
                    <a:p>
                      <a:pPr lvl="1" algn="l" fontAlgn="b"/>
                      <a:r>
                        <a:rPr lang="en-US" sz="900" b="1" i="0" u="none" strike="noStrike">
                          <a:solidFill>
                            <a:srgbClr val="000000"/>
                          </a:solidFill>
                          <a:effectLst/>
                          <a:latin typeface="Calibri" panose="020F0502020204030204" pitchFamily="34" charset="0"/>
                        </a:rPr>
                        <a:t>Education</a:t>
                      </a:r>
                    </a:p>
                  </a:txBody>
                  <a:tcPr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l" fontAlgn="ctr"/>
                      <a:r>
                        <a:rPr lang="en-US" sz="900" b="0" i="0" u="none" strike="noStrike" dirty="0">
                          <a:solidFill>
                            <a:srgbClr val="000000"/>
                          </a:solidFill>
                          <a:effectLst/>
                          <a:latin typeface="Calibri" panose="020F0502020204030204" pitchFamily="34" charset="0"/>
                        </a:rPr>
                        <a:t>Education, Other</a:t>
                      </a:r>
                    </a:p>
                  </a:txBody>
                  <a:tcPr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effectLst/>
                          <a:latin typeface="Calibri" panose="020F0502020204030204" pitchFamily="34" charset="0"/>
                        </a:rPr>
                        <a:t>0.89%</a:t>
                      </a:r>
                    </a:p>
                  </a:txBody>
                  <a:tcPr marL="5963"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CBAD"/>
                    </a:solidFill>
                  </a:tcPr>
                </a:tc>
                <a:tc>
                  <a:txBody>
                    <a:bodyPr/>
                    <a:lstStyle/>
                    <a:p>
                      <a:pPr algn="ctr" fontAlgn="b"/>
                      <a:r>
                        <a:rPr lang="en-US" sz="900" b="0" i="0" u="none" strike="noStrike" dirty="0">
                          <a:solidFill>
                            <a:srgbClr val="000000"/>
                          </a:solidFill>
                          <a:effectLst/>
                          <a:latin typeface="Calibri" panose="020F0502020204030204" pitchFamily="34" charset="0"/>
                        </a:rPr>
                        <a:t>14</a:t>
                      </a:r>
                    </a:p>
                  </a:txBody>
                  <a:tcPr marL="5963"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699"/>
                    </a:solidFill>
                  </a:tcPr>
                </a:tc>
                <a:extLst>
                  <a:ext uri="{0D108BD9-81ED-4DB2-BD59-A6C34878D82A}">
                    <a16:rowId xmlns:a16="http://schemas.microsoft.com/office/drawing/2014/main" val="868142028"/>
                  </a:ext>
                </a:extLst>
              </a:tr>
              <a:tr h="153450">
                <a:tc>
                  <a:txBody>
                    <a:bodyPr/>
                    <a:lstStyle/>
                    <a:p>
                      <a:pPr lvl="1" algn="l" fontAlgn="b"/>
                      <a:r>
                        <a:rPr lang="en-US" sz="900" b="1" i="0" u="none" strike="noStrike" dirty="0">
                          <a:solidFill>
                            <a:srgbClr val="000000"/>
                          </a:solidFill>
                          <a:effectLst/>
                          <a:latin typeface="Calibri" panose="020F0502020204030204" pitchFamily="34" charset="0"/>
                        </a:rPr>
                        <a:t>Education</a:t>
                      </a:r>
                    </a:p>
                  </a:txBody>
                  <a:tcPr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l" fontAlgn="ctr"/>
                      <a:r>
                        <a:rPr lang="en-US" sz="900" b="0" i="0" u="none" strike="noStrike" dirty="0">
                          <a:solidFill>
                            <a:srgbClr val="000000"/>
                          </a:solidFill>
                          <a:effectLst/>
                          <a:latin typeface="Calibri" panose="020F0502020204030204" pitchFamily="34" charset="0"/>
                        </a:rPr>
                        <a:t>Educational Leadership and Administration, General</a:t>
                      </a:r>
                    </a:p>
                  </a:txBody>
                  <a:tcPr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effectLst/>
                          <a:latin typeface="Calibri" panose="020F0502020204030204" pitchFamily="34" charset="0"/>
                        </a:rPr>
                        <a:t>1.61%</a:t>
                      </a:r>
                    </a:p>
                  </a:txBody>
                  <a:tcPr marL="5963"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CBAD"/>
                    </a:solidFill>
                  </a:tcPr>
                </a:tc>
                <a:tc>
                  <a:txBody>
                    <a:bodyPr/>
                    <a:lstStyle/>
                    <a:p>
                      <a:pPr algn="ctr" fontAlgn="b"/>
                      <a:r>
                        <a:rPr lang="en-US" sz="900" b="0" i="0" u="none" strike="noStrike">
                          <a:solidFill>
                            <a:srgbClr val="000000"/>
                          </a:solidFill>
                          <a:effectLst/>
                          <a:latin typeface="Calibri" panose="020F0502020204030204" pitchFamily="34" charset="0"/>
                        </a:rPr>
                        <a:t>63</a:t>
                      </a:r>
                    </a:p>
                  </a:txBody>
                  <a:tcPr marL="5963"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699"/>
                    </a:solidFill>
                  </a:tcPr>
                </a:tc>
                <a:extLst>
                  <a:ext uri="{0D108BD9-81ED-4DB2-BD59-A6C34878D82A}">
                    <a16:rowId xmlns:a16="http://schemas.microsoft.com/office/drawing/2014/main" val="2234679577"/>
                  </a:ext>
                </a:extLst>
              </a:tr>
              <a:tr h="153450">
                <a:tc>
                  <a:txBody>
                    <a:bodyPr/>
                    <a:lstStyle/>
                    <a:p>
                      <a:pPr lvl="1" algn="l" fontAlgn="b"/>
                      <a:r>
                        <a:rPr lang="en-US" sz="900" b="1" i="0" u="none" strike="noStrike">
                          <a:solidFill>
                            <a:srgbClr val="000000"/>
                          </a:solidFill>
                          <a:effectLst/>
                          <a:latin typeface="Calibri" panose="020F0502020204030204" pitchFamily="34" charset="0"/>
                        </a:rPr>
                        <a:t>Education</a:t>
                      </a:r>
                    </a:p>
                  </a:txBody>
                  <a:tcPr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l" fontAlgn="ctr"/>
                      <a:r>
                        <a:rPr lang="en-US" sz="900" b="0" i="0" u="none" strike="noStrike">
                          <a:solidFill>
                            <a:srgbClr val="000000"/>
                          </a:solidFill>
                          <a:effectLst/>
                          <a:latin typeface="Calibri" panose="020F0502020204030204" pitchFamily="34" charset="0"/>
                        </a:rPr>
                        <a:t>Educational/Instructional Technology</a:t>
                      </a:r>
                    </a:p>
                  </a:txBody>
                  <a:tcPr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effectLst/>
                          <a:latin typeface="Calibri" panose="020F0502020204030204" pitchFamily="34" charset="0"/>
                        </a:rPr>
                        <a:t>1.22%</a:t>
                      </a:r>
                    </a:p>
                  </a:txBody>
                  <a:tcPr marL="5963"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CBAD"/>
                    </a:solidFill>
                  </a:tcPr>
                </a:tc>
                <a:tc>
                  <a:txBody>
                    <a:bodyPr/>
                    <a:lstStyle/>
                    <a:p>
                      <a:pPr algn="ctr" fontAlgn="b"/>
                      <a:r>
                        <a:rPr lang="en-US" sz="900" b="0" i="0" u="none" strike="noStrike">
                          <a:solidFill>
                            <a:srgbClr val="000000"/>
                          </a:solidFill>
                          <a:effectLst/>
                          <a:latin typeface="Calibri" panose="020F0502020204030204" pitchFamily="34" charset="0"/>
                        </a:rPr>
                        <a:t>37</a:t>
                      </a:r>
                    </a:p>
                  </a:txBody>
                  <a:tcPr marL="5963"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699"/>
                    </a:solidFill>
                  </a:tcPr>
                </a:tc>
                <a:extLst>
                  <a:ext uri="{0D108BD9-81ED-4DB2-BD59-A6C34878D82A}">
                    <a16:rowId xmlns:a16="http://schemas.microsoft.com/office/drawing/2014/main" val="2204751903"/>
                  </a:ext>
                </a:extLst>
              </a:tr>
              <a:tr h="153450">
                <a:tc>
                  <a:txBody>
                    <a:bodyPr/>
                    <a:lstStyle/>
                    <a:p>
                      <a:pPr lvl="1" algn="l" fontAlgn="b"/>
                      <a:r>
                        <a:rPr lang="en-US" sz="900" b="1" i="0" u="none" strike="noStrike">
                          <a:solidFill>
                            <a:srgbClr val="000000"/>
                          </a:solidFill>
                          <a:effectLst/>
                          <a:latin typeface="Calibri" panose="020F0502020204030204" pitchFamily="34" charset="0"/>
                        </a:rPr>
                        <a:t>Education</a:t>
                      </a:r>
                    </a:p>
                  </a:txBody>
                  <a:tcPr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l" fontAlgn="ctr"/>
                      <a:r>
                        <a:rPr lang="en-US" sz="900" b="0" i="0" u="none" strike="noStrike" dirty="0">
                          <a:solidFill>
                            <a:srgbClr val="000000"/>
                          </a:solidFill>
                          <a:effectLst/>
                          <a:latin typeface="Calibri" panose="020F0502020204030204" pitchFamily="34" charset="0"/>
                        </a:rPr>
                        <a:t>Elementary Education and Teaching</a:t>
                      </a:r>
                    </a:p>
                  </a:txBody>
                  <a:tcPr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b"/>
                      <a:r>
                        <a:rPr lang="en-US" sz="900" b="0" i="0" u="none" strike="noStrike" dirty="0">
                          <a:solidFill>
                            <a:srgbClr val="000000"/>
                          </a:solidFill>
                          <a:effectLst/>
                          <a:latin typeface="Calibri" panose="020F0502020204030204" pitchFamily="34" charset="0"/>
                        </a:rPr>
                        <a:t>1.00%</a:t>
                      </a:r>
                    </a:p>
                  </a:txBody>
                  <a:tcPr marL="5963"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b"/>
                      <a:r>
                        <a:rPr lang="en-US" sz="900" b="0" i="0" u="none" strike="noStrike" dirty="0">
                          <a:solidFill>
                            <a:srgbClr val="000000"/>
                          </a:solidFill>
                          <a:effectLst/>
                          <a:latin typeface="Calibri" panose="020F0502020204030204" pitchFamily="34" charset="0"/>
                        </a:rPr>
                        <a:t>361</a:t>
                      </a:r>
                    </a:p>
                  </a:txBody>
                  <a:tcPr marL="5963"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extLst>
                  <a:ext uri="{0D108BD9-81ED-4DB2-BD59-A6C34878D82A}">
                    <a16:rowId xmlns:a16="http://schemas.microsoft.com/office/drawing/2014/main" val="3623364897"/>
                  </a:ext>
                </a:extLst>
              </a:tr>
              <a:tr h="153450">
                <a:tc>
                  <a:txBody>
                    <a:bodyPr/>
                    <a:lstStyle/>
                    <a:p>
                      <a:pPr lvl="1" algn="l" fontAlgn="b"/>
                      <a:r>
                        <a:rPr lang="en-US" sz="900" b="1" i="0" u="none" strike="noStrike">
                          <a:solidFill>
                            <a:srgbClr val="000000"/>
                          </a:solidFill>
                          <a:effectLst/>
                          <a:latin typeface="Calibri" panose="020F0502020204030204" pitchFamily="34" charset="0"/>
                        </a:rPr>
                        <a:t>Education</a:t>
                      </a:r>
                    </a:p>
                  </a:txBody>
                  <a:tcPr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l" fontAlgn="ctr"/>
                      <a:r>
                        <a:rPr lang="en-US" sz="900" b="0" i="0" u="none" strike="noStrike">
                          <a:solidFill>
                            <a:srgbClr val="000000"/>
                          </a:solidFill>
                          <a:effectLst/>
                          <a:latin typeface="Calibri" panose="020F0502020204030204" pitchFamily="34" charset="0"/>
                        </a:rPr>
                        <a:t>English/Language Arts Teacher Education</a:t>
                      </a:r>
                    </a:p>
                  </a:txBody>
                  <a:tcPr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effectLst/>
                          <a:latin typeface="Calibri" panose="020F0502020204030204" pitchFamily="34" charset="0"/>
                        </a:rPr>
                        <a:t>1.55%</a:t>
                      </a:r>
                    </a:p>
                  </a:txBody>
                  <a:tcPr marL="5963"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CBAD"/>
                    </a:solidFill>
                  </a:tcPr>
                </a:tc>
                <a:tc>
                  <a:txBody>
                    <a:bodyPr/>
                    <a:lstStyle/>
                    <a:p>
                      <a:pPr algn="ctr" fontAlgn="b"/>
                      <a:r>
                        <a:rPr lang="en-US" sz="900" b="0" i="0" u="none" strike="noStrike">
                          <a:solidFill>
                            <a:srgbClr val="000000"/>
                          </a:solidFill>
                          <a:effectLst/>
                          <a:latin typeface="Calibri" panose="020F0502020204030204" pitchFamily="34" charset="0"/>
                        </a:rPr>
                        <a:t>26</a:t>
                      </a:r>
                    </a:p>
                  </a:txBody>
                  <a:tcPr marL="5963"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699"/>
                    </a:solidFill>
                  </a:tcPr>
                </a:tc>
                <a:extLst>
                  <a:ext uri="{0D108BD9-81ED-4DB2-BD59-A6C34878D82A}">
                    <a16:rowId xmlns:a16="http://schemas.microsoft.com/office/drawing/2014/main" val="3732995039"/>
                  </a:ext>
                </a:extLst>
              </a:tr>
              <a:tr h="153450">
                <a:tc>
                  <a:txBody>
                    <a:bodyPr/>
                    <a:lstStyle/>
                    <a:p>
                      <a:pPr lvl="1" algn="l" fontAlgn="b"/>
                      <a:r>
                        <a:rPr lang="en-US" sz="900" b="1" i="0" u="none" strike="noStrike">
                          <a:solidFill>
                            <a:srgbClr val="000000"/>
                          </a:solidFill>
                          <a:effectLst/>
                          <a:latin typeface="Calibri" panose="020F0502020204030204" pitchFamily="34" charset="0"/>
                        </a:rPr>
                        <a:t>Education</a:t>
                      </a:r>
                    </a:p>
                  </a:txBody>
                  <a:tcPr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l" fontAlgn="ctr"/>
                      <a:r>
                        <a:rPr lang="en-US" sz="900" b="0" i="0" u="none" strike="noStrike">
                          <a:solidFill>
                            <a:srgbClr val="000000"/>
                          </a:solidFill>
                          <a:effectLst/>
                          <a:latin typeface="Calibri" panose="020F0502020204030204" pitchFamily="34" charset="0"/>
                        </a:rPr>
                        <a:t>Family and Consumer Sciences/Home Economics Teacher Education</a:t>
                      </a:r>
                    </a:p>
                  </a:txBody>
                  <a:tcPr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effectLst/>
                          <a:latin typeface="Calibri" panose="020F0502020204030204" pitchFamily="34" charset="0"/>
                        </a:rPr>
                        <a:t>1.23%</a:t>
                      </a:r>
                    </a:p>
                  </a:txBody>
                  <a:tcPr marL="5963"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CBAD"/>
                    </a:solidFill>
                  </a:tcPr>
                </a:tc>
                <a:tc>
                  <a:txBody>
                    <a:bodyPr/>
                    <a:lstStyle/>
                    <a:p>
                      <a:pPr algn="ctr" fontAlgn="b"/>
                      <a:r>
                        <a:rPr lang="en-US" sz="900" b="0" i="0" u="none" strike="noStrike">
                          <a:solidFill>
                            <a:srgbClr val="000000"/>
                          </a:solidFill>
                          <a:effectLst/>
                          <a:latin typeface="Calibri" panose="020F0502020204030204" pitchFamily="34" charset="0"/>
                        </a:rPr>
                        <a:t>3</a:t>
                      </a:r>
                    </a:p>
                  </a:txBody>
                  <a:tcPr marL="5963"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699"/>
                    </a:solidFill>
                  </a:tcPr>
                </a:tc>
                <a:extLst>
                  <a:ext uri="{0D108BD9-81ED-4DB2-BD59-A6C34878D82A}">
                    <a16:rowId xmlns:a16="http://schemas.microsoft.com/office/drawing/2014/main" val="3100918827"/>
                  </a:ext>
                </a:extLst>
              </a:tr>
              <a:tr h="153450">
                <a:tc>
                  <a:txBody>
                    <a:bodyPr/>
                    <a:lstStyle/>
                    <a:p>
                      <a:pPr lvl="1" algn="l" fontAlgn="b"/>
                      <a:r>
                        <a:rPr lang="en-US" sz="900" b="1" i="0" u="none" strike="noStrike" dirty="0">
                          <a:solidFill>
                            <a:srgbClr val="000000"/>
                          </a:solidFill>
                          <a:effectLst/>
                          <a:latin typeface="Calibri" panose="020F0502020204030204" pitchFamily="34" charset="0"/>
                        </a:rPr>
                        <a:t>Education</a:t>
                      </a:r>
                    </a:p>
                  </a:txBody>
                  <a:tcPr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l" fontAlgn="ctr"/>
                      <a:r>
                        <a:rPr lang="en-US" sz="900" b="0" i="0" u="none" strike="noStrike">
                          <a:solidFill>
                            <a:srgbClr val="000000"/>
                          </a:solidFill>
                          <a:effectLst/>
                          <a:latin typeface="Calibri" panose="020F0502020204030204" pitchFamily="34" charset="0"/>
                        </a:rPr>
                        <a:t>History Teacher Education</a:t>
                      </a:r>
                    </a:p>
                  </a:txBody>
                  <a:tcPr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effectLst/>
                          <a:latin typeface="Calibri" panose="020F0502020204030204" pitchFamily="34" charset="0"/>
                        </a:rPr>
                        <a:t>1.64%</a:t>
                      </a:r>
                    </a:p>
                  </a:txBody>
                  <a:tcPr marL="5963"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CBAD"/>
                    </a:solidFill>
                  </a:tcPr>
                </a:tc>
                <a:tc>
                  <a:txBody>
                    <a:bodyPr/>
                    <a:lstStyle/>
                    <a:p>
                      <a:pPr algn="ctr" fontAlgn="b"/>
                      <a:r>
                        <a:rPr lang="en-US" sz="900" b="0" i="0" u="none" strike="noStrike">
                          <a:solidFill>
                            <a:srgbClr val="000000"/>
                          </a:solidFill>
                          <a:effectLst/>
                          <a:latin typeface="Calibri" panose="020F0502020204030204" pitchFamily="34" charset="0"/>
                        </a:rPr>
                        <a:t>11</a:t>
                      </a:r>
                    </a:p>
                  </a:txBody>
                  <a:tcPr marL="5963"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699"/>
                    </a:solidFill>
                  </a:tcPr>
                </a:tc>
                <a:extLst>
                  <a:ext uri="{0D108BD9-81ED-4DB2-BD59-A6C34878D82A}">
                    <a16:rowId xmlns:a16="http://schemas.microsoft.com/office/drawing/2014/main" val="1051575143"/>
                  </a:ext>
                </a:extLst>
              </a:tr>
              <a:tr h="153450">
                <a:tc>
                  <a:txBody>
                    <a:bodyPr/>
                    <a:lstStyle/>
                    <a:p>
                      <a:pPr lvl="1" algn="l" fontAlgn="b"/>
                      <a:r>
                        <a:rPr lang="en-US" sz="900" b="1" i="0" u="none" strike="noStrike">
                          <a:solidFill>
                            <a:srgbClr val="000000"/>
                          </a:solidFill>
                          <a:effectLst/>
                          <a:latin typeface="Calibri" panose="020F0502020204030204" pitchFamily="34" charset="0"/>
                        </a:rPr>
                        <a:t>Education</a:t>
                      </a:r>
                    </a:p>
                  </a:txBody>
                  <a:tcPr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l" fontAlgn="ctr"/>
                      <a:r>
                        <a:rPr lang="en-US" sz="900" b="0" i="0" u="none" strike="noStrike">
                          <a:solidFill>
                            <a:srgbClr val="000000"/>
                          </a:solidFill>
                          <a:effectLst/>
                          <a:latin typeface="Calibri" panose="020F0502020204030204" pitchFamily="34" charset="0"/>
                        </a:rPr>
                        <a:t>Mathematics Teacher Education</a:t>
                      </a:r>
                    </a:p>
                  </a:txBody>
                  <a:tcPr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effectLst/>
                          <a:latin typeface="Calibri" panose="020F0502020204030204" pitchFamily="34" charset="0"/>
                        </a:rPr>
                        <a:t>1.51%</a:t>
                      </a:r>
                    </a:p>
                  </a:txBody>
                  <a:tcPr marL="5963"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CBAD"/>
                    </a:solidFill>
                  </a:tcPr>
                </a:tc>
                <a:tc>
                  <a:txBody>
                    <a:bodyPr/>
                    <a:lstStyle/>
                    <a:p>
                      <a:pPr algn="ctr" fontAlgn="b"/>
                      <a:r>
                        <a:rPr lang="en-US" sz="900" b="0" i="0" u="none" strike="noStrike">
                          <a:solidFill>
                            <a:srgbClr val="000000"/>
                          </a:solidFill>
                          <a:effectLst/>
                          <a:latin typeface="Calibri" panose="020F0502020204030204" pitchFamily="34" charset="0"/>
                        </a:rPr>
                        <a:t>20</a:t>
                      </a:r>
                    </a:p>
                  </a:txBody>
                  <a:tcPr marL="5963"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699"/>
                    </a:solidFill>
                  </a:tcPr>
                </a:tc>
                <a:extLst>
                  <a:ext uri="{0D108BD9-81ED-4DB2-BD59-A6C34878D82A}">
                    <a16:rowId xmlns:a16="http://schemas.microsoft.com/office/drawing/2014/main" val="843304516"/>
                  </a:ext>
                </a:extLst>
              </a:tr>
              <a:tr h="153450">
                <a:tc>
                  <a:txBody>
                    <a:bodyPr/>
                    <a:lstStyle/>
                    <a:p>
                      <a:pPr lvl="1" algn="l" fontAlgn="b"/>
                      <a:r>
                        <a:rPr lang="en-US" sz="900" b="1" i="0" u="none" strike="noStrike">
                          <a:solidFill>
                            <a:srgbClr val="000000"/>
                          </a:solidFill>
                          <a:effectLst/>
                          <a:latin typeface="Calibri" panose="020F0502020204030204" pitchFamily="34" charset="0"/>
                        </a:rPr>
                        <a:t>Education</a:t>
                      </a:r>
                    </a:p>
                  </a:txBody>
                  <a:tcPr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l" fontAlgn="ctr"/>
                      <a:r>
                        <a:rPr lang="en-US" sz="900" b="0" i="0" u="none" strike="noStrike">
                          <a:solidFill>
                            <a:srgbClr val="000000"/>
                          </a:solidFill>
                          <a:effectLst/>
                          <a:latin typeface="Calibri" panose="020F0502020204030204" pitchFamily="34" charset="0"/>
                        </a:rPr>
                        <a:t>Music Teacher Education</a:t>
                      </a:r>
                    </a:p>
                  </a:txBody>
                  <a:tcPr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effectLst/>
                          <a:latin typeface="Calibri" panose="020F0502020204030204" pitchFamily="34" charset="0"/>
                        </a:rPr>
                        <a:t>1.80%</a:t>
                      </a:r>
                    </a:p>
                  </a:txBody>
                  <a:tcPr marL="5963"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CBAD"/>
                    </a:solidFill>
                  </a:tcPr>
                </a:tc>
                <a:tc>
                  <a:txBody>
                    <a:bodyPr/>
                    <a:lstStyle/>
                    <a:p>
                      <a:pPr algn="ctr" fontAlgn="b"/>
                      <a:r>
                        <a:rPr lang="en-US" sz="900" b="0" i="0" u="none" strike="noStrike">
                          <a:solidFill>
                            <a:srgbClr val="000000"/>
                          </a:solidFill>
                          <a:effectLst/>
                          <a:latin typeface="Calibri" panose="020F0502020204030204" pitchFamily="34" charset="0"/>
                        </a:rPr>
                        <a:t>41</a:t>
                      </a:r>
                    </a:p>
                  </a:txBody>
                  <a:tcPr marL="5963"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699"/>
                    </a:solidFill>
                  </a:tcPr>
                </a:tc>
                <a:extLst>
                  <a:ext uri="{0D108BD9-81ED-4DB2-BD59-A6C34878D82A}">
                    <a16:rowId xmlns:a16="http://schemas.microsoft.com/office/drawing/2014/main" val="1293899139"/>
                  </a:ext>
                </a:extLst>
              </a:tr>
              <a:tr h="153450">
                <a:tc>
                  <a:txBody>
                    <a:bodyPr/>
                    <a:lstStyle/>
                    <a:p>
                      <a:pPr lvl="1" algn="l" fontAlgn="b"/>
                      <a:r>
                        <a:rPr lang="en-US" sz="900" b="1" i="0" u="none" strike="noStrike">
                          <a:solidFill>
                            <a:srgbClr val="000000"/>
                          </a:solidFill>
                          <a:effectLst/>
                          <a:latin typeface="Calibri" panose="020F0502020204030204" pitchFamily="34" charset="0"/>
                        </a:rPr>
                        <a:t>Education</a:t>
                      </a:r>
                    </a:p>
                  </a:txBody>
                  <a:tcPr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l" fontAlgn="ctr"/>
                      <a:r>
                        <a:rPr lang="en-US" sz="900" b="0" i="0" u="none" strike="noStrike">
                          <a:solidFill>
                            <a:srgbClr val="000000"/>
                          </a:solidFill>
                          <a:effectLst/>
                          <a:latin typeface="Calibri" panose="020F0502020204030204" pitchFamily="34" charset="0"/>
                        </a:rPr>
                        <a:t>Physical Education Teaching and Coaching</a:t>
                      </a:r>
                    </a:p>
                  </a:txBody>
                  <a:tcPr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b"/>
                      <a:r>
                        <a:rPr lang="en-US" sz="900" b="0" i="0" u="none" strike="noStrike" dirty="0">
                          <a:solidFill>
                            <a:srgbClr val="000000"/>
                          </a:solidFill>
                          <a:effectLst/>
                          <a:latin typeface="Calibri" panose="020F0502020204030204" pitchFamily="34" charset="0"/>
                        </a:rPr>
                        <a:t>1.74%</a:t>
                      </a:r>
                    </a:p>
                  </a:txBody>
                  <a:tcPr marL="5963"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b"/>
                      <a:r>
                        <a:rPr lang="en-US" sz="900" b="0" i="0" u="none" strike="noStrike" dirty="0">
                          <a:solidFill>
                            <a:srgbClr val="000000"/>
                          </a:solidFill>
                          <a:effectLst/>
                          <a:latin typeface="Calibri" panose="020F0502020204030204" pitchFamily="34" charset="0"/>
                        </a:rPr>
                        <a:t>135</a:t>
                      </a:r>
                    </a:p>
                  </a:txBody>
                  <a:tcPr marL="5963"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extLst>
                  <a:ext uri="{0D108BD9-81ED-4DB2-BD59-A6C34878D82A}">
                    <a16:rowId xmlns:a16="http://schemas.microsoft.com/office/drawing/2014/main" val="3732864125"/>
                  </a:ext>
                </a:extLst>
              </a:tr>
              <a:tr h="153450">
                <a:tc>
                  <a:txBody>
                    <a:bodyPr/>
                    <a:lstStyle/>
                    <a:p>
                      <a:pPr lvl="1" algn="l" fontAlgn="b"/>
                      <a:r>
                        <a:rPr lang="en-US" sz="900" b="1" i="0" u="none" strike="noStrike">
                          <a:solidFill>
                            <a:srgbClr val="000000"/>
                          </a:solidFill>
                          <a:effectLst/>
                          <a:latin typeface="Calibri" panose="020F0502020204030204" pitchFamily="34" charset="0"/>
                        </a:rPr>
                        <a:t>Education</a:t>
                      </a:r>
                    </a:p>
                  </a:txBody>
                  <a:tcPr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l" fontAlgn="ctr"/>
                      <a:r>
                        <a:rPr lang="en-US" sz="900" b="0" i="0" u="none" strike="noStrike">
                          <a:solidFill>
                            <a:srgbClr val="000000"/>
                          </a:solidFill>
                          <a:effectLst/>
                          <a:latin typeface="Calibri" panose="020F0502020204030204" pitchFamily="34" charset="0"/>
                        </a:rPr>
                        <a:t>Psychology Teacher Education</a:t>
                      </a:r>
                    </a:p>
                  </a:txBody>
                  <a:tcPr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effectLst/>
                          <a:latin typeface="Calibri" panose="020F0502020204030204" pitchFamily="34" charset="0"/>
                        </a:rPr>
                        <a:t>1.85%</a:t>
                      </a:r>
                    </a:p>
                  </a:txBody>
                  <a:tcPr marL="5963"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CBAD"/>
                    </a:solidFill>
                  </a:tcPr>
                </a:tc>
                <a:tc>
                  <a:txBody>
                    <a:bodyPr/>
                    <a:lstStyle/>
                    <a:p>
                      <a:pPr algn="ctr" fontAlgn="b"/>
                      <a:r>
                        <a:rPr lang="en-US" sz="900" b="0" i="0" u="none" strike="noStrike">
                          <a:solidFill>
                            <a:srgbClr val="000000"/>
                          </a:solidFill>
                          <a:effectLst/>
                          <a:latin typeface="Calibri" panose="020F0502020204030204" pitchFamily="34" charset="0"/>
                        </a:rPr>
                        <a:t>21</a:t>
                      </a:r>
                    </a:p>
                  </a:txBody>
                  <a:tcPr marL="5963"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699"/>
                    </a:solidFill>
                  </a:tcPr>
                </a:tc>
                <a:extLst>
                  <a:ext uri="{0D108BD9-81ED-4DB2-BD59-A6C34878D82A}">
                    <a16:rowId xmlns:a16="http://schemas.microsoft.com/office/drawing/2014/main" val="2950960134"/>
                  </a:ext>
                </a:extLst>
              </a:tr>
              <a:tr h="153450">
                <a:tc>
                  <a:txBody>
                    <a:bodyPr/>
                    <a:lstStyle/>
                    <a:p>
                      <a:pPr lvl="1" algn="l" fontAlgn="b"/>
                      <a:r>
                        <a:rPr lang="en-US" sz="900" b="1" i="0" u="none" strike="noStrike" dirty="0">
                          <a:solidFill>
                            <a:srgbClr val="000000"/>
                          </a:solidFill>
                          <a:effectLst/>
                          <a:latin typeface="Calibri" panose="020F0502020204030204" pitchFamily="34" charset="0"/>
                        </a:rPr>
                        <a:t>Education</a:t>
                      </a:r>
                    </a:p>
                  </a:txBody>
                  <a:tcPr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l" fontAlgn="ctr"/>
                      <a:r>
                        <a:rPr lang="en-US" sz="900" b="0" i="0" u="none" strike="noStrike">
                          <a:solidFill>
                            <a:srgbClr val="000000"/>
                          </a:solidFill>
                          <a:effectLst/>
                          <a:latin typeface="Calibri" panose="020F0502020204030204" pitchFamily="34" charset="0"/>
                        </a:rPr>
                        <a:t>Spanish Language Teacher Education</a:t>
                      </a:r>
                    </a:p>
                  </a:txBody>
                  <a:tcPr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effectLst/>
                          <a:latin typeface="Calibri" panose="020F0502020204030204" pitchFamily="34" charset="0"/>
                        </a:rPr>
                        <a:t>1.79%</a:t>
                      </a:r>
                    </a:p>
                  </a:txBody>
                  <a:tcPr marL="5963"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CBAD"/>
                    </a:solidFill>
                  </a:tcPr>
                </a:tc>
                <a:tc>
                  <a:txBody>
                    <a:bodyPr/>
                    <a:lstStyle/>
                    <a:p>
                      <a:pPr algn="ctr" fontAlgn="b"/>
                      <a:r>
                        <a:rPr lang="en-US" sz="900" b="0" i="0" u="none" strike="noStrike">
                          <a:solidFill>
                            <a:srgbClr val="000000"/>
                          </a:solidFill>
                          <a:effectLst/>
                          <a:latin typeface="Calibri" panose="020F0502020204030204" pitchFamily="34" charset="0"/>
                        </a:rPr>
                        <a:t>10</a:t>
                      </a:r>
                    </a:p>
                  </a:txBody>
                  <a:tcPr marL="5963"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699"/>
                    </a:solidFill>
                  </a:tcPr>
                </a:tc>
                <a:extLst>
                  <a:ext uri="{0D108BD9-81ED-4DB2-BD59-A6C34878D82A}">
                    <a16:rowId xmlns:a16="http://schemas.microsoft.com/office/drawing/2014/main" val="730317784"/>
                  </a:ext>
                </a:extLst>
              </a:tr>
              <a:tr h="153450">
                <a:tc>
                  <a:txBody>
                    <a:bodyPr/>
                    <a:lstStyle/>
                    <a:p>
                      <a:pPr lvl="1" algn="l" fontAlgn="b"/>
                      <a:r>
                        <a:rPr lang="en-US" sz="900" b="1" i="0" u="none" strike="noStrike">
                          <a:solidFill>
                            <a:srgbClr val="000000"/>
                          </a:solidFill>
                          <a:effectLst/>
                          <a:latin typeface="Calibri" panose="020F0502020204030204" pitchFamily="34" charset="0"/>
                        </a:rPr>
                        <a:t>Education</a:t>
                      </a:r>
                    </a:p>
                  </a:txBody>
                  <a:tcPr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l" fontAlgn="ctr"/>
                      <a:r>
                        <a:rPr lang="en-US" sz="900" b="0" i="0" u="none" strike="noStrike">
                          <a:solidFill>
                            <a:srgbClr val="000000"/>
                          </a:solidFill>
                          <a:effectLst/>
                          <a:latin typeface="Calibri" panose="020F0502020204030204" pitchFamily="34" charset="0"/>
                        </a:rPr>
                        <a:t>Special Education and Teaching, General</a:t>
                      </a:r>
                    </a:p>
                  </a:txBody>
                  <a:tcPr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effectLst/>
                          <a:latin typeface="Calibri" panose="020F0502020204030204" pitchFamily="34" charset="0"/>
                        </a:rPr>
                        <a:t>0.82%</a:t>
                      </a:r>
                    </a:p>
                  </a:txBody>
                  <a:tcPr marL="5963"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CBAD"/>
                    </a:solidFill>
                  </a:tcPr>
                </a:tc>
                <a:tc>
                  <a:txBody>
                    <a:bodyPr/>
                    <a:lstStyle/>
                    <a:p>
                      <a:pPr algn="ctr" fontAlgn="b"/>
                      <a:r>
                        <a:rPr lang="en-US" sz="900" b="0" i="0" u="none" strike="noStrike" dirty="0">
                          <a:solidFill>
                            <a:srgbClr val="000000"/>
                          </a:solidFill>
                          <a:effectLst/>
                          <a:latin typeface="Calibri" panose="020F0502020204030204" pitchFamily="34" charset="0"/>
                        </a:rPr>
                        <a:t>77</a:t>
                      </a:r>
                    </a:p>
                  </a:txBody>
                  <a:tcPr marL="5963"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699"/>
                    </a:solidFill>
                  </a:tcPr>
                </a:tc>
                <a:extLst>
                  <a:ext uri="{0D108BD9-81ED-4DB2-BD59-A6C34878D82A}">
                    <a16:rowId xmlns:a16="http://schemas.microsoft.com/office/drawing/2014/main" val="2293215542"/>
                  </a:ext>
                </a:extLst>
              </a:tr>
              <a:tr h="153450">
                <a:tc>
                  <a:txBody>
                    <a:bodyPr/>
                    <a:lstStyle/>
                    <a:p>
                      <a:pPr lvl="1" algn="l" fontAlgn="b"/>
                      <a:r>
                        <a:rPr lang="en-US" sz="900" b="1" i="0" u="none" strike="noStrike" dirty="0">
                          <a:solidFill>
                            <a:srgbClr val="000000"/>
                          </a:solidFill>
                          <a:effectLst/>
                          <a:latin typeface="Calibri" panose="020F0502020204030204" pitchFamily="34" charset="0"/>
                        </a:rPr>
                        <a:t>Education</a:t>
                      </a:r>
                    </a:p>
                  </a:txBody>
                  <a:tcPr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l" fontAlgn="ctr"/>
                      <a:r>
                        <a:rPr lang="en-US" sz="900" b="0" i="0" u="none" strike="noStrike">
                          <a:solidFill>
                            <a:srgbClr val="000000"/>
                          </a:solidFill>
                          <a:effectLst/>
                          <a:latin typeface="Calibri" panose="020F0502020204030204" pitchFamily="34" charset="0"/>
                        </a:rPr>
                        <a:t>Superintendency and Educational System Administration</a:t>
                      </a:r>
                    </a:p>
                  </a:txBody>
                  <a:tcPr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effectLst/>
                          <a:latin typeface="Calibri" panose="020F0502020204030204" pitchFamily="34" charset="0"/>
                        </a:rPr>
                        <a:t>1.02%</a:t>
                      </a:r>
                    </a:p>
                  </a:txBody>
                  <a:tcPr marL="5963"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CBAD"/>
                    </a:solidFill>
                  </a:tcPr>
                </a:tc>
                <a:tc>
                  <a:txBody>
                    <a:bodyPr/>
                    <a:lstStyle/>
                    <a:p>
                      <a:pPr algn="ctr" fontAlgn="b"/>
                      <a:r>
                        <a:rPr lang="en-US" sz="900" b="0" i="0" u="none" strike="noStrike" dirty="0">
                          <a:solidFill>
                            <a:srgbClr val="000000"/>
                          </a:solidFill>
                          <a:effectLst/>
                          <a:latin typeface="Calibri" panose="020F0502020204030204" pitchFamily="34" charset="0"/>
                        </a:rPr>
                        <a:t>132</a:t>
                      </a:r>
                    </a:p>
                  </a:txBody>
                  <a:tcPr marL="5963"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699"/>
                    </a:solidFill>
                  </a:tcPr>
                </a:tc>
                <a:extLst>
                  <a:ext uri="{0D108BD9-81ED-4DB2-BD59-A6C34878D82A}">
                    <a16:rowId xmlns:a16="http://schemas.microsoft.com/office/drawing/2014/main" val="2050496744"/>
                  </a:ext>
                </a:extLst>
              </a:tr>
              <a:tr h="153450">
                <a:tc>
                  <a:txBody>
                    <a:bodyPr/>
                    <a:lstStyle/>
                    <a:p>
                      <a:pPr lvl="1" algn="l" fontAlgn="b"/>
                      <a:r>
                        <a:rPr lang="en-US" sz="900" b="1" i="0" u="none" strike="noStrike">
                          <a:solidFill>
                            <a:srgbClr val="000000"/>
                          </a:solidFill>
                          <a:effectLst/>
                          <a:latin typeface="Calibri" panose="020F0502020204030204" pitchFamily="34" charset="0"/>
                        </a:rPr>
                        <a:t>Education</a:t>
                      </a:r>
                    </a:p>
                  </a:txBody>
                  <a:tcPr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l" fontAlgn="ctr"/>
                      <a:r>
                        <a:rPr lang="en-US" sz="900" b="0" i="0" u="none" strike="noStrike">
                          <a:solidFill>
                            <a:srgbClr val="000000"/>
                          </a:solidFill>
                          <a:effectLst/>
                          <a:latin typeface="Calibri" panose="020F0502020204030204" pitchFamily="34" charset="0"/>
                        </a:rPr>
                        <a:t>Teacher Education and Professional Development, Specific Subject Areas, Other</a:t>
                      </a:r>
                    </a:p>
                  </a:txBody>
                  <a:tcPr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effectLst/>
                          <a:latin typeface="Calibri" panose="020F0502020204030204" pitchFamily="34" charset="0"/>
                        </a:rPr>
                        <a:t>1.64%</a:t>
                      </a:r>
                    </a:p>
                  </a:txBody>
                  <a:tcPr marL="5963"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CBAD"/>
                    </a:solidFill>
                  </a:tcPr>
                </a:tc>
                <a:tc>
                  <a:txBody>
                    <a:bodyPr/>
                    <a:lstStyle/>
                    <a:p>
                      <a:pPr algn="ctr" fontAlgn="b"/>
                      <a:r>
                        <a:rPr lang="en-US" sz="900" b="0" i="0" u="none" strike="noStrike" dirty="0">
                          <a:solidFill>
                            <a:srgbClr val="000000"/>
                          </a:solidFill>
                          <a:effectLst/>
                          <a:latin typeface="Calibri" panose="020F0502020204030204" pitchFamily="34" charset="0"/>
                        </a:rPr>
                        <a:t>30</a:t>
                      </a:r>
                    </a:p>
                  </a:txBody>
                  <a:tcPr marL="5963"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699"/>
                    </a:solidFill>
                  </a:tcPr>
                </a:tc>
                <a:extLst>
                  <a:ext uri="{0D108BD9-81ED-4DB2-BD59-A6C34878D82A}">
                    <a16:rowId xmlns:a16="http://schemas.microsoft.com/office/drawing/2014/main" val="1679477449"/>
                  </a:ext>
                </a:extLst>
              </a:tr>
              <a:tr h="153450">
                <a:tc>
                  <a:txBody>
                    <a:bodyPr/>
                    <a:lstStyle/>
                    <a:p>
                      <a:pPr lvl="1" algn="l" fontAlgn="b"/>
                      <a:r>
                        <a:rPr lang="en-US" sz="900" b="1" i="0" u="none" strike="noStrike" dirty="0">
                          <a:solidFill>
                            <a:srgbClr val="000000"/>
                          </a:solidFill>
                          <a:effectLst/>
                          <a:latin typeface="Calibri" panose="020F0502020204030204" pitchFamily="34" charset="0"/>
                        </a:rPr>
                        <a:t>Education</a:t>
                      </a:r>
                    </a:p>
                  </a:txBody>
                  <a:tcPr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l" fontAlgn="ctr"/>
                      <a:r>
                        <a:rPr lang="en-US" sz="900" b="0" i="0" u="none" strike="noStrike">
                          <a:solidFill>
                            <a:srgbClr val="000000"/>
                          </a:solidFill>
                          <a:effectLst/>
                          <a:latin typeface="Calibri" panose="020F0502020204030204" pitchFamily="34" charset="0"/>
                        </a:rPr>
                        <a:t>Technology Teacher Education/Industrial Arts Teacher Education</a:t>
                      </a:r>
                    </a:p>
                  </a:txBody>
                  <a:tcPr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effectLst/>
                          <a:latin typeface="Calibri" panose="020F0502020204030204" pitchFamily="34" charset="0"/>
                        </a:rPr>
                        <a:t>0.66%</a:t>
                      </a:r>
                    </a:p>
                  </a:txBody>
                  <a:tcPr marL="5963"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CBAD"/>
                    </a:solidFill>
                  </a:tcPr>
                </a:tc>
                <a:tc>
                  <a:txBody>
                    <a:bodyPr/>
                    <a:lstStyle/>
                    <a:p>
                      <a:pPr algn="ctr" fontAlgn="b"/>
                      <a:r>
                        <a:rPr lang="en-US" sz="900" b="0" i="0" u="none" strike="noStrike" dirty="0">
                          <a:solidFill>
                            <a:srgbClr val="000000"/>
                          </a:solidFill>
                          <a:effectLst/>
                          <a:latin typeface="Calibri" panose="020F0502020204030204" pitchFamily="34" charset="0"/>
                        </a:rPr>
                        <a:t>15</a:t>
                      </a:r>
                    </a:p>
                  </a:txBody>
                  <a:tcPr marL="5963"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699"/>
                    </a:solidFill>
                  </a:tcPr>
                </a:tc>
                <a:extLst>
                  <a:ext uri="{0D108BD9-81ED-4DB2-BD59-A6C34878D82A}">
                    <a16:rowId xmlns:a16="http://schemas.microsoft.com/office/drawing/2014/main" val="2661991536"/>
                  </a:ext>
                </a:extLst>
              </a:tr>
              <a:tr h="153450">
                <a:tc>
                  <a:txBody>
                    <a:bodyPr/>
                    <a:lstStyle/>
                    <a:p>
                      <a:pPr lvl="1" algn="l" fontAlgn="b"/>
                      <a:r>
                        <a:rPr lang="en-US" sz="900" b="1" i="0" u="none" strike="noStrike" dirty="0">
                          <a:solidFill>
                            <a:srgbClr val="000000"/>
                          </a:solidFill>
                          <a:effectLst/>
                          <a:latin typeface="Calibri" panose="020F0502020204030204" pitchFamily="34" charset="0"/>
                        </a:rPr>
                        <a:t>Engineering Technology and Engineering-Related Fields</a:t>
                      </a:r>
                    </a:p>
                  </a:txBody>
                  <a:tcPr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l" fontAlgn="ctr"/>
                      <a:r>
                        <a:rPr lang="en-US" sz="900" b="0" i="0" u="none" strike="noStrike">
                          <a:solidFill>
                            <a:srgbClr val="000000"/>
                          </a:solidFill>
                          <a:effectLst/>
                          <a:latin typeface="Calibri" panose="020F0502020204030204" pitchFamily="34" charset="0"/>
                        </a:rPr>
                        <a:t>Automotive Engineering Technology/Technician</a:t>
                      </a:r>
                    </a:p>
                  </a:txBody>
                  <a:tcPr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b"/>
                      <a:r>
                        <a:rPr lang="en-US" sz="900" b="0" i="0" u="none" strike="noStrike" dirty="0">
                          <a:solidFill>
                            <a:srgbClr val="000000"/>
                          </a:solidFill>
                          <a:effectLst/>
                          <a:latin typeface="Calibri" panose="020F0502020204030204" pitchFamily="34" charset="0"/>
                        </a:rPr>
                        <a:t>0.76%</a:t>
                      </a:r>
                    </a:p>
                  </a:txBody>
                  <a:tcPr marL="5963"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b"/>
                      <a:r>
                        <a:rPr lang="en-US" sz="900" b="0" i="0" u="none" strike="noStrike" dirty="0">
                          <a:solidFill>
                            <a:srgbClr val="000000"/>
                          </a:solidFill>
                          <a:effectLst/>
                          <a:latin typeface="Calibri" panose="020F0502020204030204" pitchFamily="34" charset="0"/>
                        </a:rPr>
                        <a:t>189</a:t>
                      </a:r>
                    </a:p>
                  </a:txBody>
                  <a:tcPr marL="5963"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extLst>
                  <a:ext uri="{0D108BD9-81ED-4DB2-BD59-A6C34878D82A}">
                    <a16:rowId xmlns:a16="http://schemas.microsoft.com/office/drawing/2014/main" val="4136034332"/>
                  </a:ext>
                </a:extLst>
              </a:tr>
              <a:tr h="153450">
                <a:tc>
                  <a:txBody>
                    <a:bodyPr/>
                    <a:lstStyle/>
                    <a:p>
                      <a:pPr lvl="1" algn="l" fontAlgn="b"/>
                      <a:r>
                        <a:rPr lang="en-US" sz="900" b="1" i="0" u="none" strike="noStrike">
                          <a:solidFill>
                            <a:srgbClr val="000000"/>
                          </a:solidFill>
                          <a:effectLst/>
                          <a:latin typeface="Calibri" panose="020F0502020204030204" pitchFamily="34" charset="0"/>
                        </a:rPr>
                        <a:t>Engineering Technology and Engineering-Related Fields</a:t>
                      </a:r>
                    </a:p>
                  </a:txBody>
                  <a:tcPr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l" fontAlgn="ctr"/>
                      <a:r>
                        <a:rPr lang="en-US" sz="900" b="0" i="0" u="none" strike="noStrike" dirty="0">
                          <a:solidFill>
                            <a:srgbClr val="000000"/>
                          </a:solidFill>
                          <a:effectLst/>
                          <a:latin typeface="Calibri" panose="020F0502020204030204" pitchFamily="34" charset="0"/>
                        </a:rPr>
                        <a:t>Construction Engineering Technology/Technician</a:t>
                      </a:r>
                    </a:p>
                  </a:txBody>
                  <a:tcPr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effectLst/>
                          <a:latin typeface="Calibri" panose="020F0502020204030204" pitchFamily="34" charset="0"/>
                        </a:rPr>
                        <a:t>1.52%</a:t>
                      </a:r>
                    </a:p>
                  </a:txBody>
                  <a:tcPr marL="5963"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CBAD"/>
                    </a:solidFill>
                  </a:tcPr>
                </a:tc>
                <a:tc>
                  <a:txBody>
                    <a:bodyPr/>
                    <a:lstStyle/>
                    <a:p>
                      <a:pPr algn="ctr" fontAlgn="b"/>
                      <a:r>
                        <a:rPr lang="en-US" sz="900" b="0" i="0" u="none" strike="noStrike" dirty="0">
                          <a:solidFill>
                            <a:srgbClr val="000000"/>
                          </a:solidFill>
                          <a:effectLst/>
                          <a:latin typeface="Calibri" panose="020F0502020204030204" pitchFamily="34" charset="0"/>
                        </a:rPr>
                        <a:t>50</a:t>
                      </a:r>
                    </a:p>
                  </a:txBody>
                  <a:tcPr marL="5963"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699"/>
                    </a:solidFill>
                  </a:tcPr>
                </a:tc>
                <a:extLst>
                  <a:ext uri="{0D108BD9-81ED-4DB2-BD59-A6C34878D82A}">
                    <a16:rowId xmlns:a16="http://schemas.microsoft.com/office/drawing/2014/main" val="2680758979"/>
                  </a:ext>
                </a:extLst>
              </a:tr>
              <a:tr h="153450">
                <a:tc>
                  <a:txBody>
                    <a:bodyPr/>
                    <a:lstStyle/>
                    <a:p>
                      <a:pPr lvl="1" algn="l" fontAlgn="b"/>
                      <a:r>
                        <a:rPr lang="en-US" sz="900" b="1" i="0" u="none" strike="noStrike" dirty="0">
                          <a:solidFill>
                            <a:srgbClr val="000000"/>
                          </a:solidFill>
                          <a:effectLst/>
                          <a:latin typeface="Calibri" panose="020F0502020204030204" pitchFamily="34" charset="0"/>
                        </a:rPr>
                        <a:t>Engineering Technology and Engineering-Related Fields</a:t>
                      </a:r>
                    </a:p>
                  </a:txBody>
                  <a:tcPr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l" fontAlgn="ctr"/>
                      <a:r>
                        <a:rPr lang="en-US" sz="900" b="0" i="0" u="none" strike="noStrike">
                          <a:solidFill>
                            <a:srgbClr val="000000"/>
                          </a:solidFill>
                          <a:effectLst/>
                          <a:latin typeface="Calibri" panose="020F0502020204030204" pitchFamily="34" charset="0"/>
                        </a:rPr>
                        <a:t>Electrical, Electronic and Communications Engineering Technology/Technician</a:t>
                      </a:r>
                    </a:p>
                  </a:txBody>
                  <a:tcPr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effectLst/>
                          <a:latin typeface="Calibri" panose="020F0502020204030204" pitchFamily="34" charset="0"/>
                        </a:rPr>
                        <a:t>1.17%</a:t>
                      </a:r>
                    </a:p>
                  </a:txBody>
                  <a:tcPr marL="5963"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CBAD"/>
                    </a:solidFill>
                  </a:tcPr>
                </a:tc>
                <a:tc>
                  <a:txBody>
                    <a:bodyPr/>
                    <a:lstStyle/>
                    <a:p>
                      <a:pPr algn="ctr" fontAlgn="b"/>
                      <a:r>
                        <a:rPr lang="en-US" sz="900" b="0" i="0" u="none" strike="noStrike" dirty="0">
                          <a:solidFill>
                            <a:srgbClr val="000000"/>
                          </a:solidFill>
                          <a:effectLst/>
                          <a:latin typeface="Calibri" panose="020F0502020204030204" pitchFamily="34" charset="0"/>
                        </a:rPr>
                        <a:t>65</a:t>
                      </a:r>
                    </a:p>
                  </a:txBody>
                  <a:tcPr marL="5963"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699"/>
                    </a:solidFill>
                  </a:tcPr>
                </a:tc>
                <a:extLst>
                  <a:ext uri="{0D108BD9-81ED-4DB2-BD59-A6C34878D82A}">
                    <a16:rowId xmlns:a16="http://schemas.microsoft.com/office/drawing/2014/main" val="767001692"/>
                  </a:ext>
                </a:extLst>
              </a:tr>
              <a:tr h="153450">
                <a:tc>
                  <a:txBody>
                    <a:bodyPr/>
                    <a:lstStyle/>
                    <a:p>
                      <a:pPr lvl="1" algn="l" fontAlgn="b"/>
                      <a:r>
                        <a:rPr lang="en-US" sz="900" b="1" i="0" u="none" strike="noStrike">
                          <a:solidFill>
                            <a:srgbClr val="000000"/>
                          </a:solidFill>
                          <a:effectLst/>
                          <a:latin typeface="Calibri" panose="020F0502020204030204" pitchFamily="34" charset="0"/>
                        </a:rPr>
                        <a:t>Engineering Technology and Engineering-Related Fields</a:t>
                      </a:r>
                    </a:p>
                  </a:txBody>
                  <a:tcPr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l" fontAlgn="ctr"/>
                      <a:r>
                        <a:rPr lang="en-US" sz="900" b="0" i="0" u="none" strike="noStrike">
                          <a:solidFill>
                            <a:srgbClr val="000000"/>
                          </a:solidFill>
                          <a:effectLst/>
                          <a:latin typeface="Calibri" panose="020F0502020204030204" pitchFamily="34" charset="0"/>
                        </a:rPr>
                        <a:t>Engineering Technologies and Engineering-Related Fields, Other</a:t>
                      </a:r>
                    </a:p>
                  </a:txBody>
                  <a:tcPr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effectLst/>
                          <a:latin typeface="Calibri" panose="020F0502020204030204" pitchFamily="34" charset="0"/>
                        </a:rPr>
                        <a:t>1.01%</a:t>
                      </a:r>
                    </a:p>
                  </a:txBody>
                  <a:tcPr marL="5963"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CBAD"/>
                    </a:solidFill>
                  </a:tcPr>
                </a:tc>
                <a:tc>
                  <a:txBody>
                    <a:bodyPr/>
                    <a:lstStyle/>
                    <a:p>
                      <a:pPr algn="ctr" fontAlgn="b"/>
                      <a:r>
                        <a:rPr lang="en-US" sz="900" b="0" i="0" u="none" strike="noStrike" dirty="0">
                          <a:solidFill>
                            <a:srgbClr val="000000"/>
                          </a:solidFill>
                          <a:effectLst/>
                          <a:latin typeface="Calibri" panose="020F0502020204030204" pitchFamily="34" charset="0"/>
                        </a:rPr>
                        <a:t>23</a:t>
                      </a:r>
                    </a:p>
                  </a:txBody>
                  <a:tcPr marL="5963"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699"/>
                    </a:solidFill>
                  </a:tcPr>
                </a:tc>
                <a:extLst>
                  <a:ext uri="{0D108BD9-81ED-4DB2-BD59-A6C34878D82A}">
                    <a16:rowId xmlns:a16="http://schemas.microsoft.com/office/drawing/2014/main" val="3054829104"/>
                  </a:ext>
                </a:extLst>
              </a:tr>
              <a:tr h="153450">
                <a:tc>
                  <a:txBody>
                    <a:bodyPr/>
                    <a:lstStyle/>
                    <a:p>
                      <a:pPr lvl="1" algn="l" fontAlgn="b"/>
                      <a:r>
                        <a:rPr lang="en-US" sz="900" b="1" i="0" u="none" strike="noStrike" dirty="0">
                          <a:solidFill>
                            <a:srgbClr val="000000"/>
                          </a:solidFill>
                          <a:effectLst/>
                          <a:latin typeface="Calibri" panose="020F0502020204030204" pitchFamily="34" charset="0"/>
                        </a:rPr>
                        <a:t>Engineering Technology and Engineering-Related Fields</a:t>
                      </a:r>
                    </a:p>
                  </a:txBody>
                  <a:tcPr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l" fontAlgn="ctr"/>
                      <a:r>
                        <a:rPr lang="en-US" sz="900" b="0" i="0" u="none" strike="noStrike" dirty="0">
                          <a:solidFill>
                            <a:srgbClr val="000000"/>
                          </a:solidFill>
                          <a:effectLst/>
                          <a:latin typeface="Calibri" panose="020F0502020204030204" pitchFamily="34" charset="0"/>
                        </a:rPr>
                        <a:t>Engineering/Industrial Management</a:t>
                      </a:r>
                    </a:p>
                  </a:txBody>
                  <a:tcPr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effectLst/>
                          <a:latin typeface="Calibri" panose="020F0502020204030204" pitchFamily="34" charset="0"/>
                        </a:rPr>
                        <a:t>1.18%</a:t>
                      </a:r>
                    </a:p>
                  </a:txBody>
                  <a:tcPr marL="5963"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CBAD"/>
                    </a:solidFill>
                  </a:tcPr>
                </a:tc>
                <a:tc>
                  <a:txBody>
                    <a:bodyPr/>
                    <a:lstStyle/>
                    <a:p>
                      <a:pPr algn="ctr" fontAlgn="b"/>
                      <a:r>
                        <a:rPr lang="en-US" sz="900" b="0" i="0" u="none" strike="noStrike" dirty="0">
                          <a:solidFill>
                            <a:srgbClr val="000000"/>
                          </a:solidFill>
                          <a:effectLst/>
                          <a:latin typeface="Calibri" panose="020F0502020204030204" pitchFamily="34" charset="0"/>
                        </a:rPr>
                        <a:t>82</a:t>
                      </a:r>
                    </a:p>
                  </a:txBody>
                  <a:tcPr marL="5963"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699"/>
                    </a:solidFill>
                  </a:tcPr>
                </a:tc>
                <a:extLst>
                  <a:ext uri="{0D108BD9-81ED-4DB2-BD59-A6C34878D82A}">
                    <a16:rowId xmlns:a16="http://schemas.microsoft.com/office/drawing/2014/main" val="2765351581"/>
                  </a:ext>
                </a:extLst>
              </a:tr>
              <a:tr h="330346">
                <a:tc>
                  <a:txBody>
                    <a:bodyPr/>
                    <a:lstStyle/>
                    <a:p>
                      <a:pPr lvl="1" algn="l" fontAlgn="b"/>
                      <a:r>
                        <a:rPr lang="en-US" sz="900" b="1" i="0" u="none" strike="noStrike" dirty="0">
                          <a:solidFill>
                            <a:srgbClr val="000000"/>
                          </a:solidFill>
                          <a:effectLst/>
                          <a:latin typeface="Calibri" panose="020F0502020204030204" pitchFamily="34" charset="0"/>
                        </a:rPr>
                        <a:t>Engineering Technology and Engineering-Related Fields</a:t>
                      </a:r>
                    </a:p>
                  </a:txBody>
                  <a:tcPr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l" fontAlgn="ctr"/>
                      <a:r>
                        <a:rPr lang="en-US" sz="900" b="0" i="0" u="none" strike="noStrike" dirty="0">
                          <a:solidFill>
                            <a:srgbClr val="000000"/>
                          </a:solidFill>
                          <a:effectLst/>
                          <a:latin typeface="Calibri" panose="020F0502020204030204" pitchFamily="34" charset="0"/>
                        </a:rPr>
                        <a:t>Industrial Technology/Technician</a:t>
                      </a:r>
                    </a:p>
                  </a:txBody>
                  <a:tcPr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effectLst/>
                          <a:latin typeface="Calibri" panose="020F0502020204030204" pitchFamily="34" charset="0"/>
                        </a:rPr>
                        <a:t>0.43%</a:t>
                      </a:r>
                    </a:p>
                  </a:txBody>
                  <a:tcPr marL="5963"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CBAD"/>
                    </a:solidFill>
                  </a:tcPr>
                </a:tc>
                <a:tc>
                  <a:txBody>
                    <a:bodyPr/>
                    <a:lstStyle/>
                    <a:p>
                      <a:pPr algn="ctr" fontAlgn="b"/>
                      <a:r>
                        <a:rPr lang="en-US" sz="900" b="0" i="0" u="none" strike="noStrike" dirty="0">
                          <a:solidFill>
                            <a:srgbClr val="000000"/>
                          </a:solidFill>
                          <a:effectLst/>
                          <a:latin typeface="Calibri" panose="020F0502020204030204" pitchFamily="34" charset="0"/>
                        </a:rPr>
                        <a:t>8</a:t>
                      </a:r>
                    </a:p>
                  </a:txBody>
                  <a:tcPr marL="5963" marR="5963" marT="59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699"/>
                    </a:solidFill>
                  </a:tcPr>
                </a:tc>
                <a:extLst>
                  <a:ext uri="{0D108BD9-81ED-4DB2-BD59-A6C34878D82A}">
                    <a16:rowId xmlns:a16="http://schemas.microsoft.com/office/drawing/2014/main" val="3630418939"/>
                  </a:ext>
                </a:extLst>
              </a:tr>
            </a:tbl>
          </a:graphicData>
        </a:graphic>
      </p:graphicFrame>
    </p:spTree>
    <p:extLst>
      <p:ext uri="{BB962C8B-B14F-4D97-AF65-F5344CB8AC3E}">
        <p14:creationId xmlns:p14="http://schemas.microsoft.com/office/powerpoint/2010/main" val="159623531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8A9D19-17B8-4107-A42F-8F0350EBB28B}"/>
              </a:ext>
            </a:extLst>
          </p:cNvPr>
          <p:cNvSpPr>
            <a:spLocks noGrp="1"/>
          </p:cNvSpPr>
          <p:nvPr>
            <p:ph type="title"/>
          </p:nvPr>
        </p:nvSpPr>
        <p:spPr/>
        <p:txBody>
          <a:bodyPr/>
          <a:lstStyle/>
          <a:p>
            <a:r>
              <a:rPr lang="en-US" dirty="0"/>
              <a:t>Workforce Data Summary – Missouri and Kansas Workforce Data </a:t>
            </a:r>
          </a:p>
        </p:txBody>
      </p:sp>
      <p:graphicFrame>
        <p:nvGraphicFramePr>
          <p:cNvPr id="5" name="Table 4">
            <a:extLst>
              <a:ext uri="{FF2B5EF4-FFF2-40B4-BE49-F238E27FC236}">
                <a16:creationId xmlns:a16="http://schemas.microsoft.com/office/drawing/2014/main" id="{552A42B2-B40E-475E-9E17-3BACC26AA818}"/>
              </a:ext>
            </a:extLst>
          </p:cNvPr>
          <p:cNvGraphicFramePr>
            <a:graphicFrameLocks noGrp="1"/>
          </p:cNvGraphicFramePr>
          <p:nvPr/>
        </p:nvGraphicFramePr>
        <p:xfrm>
          <a:off x="599768" y="762000"/>
          <a:ext cx="11218606" cy="5867400"/>
        </p:xfrm>
        <a:graphic>
          <a:graphicData uri="http://schemas.openxmlformats.org/drawingml/2006/table">
            <a:tbl>
              <a:tblPr/>
              <a:tblGrid>
                <a:gridCol w="4119716">
                  <a:extLst>
                    <a:ext uri="{9D8B030D-6E8A-4147-A177-3AD203B41FA5}">
                      <a16:colId xmlns:a16="http://schemas.microsoft.com/office/drawing/2014/main" val="2971856723"/>
                    </a:ext>
                  </a:extLst>
                </a:gridCol>
                <a:gridCol w="4114873">
                  <a:extLst>
                    <a:ext uri="{9D8B030D-6E8A-4147-A177-3AD203B41FA5}">
                      <a16:colId xmlns:a16="http://schemas.microsoft.com/office/drawing/2014/main" val="1049875562"/>
                    </a:ext>
                  </a:extLst>
                </a:gridCol>
                <a:gridCol w="1165049">
                  <a:extLst>
                    <a:ext uri="{9D8B030D-6E8A-4147-A177-3AD203B41FA5}">
                      <a16:colId xmlns:a16="http://schemas.microsoft.com/office/drawing/2014/main" val="25819524"/>
                    </a:ext>
                  </a:extLst>
                </a:gridCol>
                <a:gridCol w="1818968">
                  <a:extLst>
                    <a:ext uri="{9D8B030D-6E8A-4147-A177-3AD203B41FA5}">
                      <a16:colId xmlns:a16="http://schemas.microsoft.com/office/drawing/2014/main" val="977193142"/>
                    </a:ext>
                  </a:extLst>
                </a:gridCol>
              </a:tblGrid>
              <a:tr h="300474">
                <a:tc>
                  <a:txBody>
                    <a:bodyPr/>
                    <a:lstStyle/>
                    <a:p>
                      <a:pPr algn="ctr" fontAlgn="ctr"/>
                      <a:r>
                        <a:rPr lang="en-US" sz="1000" b="1" i="0" u="none" strike="noStrike" dirty="0">
                          <a:solidFill>
                            <a:srgbClr val="000000"/>
                          </a:solidFill>
                          <a:effectLst/>
                          <a:latin typeface="Calibri" panose="020F0502020204030204" pitchFamily="34" charset="0"/>
                        </a:rPr>
                        <a:t>Category</a:t>
                      </a:r>
                    </a:p>
                  </a:txBody>
                  <a:tcPr marL="5832"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ctr"/>
                      <a:r>
                        <a:rPr lang="en-US" sz="1000" b="1" i="0" u="none" strike="noStrike" dirty="0">
                          <a:solidFill>
                            <a:srgbClr val="000000"/>
                          </a:solidFill>
                          <a:effectLst/>
                          <a:latin typeface="Calibri" panose="020F0502020204030204" pitchFamily="34" charset="0"/>
                        </a:rPr>
                        <a:t>Program</a:t>
                      </a:r>
                    </a:p>
                  </a:txBody>
                  <a:tcPr marL="5832"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1000" b="1" i="0" u="none" strike="noStrike" dirty="0">
                          <a:solidFill>
                            <a:srgbClr val="000000"/>
                          </a:solidFill>
                          <a:effectLst/>
                          <a:latin typeface="Calibri" panose="020F0502020204030204" pitchFamily="34" charset="0"/>
                        </a:rPr>
                        <a:t>Average Increase MO/KS </a:t>
                      </a:r>
                    </a:p>
                  </a:txBody>
                  <a:tcPr marL="5832"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1000" b="1" i="0" u="none" strike="noStrike" dirty="0">
                          <a:solidFill>
                            <a:srgbClr val="000000"/>
                          </a:solidFill>
                          <a:effectLst/>
                          <a:latin typeface="Calibri" panose="020F0502020204030204" pitchFamily="34" charset="0"/>
                        </a:rPr>
                        <a:t>Total New Jobs </a:t>
                      </a:r>
                    </a:p>
                  </a:txBody>
                  <a:tcPr marL="5832"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extLst>
                  <a:ext uri="{0D108BD9-81ED-4DB2-BD59-A6C34878D82A}">
                    <a16:rowId xmlns:a16="http://schemas.microsoft.com/office/drawing/2014/main" val="2540413250"/>
                  </a:ext>
                </a:extLst>
              </a:tr>
              <a:tr h="153366">
                <a:tc>
                  <a:txBody>
                    <a:bodyPr/>
                    <a:lstStyle/>
                    <a:p>
                      <a:pPr lvl="1" algn="l" fontAlgn="b"/>
                      <a:r>
                        <a:rPr lang="en-US" sz="900" b="1" i="0" u="none" strike="noStrike">
                          <a:solidFill>
                            <a:srgbClr val="000000"/>
                          </a:solidFill>
                          <a:effectLst/>
                          <a:latin typeface="Calibri" panose="020F0502020204030204" pitchFamily="34" charset="0"/>
                        </a:rPr>
                        <a:t>Engineering Technology and Engineering-Related Fields</a:t>
                      </a:r>
                    </a:p>
                  </a:txBody>
                  <a:tcPr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l" fontAlgn="ctr"/>
                      <a:r>
                        <a:rPr lang="en-US" sz="900" b="0" i="0" u="none" strike="noStrike" dirty="0">
                          <a:solidFill>
                            <a:srgbClr val="000000"/>
                          </a:solidFill>
                          <a:effectLst/>
                          <a:latin typeface="Calibri" panose="020F0502020204030204" pitchFamily="34" charset="0"/>
                        </a:rPr>
                        <a:t>Manufacturing Engineering Technology/Technician</a:t>
                      </a:r>
                    </a:p>
                  </a:txBody>
                  <a:tcPr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effectLst/>
                          <a:latin typeface="Calibri" panose="020F0502020204030204" pitchFamily="34" charset="0"/>
                        </a:rPr>
                        <a:t>N/A</a:t>
                      </a:r>
                    </a:p>
                  </a:txBody>
                  <a:tcPr marL="5832"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CBAD"/>
                    </a:solidFill>
                  </a:tcPr>
                </a:tc>
                <a:tc>
                  <a:txBody>
                    <a:bodyPr/>
                    <a:lstStyle/>
                    <a:p>
                      <a:pPr algn="ctr" fontAlgn="b"/>
                      <a:r>
                        <a:rPr lang="en-US" sz="900" b="0" i="0" u="none" strike="noStrike" dirty="0">
                          <a:solidFill>
                            <a:srgbClr val="000000"/>
                          </a:solidFill>
                          <a:effectLst/>
                          <a:latin typeface="Calibri" panose="020F0502020204030204" pitchFamily="34" charset="0"/>
                        </a:rPr>
                        <a:t>N/A</a:t>
                      </a:r>
                    </a:p>
                  </a:txBody>
                  <a:tcPr marL="5832"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699"/>
                    </a:solidFill>
                  </a:tcPr>
                </a:tc>
                <a:extLst>
                  <a:ext uri="{0D108BD9-81ED-4DB2-BD59-A6C34878D82A}">
                    <a16:rowId xmlns:a16="http://schemas.microsoft.com/office/drawing/2014/main" val="2261389158"/>
                  </a:ext>
                </a:extLst>
              </a:tr>
              <a:tr h="153366">
                <a:tc>
                  <a:txBody>
                    <a:bodyPr/>
                    <a:lstStyle/>
                    <a:p>
                      <a:pPr lvl="1" algn="l" fontAlgn="b"/>
                      <a:r>
                        <a:rPr lang="en-US" sz="900" b="1" i="0" u="none" strike="noStrike">
                          <a:solidFill>
                            <a:srgbClr val="000000"/>
                          </a:solidFill>
                          <a:effectLst/>
                          <a:latin typeface="Calibri" panose="020F0502020204030204" pitchFamily="34" charset="0"/>
                        </a:rPr>
                        <a:t>Engineering Technology and Engineering-Related Fields</a:t>
                      </a:r>
                    </a:p>
                  </a:txBody>
                  <a:tcPr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l" fontAlgn="ctr"/>
                      <a:r>
                        <a:rPr lang="en-US" sz="900" b="0" i="0" u="none" strike="noStrike" dirty="0">
                          <a:solidFill>
                            <a:srgbClr val="000000"/>
                          </a:solidFill>
                          <a:effectLst/>
                          <a:latin typeface="Calibri" panose="020F0502020204030204" pitchFamily="34" charset="0"/>
                        </a:rPr>
                        <a:t>Mechanical Engineering/Mechanical Technology/Technician</a:t>
                      </a:r>
                    </a:p>
                  </a:txBody>
                  <a:tcPr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effectLst/>
                          <a:latin typeface="Calibri" panose="020F0502020204030204" pitchFamily="34" charset="0"/>
                        </a:rPr>
                        <a:t>1.19%</a:t>
                      </a:r>
                    </a:p>
                  </a:txBody>
                  <a:tcPr marL="5832"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CBAD"/>
                    </a:solidFill>
                  </a:tcPr>
                </a:tc>
                <a:tc>
                  <a:txBody>
                    <a:bodyPr/>
                    <a:lstStyle/>
                    <a:p>
                      <a:pPr algn="ctr" fontAlgn="b"/>
                      <a:r>
                        <a:rPr lang="en-US" sz="900" b="0" i="0" u="none" strike="noStrike" dirty="0">
                          <a:solidFill>
                            <a:srgbClr val="000000"/>
                          </a:solidFill>
                          <a:effectLst/>
                          <a:latin typeface="Calibri" panose="020F0502020204030204" pitchFamily="34" charset="0"/>
                        </a:rPr>
                        <a:t>63</a:t>
                      </a:r>
                    </a:p>
                  </a:txBody>
                  <a:tcPr marL="5832"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699"/>
                    </a:solidFill>
                  </a:tcPr>
                </a:tc>
                <a:extLst>
                  <a:ext uri="{0D108BD9-81ED-4DB2-BD59-A6C34878D82A}">
                    <a16:rowId xmlns:a16="http://schemas.microsoft.com/office/drawing/2014/main" val="1544089600"/>
                  </a:ext>
                </a:extLst>
              </a:tr>
              <a:tr h="153366">
                <a:tc>
                  <a:txBody>
                    <a:bodyPr/>
                    <a:lstStyle/>
                    <a:p>
                      <a:pPr lvl="1" algn="l" fontAlgn="b"/>
                      <a:r>
                        <a:rPr lang="en-US" sz="900" b="1" i="0" u="none" strike="noStrike">
                          <a:solidFill>
                            <a:srgbClr val="000000"/>
                          </a:solidFill>
                          <a:effectLst/>
                          <a:latin typeface="Calibri" panose="020F0502020204030204" pitchFamily="34" charset="0"/>
                        </a:rPr>
                        <a:t>Engineering Technology and Engineering-Related Fields</a:t>
                      </a:r>
                    </a:p>
                  </a:txBody>
                  <a:tcPr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l" fontAlgn="ctr"/>
                      <a:r>
                        <a:rPr lang="en-US" sz="900" b="0" i="0" u="none" strike="noStrike" dirty="0">
                          <a:solidFill>
                            <a:srgbClr val="000000"/>
                          </a:solidFill>
                          <a:effectLst/>
                          <a:latin typeface="Calibri" panose="020F0502020204030204" pitchFamily="34" charset="0"/>
                        </a:rPr>
                        <a:t>Occupational Safety and Health Technology/Technician</a:t>
                      </a:r>
                    </a:p>
                  </a:txBody>
                  <a:tcPr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effectLst/>
                          <a:latin typeface="Calibri" panose="020F0502020204030204" pitchFamily="34" charset="0"/>
                        </a:rPr>
                        <a:t>1.00%</a:t>
                      </a:r>
                    </a:p>
                  </a:txBody>
                  <a:tcPr marL="5832"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CBAD"/>
                    </a:solidFill>
                  </a:tcPr>
                </a:tc>
                <a:tc>
                  <a:txBody>
                    <a:bodyPr/>
                    <a:lstStyle/>
                    <a:p>
                      <a:pPr algn="ctr" fontAlgn="b"/>
                      <a:r>
                        <a:rPr lang="en-US" sz="900" b="0" i="0" u="none" strike="noStrike" dirty="0">
                          <a:solidFill>
                            <a:srgbClr val="000000"/>
                          </a:solidFill>
                          <a:effectLst/>
                          <a:latin typeface="Calibri" panose="020F0502020204030204" pitchFamily="34" charset="0"/>
                        </a:rPr>
                        <a:t>25</a:t>
                      </a:r>
                    </a:p>
                  </a:txBody>
                  <a:tcPr marL="5832"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699"/>
                    </a:solidFill>
                  </a:tcPr>
                </a:tc>
                <a:extLst>
                  <a:ext uri="{0D108BD9-81ED-4DB2-BD59-A6C34878D82A}">
                    <a16:rowId xmlns:a16="http://schemas.microsoft.com/office/drawing/2014/main" val="314259861"/>
                  </a:ext>
                </a:extLst>
              </a:tr>
              <a:tr h="153366">
                <a:tc>
                  <a:txBody>
                    <a:bodyPr/>
                    <a:lstStyle/>
                    <a:p>
                      <a:pPr lvl="1" algn="l" fontAlgn="b"/>
                      <a:r>
                        <a:rPr lang="en-US" sz="900" b="1" i="0" u="none" strike="noStrike">
                          <a:solidFill>
                            <a:srgbClr val="000000"/>
                          </a:solidFill>
                          <a:effectLst/>
                          <a:latin typeface="Calibri" panose="020F0502020204030204" pitchFamily="34" charset="0"/>
                        </a:rPr>
                        <a:t>Engineering Technology and Engineering-Related Fields</a:t>
                      </a:r>
                    </a:p>
                  </a:txBody>
                  <a:tcPr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l" fontAlgn="ctr"/>
                      <a:r>
                        <a:rPr lang="en-US" sz="900" b="0" i="0" u="none" strike="noStrike">
                          <a:solidFill>
                            <a:srgbClr val="000000"/>
                          </a:solidFill>
                          <a:effectLst/>
                          <a:latin typeface="Calibri" panose="020F0502020204030204" pitchFamily="34" charset="0"/>
                        </a:rPr>
                        <a:t>Plastics and Polymer Engineering Technology/Technician</a:t>
                      </a:r>
                    </a:p>
                  </a:txBody>
                  <a:tcPr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effectLst/>
                          <a:latin typeface="Calibri" panose="020F0502020204030204" pitchFamily="34" charset="0"/>
                        </a:rPr>
                        <a:t>N/A</a:t>
                      </a:r>
                    </a:p>
                  </a:txBody>
                  <a:tcPr marL="5832"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CBAD"/>
                    </a:solidFill>
                  </a:tcPr>
                </a:tc>
                <a:tc>
                  <a:txBody>
                    <a:bodyPr/>
                    <a:lstStyle/>
                    <a:p>
                      <a:pPr algn="ctr" fontAlgn="b"/>
                      <a:r>
                        <a:rPr lang="en-US" sz="900" b="0" i="0" u="none" strike="noStrike" dirty="0">
                          <a:solidFill>
                            <a:srgbClr val="000000"/>
                          </a:solidFill>
                          <a:effectLst/>
                          <a:latin typeface="Calibri" panose="020F0502020204030204" pitchFamily="34" charset="0"/>
                        </a:rPr>
                        <a:t>0</a:t>
                      </a:r>
                    </a:p>
                  </a:txBody>
                  <a:tcPr marL="5832"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699"/>
                    </a:solidFill>
                  </a:tcPr>
                </a:tc>
                <a:extLst>
                  <a:ext uri="{0D108BD9-81ED-4DB2-BD59-A6C34878D82A}">
                    <a16:rowId xmlns:a16="http://schemas.microsoft.com/office/drawing/2014/main" val="2639810619"/>
                  </a:ext>
                </a:extLst>
              </a:tr>
              <a:tr h="153366">
                <a:tc>
                  <a:txBody>
                    <a:bodyPr/>
                    <a:lstStyle/>
                    <a:p>
                      <a:pPr lvl="1" algn="l" fontAlgn="b"/>
                      <a:r>
                        <a:rPr lang="en-US" sz="900" b="1" i="0" u="none" strike="noStrike">
                          <a:solidFill>
                            <a:srgbClr val="000000"/>
                          </a:solidFill>
                          <a:effectLst/>
                          <a:latin typeface="Calibri" panose="020F0502020204030204" pitchFamily="34" charset="0"/>
                        </a:rPr>
                        <a:t>English Language and Literature/Letters</a:t>
                      </a:r>
                    </a:p>
                  </a:txBody>
                  <a:tcPr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l" fontAlgn="ctr"/>
                      <a:r>
                        <a:rPr lang="en-US" sz="900" b="0" i="0" u="none" strike="noStrike">
                          <a:solidFill>
                            <a:srgbClr val="000000"/>
                          </a:solidFill>
                          <a:effectLst/>
                          <a:latin typeface="Calibri" panose="020F0502020204030204" pitchFamily="34" charset="0"/>
                        </a:rPr>
                        <a:t>English Language and Literature, General</a:t>
                      </a:r>
                    </a:p>
                  </a:txBody>
                  <a:tcPr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effectLst/>
                          <a:latin typeface="Calibri" panose="020F0502020204030204" pitchFamily="34" charset="0"/>
                        </a:rPr>
                        <a:t>1.55%</a:t>
                      </a:r>
                    </a:p>
                  </a:txBody>
                  <a:tcPr marL="5832"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CBAD"/>
                    </a:solidFill>
                  </a:tcPr>
                </a:tc>
                <a:tc>
                  <a:txBody>
                    <a:bodyPr/>
                    <a:lstStyle/>
                    <a:p>
                      <a:pPr algn="ctr" fontAlgn="b"/>
                      <a:r>
                        <a:rPr lang="en-US" sz="900" b="0" i="0" u="none" strike="noStrike" dirty="0">
                          <a:solidFill>
                            <a:srgbClr val="000000"/>
                          </a:solidFill>
                          <a:effectLst/>
                          <a:latin typeface="Calibri" panose="020F0502020204030204" pitchFamily="34" charset="0"/>
                        </a:rPr>
                        <a:t>26</a:t>
                      </a:r>
                    </a:p>
                  </a:txBody>
                  <a:tcPr marL="5832"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699"/>
                    </a:solidFill>
                  </a:tcPr>
                </a:tc>
                <a:extLst>
                  <a:ext uri="{0D108BD9-81ED-4DB2-BD59-A6C34878D82A}">
                    <a16:rowId xmlns:a16="http://schemas.microsoft.com/office/drawing/2014/main" val="697225010"/>
                  </a:ext>
                </a:extLst>
              </a:tr>
              <a:tr h="153366">
                <a:tc>
                  <a:txBody>
                    <a:bodyPr/>
                    <a:lstStyle/>
                    <a:p>
                      <a:pPr lvl="1" algn="l" fontAlgn="b"/>
                      <a:r>
                        <a:rPr lang="en-US" sz="900" b="1" i="0" u="none" strike="noStrike">
                          <a:solidFill>
                            <a:srgbClr val="000000"/>
                          </a:solidFill>
                          <a:effectLst/>
                          <a:latin typeface="Calibri" panose="020F0502020204030204" pitchFamily="34" charset="0"/>
                        </a:rPr>
                        <a:t>Family and Consumer Sciences/Human Sciences</a:t>
                      </a:r>
                    </a:p>
                  </a:txBody>
                  <a:tcPr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l" fontAlgn="ctr"/>
                      <a:r>
                        <a:rPr lang="en-US" sz="900" b="0" i="0" u="none" strike="noStrike">
                          <a:solidFill>
                            <a:srgbClr val="000000"/>
                          </a:solidFill>
                          <a:effectLst/>
                          <a:latin typeface="Calibri" panose="020F0502020204030204" pitchFamily="34" charset="0"/>
                        </a:rPr>
                        <a:t>Family and Consumer Sciences/Human Sciences, General</a:t>
                      </a:r>
                    </a:p>
                  </a:txBody>
                  <a:tcPr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effectLst/>
                          <a:latin typeface="Calibri" panose="020F0502020204030204" pitchFamily="34" charset="0"/>
                        </a:rPr>
                        <a:t>0.61%</a:t>
                      </a:r>
                    </a:p>
                  </a:txBody>
                  <a:tcPr marL="5832"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CBAD"/>
                    </a:solidFill>
                  </a:tcPr>
                </a:tc>
                <a:tc>
                  <a:txBody>
                    <a:bodyPr/>
                    <a:lstStyle/>
                    <a:p>
                      <a:pPr algn="ctr" fontAlgn="b"/>
                      <a:r>
                        <a:rPr lang="en-US" sz="900" b="0" i="0" u="none" strike="noStrike" dirty="0">
                          <a:solidFill>
                            <a:srgbClr val="000000"/>
                          </a:solidFill>
                          <a:effectLst/>
                          <a:latin typeface="Calibri" panose="020F0502020204030204" pitchFamily="34" charset="0"/>
                        </a:rPr>
                        <a:t>51</a:t>
                      </a:r>
                    </a:p>
                  </a:txBody>
                  <a:tcPr marL="5832"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699"/>
                    </a:solidFill>
                  </a:tcPr>
                </a:tc>
                <a:extLst>
                  <a:ext uri="{0D108BD9-81ED-4DB2-BD59-A6C34878D82A}">
                    <a16:rowId xmlns:a16="http://schemas.microsoft.com/office/drawing/2014/main" val="2001894963"/>
                  </a:ext>
                </a:extLst>
              </a:tr>
              <a:tr h="153366">
                <a:tc>
                  <a:txBody>
                    <a:bodyPr/>
                    <a:lstStyle/>
                    <a:p>
                      <a:pPr lvl="1" algn="l" fontAlgn="b"/>
                      <a:r>
                        <a:rPr lang="en-US" sz="900" b="1" i="0" u="none" strike="noStrike">
                          <a:solidFill>
                            <a:srgbClr val="000000"/>
                          </a:solidFill>
                          <a:effectLst/>
                          <a:latin typeface="Calibri" panose="020F0502020204030204" pitchFamily="34" charset="0"/>
                        </a:rPr>
                        <a:t>Foreign Languages, Literatures, and Linguistics</a:t>
                      </a:r>
                    </a:p>
                  </a:txBody>
                  <a:tcPr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l" fontAlgn="ctr"/>
                      <a:r>
                        <a:rPr lang="en-US" sz="900" b="0" i="0" u="none" strike="noStrike">
                          <a:solidFill>
                            <a:srgbClr val="000000"/>
                          </a:solidFill>
                          <a:effectLst/>
                          <a:latin typeface="Calibri" panose="020F0502020204030204" pitchFamily="34" charset="0"/>
                        </a:rPr>
                        <a:t>Foreign Languages and Literatures, General</a:t>
                      </a:r>
                    </a:p>
                  </a:txBody>
                  <a:tcPr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effectLst/>
                          <a:latin typeface="Calibri" panose="020F0502020204030204" pitchFamily="34" charset="0"/>
                        </a:rPr>
                        <a:t>1.79%</a:t>
                      </a:r>
                    </a:p>
                  </a:txBody>
                  <a:tcPr marL="5832"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CBAD"/>
                    </a:solidFill>
                  </a:tcPr>
                </a:tc>
                <a:tc>
                  <a:txBody>
                    <a:bodyPr/>
                    <a:lstStyle/>
                    <a:p>
                      <a:pPr algn="ctr" fontAlgn="b"/>
                      <a:r>
                        <a:rPr lang="en-US" sz="900" b="0" i="0" u="none" strike="noStrike" dirty="0">
                          <a:solidFill>
                            <a:srgbClr val="000000"/>
                          </a:solidFill>
                          <a:effectLst/>
                          <a:latin typeface="Calibri" panose="020F0502020204030204" pitchFamily="34" charset="0"/>
                        </a:rPr>
                        <a:t>10</a:t>
                      </a:r>
                    </a:p>
                  </a:txBody>
                  <a:tcPr marL="5832"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699"/>
                    </a:solidFill>
                  </a:tcPr>
                </a:tc>
                <a:extLst>
                  <a:ext uri="{0D108BD9-81ED-4DB2-BD59-A6C34878D82A}">
                    <a16:rowId xmlns:a16="http://schemas.microsoft.com/office/drawing/2014/main" val="4071855521"/>
                  </a:ext>
                </a:extLst>
              </a:tr>
              <a:tr h="153366">
                <a:tc>
                  <a:txBody>
                    <a:bodyPr/>
                    <a:lstStyle/>
                    <a:p>
                      <a:pPr lvl="1" algn="l" fontAlgn="b"/>
                      <a:r>
                        <a:rPr lang="en-US" sz="900" b="1" i="0" u="none" strike="noStrike">
                          <a:solidFill>
                            <a:srgbClr val="000000"/>
                          </a:solidFill>
                          <a:effectLst/>
                          <a:latin typeface="Calibri" panose="020F0502020204030204" pitchFamily="34" charset="0"/>
                        </a:rPr>
                        <a:t>Foreign Languages, Literatures, and Linguistics</a:t>
                      </a:r>
                    </a:p>
                  </a:txBody>
                  <a:tcPr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l" fontAlgn="ctr"/>
                      <a:r>
                        <a:rPr lang="en-US" sz="900" b="0" i="0" u="none" strike="noStrike">
                          <a:solidFill>
                            <a:srgbClr val="000000"/>
                          </a:solidFill>
                          <a:effectLst/>
                          <a:latin typeface="Calibri" panose="020F0502020204030204" pitchFamily="34" charset="0"/>
                        </a:rPr>
                        <a:t>Spanish Language and Literature</a:t>
                      </a:r>
                    </a:p>
                  </a:txBody>
                  <a:tcPr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effectLst/>
                          <a:latin typeface="Calibri" panose="020F0502020204030204" pitchFamily="34" charset="0"/>
                        </a:rPr>
                        <a:t>1.79%</a:t>
                      </a:r>
                    </a:p>
                  </a:txBody>
                  <a:tcPr marL="5832"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CBAD"/>
                    </a:solidFill>
                  </a:tcPr>
                </a:tc>
                <a:tc>
                  <a:txBody>
                    <a:bodyPr/>
                    <a:lstStyle/>
                    <a:p>
                      <a:pPr algn="ctr" fontAlgn="b"/>
                      <a:r>
                        <a:rPr lang="en-US" sz="900" b="0" i="0" u="none" strike="noStrike" dirty="0">
                          <a:solidFill>
                            <a:srgbClr val="000000"/>
                          </a:solidFill>
                          <a:effectLst/>
                          <a:latin typeface="Calibri" panose="020F0502020204030204" pitchFamily="34" charset="0"/>
                        </a:rPr>
                        <a:t>10</a:t>
                      </a:r>
                    </a:p>
                  </a:txBody>
                  <a:tcPr marL="5832"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699"/>
                    </a:solidFill>
                  </a:tcPr>
                </a:tc>
                <a:extLst>
                  <a:ext uri="{0D108BD9-81ED-4DB2-BD59-A6C34878D82A}">
                    <a16:rowId xmlns:a16="http://schemas.microsoft.com/office/drawing/2014/main" val="3284600067"/>
                  </a:ext>
                </a:extLst>
              </a:tr>
              <a:tr h="153366">
                <a:tc>
                  <a:txBody>
                    <a:bodyPr/>
                    <a:lstStyle/>
                    <a:p>
                      <a:pPr lvl="1" algn="l" fontAlgn="b"/>
                      <a:r>
                        <a:rPr lang="en-US" sz="900" b="1" i="0" u="none" strike="noStrike">
                          <a:solidFill>
                            <a:srgbClr val="000000"/>
                          </a:solidFill>
                          <a:effectLst/>
                          <a:latin typeface="Calibri" panose="020F0502020204030204" pitchFamily="34" charset="0"/>
                        </a:rPr>
                        <a:t>Health Professions and Related Programs</a:t>
                      </a:r>
                    </a:p>
                  </a:txBody>
                  <a:tcPr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l" fontAlgn="ctr"/>
                      <a:r>
                        <a:rPr lang="en-US" sz="900" b="0" i="0" u="none" strike="noStrike">
                          <a:solidFill>
                            <a:srgbClr val="000000"/>
                          </a:solidFill>
                          <a:effectLst/>
                          <a:latin typeface="Calibri" panose="020F0502020204030204" pitchFamily="34" charset="0"/>
                        </a:rPr>
                        <a:t>Clinical Laboratory Science/Medical Technology/Technologist</a:t>
                      </a:r>
                    </a:p>
                  </a:txBody>
                  <a:tcPr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effectLst/>
                          <a:latin typeface="Calibri" panose="020F0502020204030204" pitchFamily="34" charset="0"/>
                        </a:rPr>
                        <a:t>1.62%</a:t>
                      </a:r>
                    </a:p>
                  </a:txBody>
                  <a:tcPr marL="5832"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CBAD"/>
                    </a:solidFill>
                  </a:tcPr>
                </a:tc>
                <a:tc>
                  <a:txBody>
                    <a:bodyPr/>
                    <a:lstStyle/>
                    <a:p>
                      <a:pPr algn="ctr" fontAlgn="b"/>
                      <a:r>
                        <a:rPr lang="en-US" sz="900" b="0" i="0" u="none" strike="noStrike" dirty="0">
                          <a:solidFill>
                            <a:srgbClr val="000000"/>
                          </a:solidFill>
                          <a:effectLst/>
                          <a:latin typeface="Calibri" panose="020F0502020204030204" pitchFamily="34" charset="0"/>
                        </a:rPr>
                        <a:t>90</a:t>
                      </a:r>
                    </a:p>
                  </a:txBody>
                  <a:tcPr marL="5832"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699"/>
                    </a:solidFill>
                  </a:tcPr>
                </a:tc>
                <a:extLst>
                  <a:ext uri="{0D108BD9-81ED-4DB2-BD59-A6C34878D82A}">
                    <a16:rowId xmlns:a16="http://schemas.microsoft.com/office/drawing/2014/main" val="4059299392"/>
                  </a:ext>
                </a:extLst>
              </a:tr>
              <a:tr h="153366">
                <a:tc>
                  <a:txBody>
                    <a:bodyPr/>
                    <a:lstStyle/>
                    <a:p>
                      <a:pPr lvl="1" algn="l" fontAlgn="b"/>
                      <a:r>
                        <a:rPr lang="en-US" sz="900" b="1" i="0" u="none" strike="noStrike">
                          <a:solidFill>
                            <a:srgbClr val="000000"/>
                          </a:solidFill>
                          <a:effectLst/>
                          <a:latin typeface="Calibri" panose="020F0502020204030204" pitchFamily="34" charset="0"/>
                        </a:rPr>
                        <a:t>Health Professions and Related Programs</a:t>
                      </a:r>
                    </a:p>
                  </a:txBody>
                  <a:tcPr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l" fontAlgn="ctr"/>
                      <a:r>
                        <a:rPr lang="en-US" sz="900" b="0" i="0" u="none" strike="noStrike">
                          <a:solidFill>
                            <a:srgbClr val="000000"/>
                          </a:solidFill>
                          <a:effectLst/>
                          <a:latin typeface="Calibri" panose="020F0502020204030204" pitchFamily="34" charset="0"/>
                        </a:rPr>
                        <a:t>Nursing Practice</a:t>
                      </a:r>
                    </a:p>
                  </a:txBody>
                  <a:tcPr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b"/>
                      <a:r>
                        <a:rPr lang="en-US" sz="900" b="0" i="0" u="none" strike="noStrike" dirty="0">
                          <a:solidFill>
                            <a:srgbClr val="000000"/>
                          </a:solidFill>
                          <a:effectLst/>
                          <a:latin typeface="Calibri" panose="020F0502020204030204" pitchFamily="34" charset="0"/>
                        </a:rPr>
                        <a:t>2.44%</a:t>
                      </a:r>
                    </a:p>
                  </a:txBody>
                  <a:tcPr marL="5832"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b"/>
                      <a:r>
                        <a:rPr lang="en-US" sz="900" b="0" i="0" u="none" strike="noStrike" dirty="0">
                          <a:solidFill>
                            <a:srgbClr val="000000"/>
                          </a:solidFill>
                          <a:effectLst/>
                          <a:latin typeface="Calibri" panose="020F0502020204030204" pitchFamily="34" charset="0"/>
                        </a:rPr>
                        <a:t>143</a:t>
                      </a:r>
                    </a:p>
                  </a:txBody>
                  <a:tcPr marL="5832"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extLst>
                  <a:ext uri="{0D108BD9-81ED-4DB2-BD59-A6C34878D82A}">
                    <a16:rowId xmlns:a16="http://schemas.microsoft.com/office/drawing/2014/main" val="2878455686"/>
                  </a:ext>
                </a:extLst>
              </a:tr>
              <a:tr h="153366">
                <a:tc>
                  <a:txBody>
                    <a:bodyPr/>
                    <a:lstStyle/>
                    <a:p>
                      <a:pPr lvl="1" algn="l" fontAlgn="b"/>
                      <a:r>
                        <a:rPr lang="en-US" sz="900" b="1" i="0" u="none" strike="noStrike">
                          <a:solidFill>
                            <a:srgbClr val="000000"/>
                          </a:solidFill>
                          <a:effectLst/>
                          <a:latin typeface="Calibri" panose="020F0502020204030204" pitchFamily="34" charset="0"/>
                        </a:rPr>
                        <a:t>Health Professions and Related Programs</a:t>
                      </a:r>
                    </a:p>
                  </a:txBody>
                  <a:tcPr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l" fontAlgn="ctr"/>
                      <a:r>
                        <a:rPr lang="en-US" sz="900" b="0" i="0" u="none" strike="noStrike" dirty="0">
                          <a:solidFill>
                            <a:srgbClr val="000000"/>
                          </a:solidFill>
                          <a:effectLst/>
                          <a:latin typeface="Calibri" panose="020F0502020204030204" pitchFamily="34" charset="0"/>
                        </a:rPr>
                        <a:t>Nursing Science</a:t>
                      </a:r>
                    </a:p>
                  </a:txBody>
                  <a:tcPr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b"/>
                      <a:r>
                        <a:rPr lang="en-US" sz="900" b="0" i="0" u="none" strike="noStrike" dirty="0">
                          <a:solidFill>
                            <a:srgbClr val="000000"/>
                          </a:solidFill>
                          <a:effectLst/>
                          <a:latin typeface="Calibri" panose="020F0502020204030204" pitchFamily="34" charset="0"/>
                        </a:rPr>
                        <a:t>3.15%</a:t>
                      </a:r>
                    </a:p>
                  </a:txBody>
                  <a:tcPr marL="5832"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b"/>
                      <a:r>
                        <a:rPr lang="en-US" sz="900" b="0" i="0" u="none" strike="noStrike" dirty="0">
                          <a:solidFill>
                            <a:srgbClr val="000000"/>
                          </a:solidFill>
                          <a:effectLst/>
                          <a:latin typeface="Calibri" panose="020F0502020204030204" pitchFamily="34" charset="0"/>
                        </a:rPr>
                        <a:t>55</a:t>
                      </a:r>
                    </a:p>
                  </a:txBody>
                  <a:tcPr marL="5832"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extLst>
                  <a:ext uri="{0D108BD9-81ED-4DB2-BD59-A6C34878D82A}">
                    <a16:rowId xmlns:a16="http://schemas.microsoft.com/office/drawing/2014/main" val="4007645025"/>
                  </a:ext>
                </a:extLst>
              </a:tr>
              <a:tr h="153366">
                <a:tc>
                  <a:txBody>
                    <a:bodyPr/>
                    <a:lstStyle/>
                    <a:p>
                      <a:pPr lvl="1" algn="l" fontAlgn="b"/>
                      <a:r>
                        <a:rPr lang="en-US" sz="900" b="1" i="0" u="none" strike="noStrike">
                          <a:solidFill>
                            <a:srgbClr val="000000"/>
                          </a:solidFill>
                          <a:effectLst/>
                          <a:latin typeface="Calibri" panose="020F0502020204030204" pitchFamily="34" charset="0"/>
                        </a:rPr>
                        <a:t>Health Professions and Related Programs</a:t>
                      </a:r>
                    </a:p>
                  </a:txBody>
                  <a:tcPr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l" fontAlgn="ctr"/>
                      <a:r>
                        <a:rPr lang="en-US" sz="900" b="0" i="0" u="none" strike="noStrike">
                          <a:solidFill>
                            <a:srgbClr val="000000"/>
                          </a:solidFill>
                          <a:effectLst/>
                          <a:latin typeface="Calibri" panose="020F0502020204030204" pitchFamily="34" charset="0"/>
                        </a:rPr>
                        <a:t>Registered Nursing/Registered Nurse</a:t>
                      </a:r>
                    </a:p>
                  </a:txBody>
                  <a:tcPr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b"/>
                      <a:r>
                        <a:rPr lang="en-US" sz="900" b="0" i="0" u="none" strike="noStrike" dirty="0">
                          <a:solidFill>
                            <a:srgbClr val="000000"/>
                          </a:solidFill>
                          <a:effectLst/>
                          <a:latin typeface="Calibri" panose="020F0502020204030204" pitchFamily="34" charset="0"/>
                        </a:rPr>
                        <a:t>1.36%</a:t>
                      </a:r>
                    </a:p>
                  </a:txBody>
                  <a:tcPr marL="5832"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b"/>
                      <a:r>
                        <a:rPr lang="en-US" sz="900" b="0" i="0" u="none" strike="noStrike" dirty="0">
                          <a:solidFill>
                            <a:srgbClr val="000000"/>
                          </a:solidFill>
                          <a:effectLst/>
                          <a:latin typeface="Calibri" panose="020F0502020204030204" pitchFamily="34" charset="0"/>
                        </a:rPr>
                        <a:t>811</a:t>
                      </a:r>
                    </a:p>
                  </a:txBody>
                  <a:tcPr marL="5832"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extLst>
                  <a:ext uri="{0D108BD9-81ED-4DB2-BD59-A6C34878D82A}">
                    <a16:rowId xmlns:a16="http://schemas.microsoft.com/office/drawing/2014/main" val="1174116719"/>
                  </a:ext>
                </a:extLst>
              </a:tr>
              <a:tr h="153366">
                <a:tc>
                  <a:txBody>
                    <a:bodyPr/>
                    <a:lstStyle/>
                    <a:p>
                      <a:pPr lvl="1" algn="l" fontAlgn="b"/>
                      <a:r>
                        <a:rPr lang="en-US" sz="900" b="1" i="0" u="none" strike="noStrike">
                          <a:solidFill>
                            <a:srgbClr val="000000"/>
                          </a:solidFill>
                          <a:effectLst/>
                          <a:latin typeface="Calibri" panose="020F0502020204030204" pitchFamily="34" charset="0"/>
                        </a:rPr>
                        <a:t>History</a:t>
                      </a:r>
                    </a:p>
                  </a:txBody>
                  <a:tcPr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l" fontAlgn="ctr"/>
                      <a:r>
                        <a:rPr lang="en-US" sz="900" b="0" i="0" u="none" strike="noStrike">
                          <a:solidFill>
                            <a:srgbClr val="000000"/>
                          </a:solidFill>
                          <a:effectLst/>
                          <a:latin typeface="Calibri" panose="020F0502020204030204" pitchFamily="34" charset="0"/>
                        </a:rPr>
                        <a:t>History, General</a:t>
                      </a:r>
                    </a:p>
                  </a:txBody>
                  <a:tcPr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effectLst/>
                          <a:latin typeface="Calibri" panose="020F0502020204030204" pitchFamily="34" charset="0"/>
                        </a:rPr>
                        <a:t>1.64%</a:t>
                      </a:r>
                    </a:p>
                  </a:txBody>
                  <a:tcPr marL="5832"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CBAD"/>
                    </a:solidFill>
                  </a:tcPr>
                </a:tc>
                <a:tc>
                  <a:txBody>
                    <a:bodyPr/>
                    <a:lstStyle/>
                    <a:p>
                      <a:pPr algn="ctr" fontAlgn="b"/>
                      <a:r>
                        <a:rPr lang="en-US" sz="900" b="0" i="0" u="none" strike="noStrike" dirty="0">
                          <a:solidFill>
                            <a:srgbClr val="000000"/>
                          </a:solidFill>
                          <a:effectLst/>
                          <a:latin typeface="Calibri" panose="020F0502020204030204" pitchFamily="34" charset="0"/>
                        </a:rPr>
                        <a:t>11</a:t>
                      </a:r>
                    </a:p>
                  </a:txBody>
                  <a:tcPr marL="5832"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699"/>
                    </a:solidFill>
                  </a:tcPr>
                </a:tc>
                <a:extLst>
                  <a:ext uri="{0D108BD9-81ED-4DB2-BD59-A6C34878D82A}">
                    <a16:rowId xmlns:a16="http://schemas.microsoft.com/office/drawing/2014/main" val="2888273836"/>
                  </a:ext>
                </a:extLst>
              </a:tr>
              <a:tr h="153366">
                <a:tc>
                  <a:txBody>
                    <a:bodyPr/>
                    <a:lstStyle/>
                    <a:p>
                      <a:pPr lvl="1" algn="l" fontAlgn="b"/>
                      <a:r>
                        <a:rPr lang="en-US" sz="900" b="1" i="0" u="none" strike="noStrike">
                          <a:solidFill>
                            <a:srgbClr val="000000"/>
                          </a:solidFill>
                          <a:effectLst/>
                          <a:latin typeface="Calibri" panose="020F0502020204030204" pitchFamily="34" charset="0"/>
                        </a:rPr>
                        <a:t>Homeland Security, Law Enforcement, Firefighting and Related Protective Services</a:t>
                      </a:r>
                    </a:p>
                  </a:txBody>
                  <a:tcPr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l" fontAlgn="ctr"/>
                      <a:r>
                        <a:rPr lang="en-US" sz="900" b="0" i="0" u="none" strike="noStrike">
                          <a:solidFill>
                            <a:srgbClr val="000000"/>
                          </a:solidFill>
                          <a:effectLst/>
                          <a:latin typeface="Calibri" panose="020F0502020204030204" pitchFamily="34" charset="0"/>
                        </a:rPr>
                        <a:t>Criminal Justice/Safety Studies</a:t>
                      </a:r>
                    </a:p>
                  </a:txBody>
                  <a:tcPr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b"/>
                      <a:r>
                        <a:rPr lang="en-US" sz="900" b="0" i="0" u="none" strike="noStrike" dirty="0">
                          <a:solidFill>
                            <a:srgbClr val="000000"/>
                          </a:solidFill>
                          <a:effectLst/>
                          <a:latin typeface="Calibri" panose="020F0502020204030204" pitchFamily="34" charset="0"/>
                        </a:rPr>
                        <a:t>0.70%</a:t>
                      </a:r>
                    </a:p>
                  </a:txBody>
                  <a:tcPr marL="5832"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b"/>
                      <a:r>
                        <a:rPr lang="en-US" sz="900" b="0" i="0" u="none" strike="noStrike" dirty="0">
                          <a:solidFill>
                            <a:srgbClr val="000000"/>
                          </a:solidFill>
                          <a:effectLst/>
                          <a:latin typeface="Calibri" panose="020F0502020204030204" pitchFamily="34" charset="0"/>
                        </a:rPr>
                        <a:t>154</a:t>
                      </a:r>
                    </a:p>
                  </a:txBody>
                  <a:tcPr marL="5832"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extLst>
                  <a:ext uri="{0D108BD9-81ED-4DB2-BD59-A6C34878D82A}">
                    <a16:rowId xmlns:a16="http://schemas.microsoft.com/office/drawing/2014/main" val="1685993075"/>
                  </a:ext>
                </a:extLst>
              </a:tr>
              <a:tr h="153366">
                <a:tc>
                  <a:txBody>
                    <a:bodyPr/>
                    <a:lstStyle/>
                    <a:p>
                      <a:pPr lvl="1" algn="l" fontAlgn="b"/>
                      <a:r>
                        <a:rPr lang="en-US" sz="900" b="1" i="0" u="none" strike="noStrike">
                          <a:solidFill>
                            <a:srgbClr val="000000"/>
                          </a:solidFill>
                          <a:effectLst/>
                          <a:latin typeface="Calibri" panose="020F0502020204030204" pitchFamily="34" charset="0"/>
                        </a:rPr>
                        <a:t>Liberal Arts and Sciences, General Studies and Humanities</a:t>
                      </a:r>
                    </a:p>
                  </a:txBody>
                  <a:tcPr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l" fontAlgn="ctr"/>
                      <a:r>
                        <a:rPr lang="en-US" sz="900" b="0" i="0" u="none" strike="noStrike">
                          <a:solidFill>
                            <a:srgbClr val="000000"/>
                          </a:solidFill>
                          <a:effectLst/>
                          <a:latin typeface="Calibri" panose="020F0502020204030204" pitchFamily="34" charset="0"/>
                        </a:rPr>
                        <a:t>Liberal Arts and Sciences/Liberal Studies</a:t>
                      </a:r>
                    </a:p>
                  </a:txBody>
                  <a:tcPr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effectLst/>
                          <a:latin typeface="Calibri" panose="020F0502020204030204" pitchFamily="34" charset="0"/>
                        </a:rPr>
                        <a:t>N/A</a:t>
                      </a:r>
                    </a:p>
                  </a:txBody>
                  <a:tcPr marL="5832"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CBAD"/>
                    </a:solidFill>
                  </a:tcPr>
                </a:tc>
                <a:tc>
                  <a:txBody>
                    <a:bodyPr/>
                    <a:lstStyle/>
                    <a:p>
                      <a:pPr algn="ctr" fontAlgn="b"/>
                      <a:r>
                        <a:rPr lang="en-US" sz="900" b="0" i="0" u="none" strike="noStrike" dirty="0">
                          <a:solidFill>
                            <a:srgbClr val="000000"/>
                          </a:solidFill>
                          <a:effectLst/>
                          <a:latin typeface="Calibri" panose="020F0502020204030204" pitchFamily="34" charset="0"/>
                        </a:rPr>
                        <a:t>N/A</a:t>
                      </a:r>
                    </a:p>
                  </a:txBody>
                  <a:tcPr marL="5832"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699"/>
                    </a:solidFill>
                  </a:tcPr>
                </a:tc>
                <a:extLst>
                  <a:ext uri="{0D108BD9-81ED-4DB2-BD59-A6C34878D82A}">
                    <a16:rowId xmlns:a16="http://schemas.microsoft.com/office/drawing/2014/main" val="72010707"/>
                  </a:ext>
                </a:extLst>
              </a:tr>
              <a:tr h="153366">
                <a:tc>
                  <a:txBody>
                    <a:bodyPr/>
                    <a:lstStyle/>
                    <a:p>
                      <a:pPr lvl="1" algn="l" fontAlgn="b"/>
                      <a:r>
                        <a:rPr lang="en-US" sz="900" b="1" i="0" u="none" strike="noStrike">
                          <a:solidFill>
                            <a:srgbClr val="000000"/>
                          </a:solidFill>
                          <a:effectLst/>
                          <a:latin typeface="Calibri" panose="020F0502020204030204" pitchFamily="34" charset="0"/>
                        </a:rPr>
                        <a:t>Mathematics and Statistics</a:t>
                      </a:r>
                    </a:p>
                  </a:txBody>
                  <a:tcPr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l" fontAlgn="ctr"/>
                      <a:r>
                        <a:rPr lang="en-US" sz="900" b="0" i="0" u="none" strike="noStrike" dirty="0">
                          <a:solidFill>
                            <a:srgbClr val="000000"/>
                          </a:solidFill>
                          <a:effectLst/>
                          <a:latin typeface="Calibri" panose="020F0502020204030204" pitchFamily="34" charset="0"/>
                        </a:rPr>
                        <a:t>Mathematics, General</a:t>
                      </a:r>
                    </a:p>
                  </a:txBody>
                  <a:tcPr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effectLst/>
                          <a:latin typeface="Calibri" panose="020F0502020204030204" pitchFamily="34" charset="0"/>
                        </a:rPr>
                        <a:t>2.00%</a:t>
                      </a:r>
                    </a:p>
                  </a:txBody>
                  <a:tcPr marL="5832"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CBAD"/>
                    </a:solidFill>
                  </a:tcPr>
                </a:tc>
                <a:tc>
                  <a:txBody>
                    <a:bodyPr/>
                    <a:lstStyle/>
                    <a:p>
                      <a:pPr algn="ctr" fontAlgn="b"/>
                      <a:r>
                        <a:rPr lang="en-US" sz="900" b="0" i="0" u="none" strike="noStrike" dirty="0">
                          <a:solidFill>
                            <a:srgbClr val="000000"/>
                          </a:solidFill>
                          <a:effectLst/>
                          <a:latin typeface="Calibri" panose="020F0502020204030204" pitchFamily="34" charset="0"/>
                        </a:rPr>
                        <a:t>107</a:t>
                      </a:r>
                    </a:p>
                  </a:txBody>
                  <a:tcPr marL="5832"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699"/>
                    </a:solidFill>
                  </a:tcPr>
                </a:tc>
                <a:extLst>
                  <a:ext uri="{0D108BD9-81ED-4DB2-BD59-A6C34878D82A}">
                    <a16:rowId xmlns:a16="http://schemas.microsoft.com/office/drawing/2014/main" val="3070752811"/>
                  </a:ext>
                </a:extLst>
              </a:tr>
              <a:tr h="153366">
                <a:tc>
                  <a:txBody>
                    <a:bodyPr/>
                    <a:lstStyle/>
                    <a:p>
                      <a:pPr lvl="1" algn="l" fontAlgn="b"/>
                      <a:r>
                        <a:rPr lang="en-US" sz="900" b="1" i="0" u="none" strike="noStrike">
                          <a:solidFill>
                            <a:srgbClr val="000000"/>
                          </a:solidFill>
                          <a:effectLst/>
                          <a:latin typeface="Calibri" panose="020F0502020204030204" pitchFamily="34" charset="0"/>
                        </a:rPr>
                        <a:t>Mechanic and Repair Technologies/Technicians</a:t>
                      </a:r>
                    </a:p>
                  </a:txBody>
                  <a:tcPr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l" fontAlgn="ctr"/>
                      <a:r>
                        <a:rPr lang="en-US" sz="900" b="0" i="0" u="none" strike="noStrike">
                          <a:solidFill>
                            <a:srgbClr val="000000"/>
                          </a:solidFill>
                          <a:effectLst/>
                          <a:latin typeface="Calibri" panose="020F0502020204030204" pitchFamily="34" charset="0"/>
                        </a:rPr>
                        <a:t>Automobile/Automotive Mechanics Technology/Technician</a:t>
                      </a:r>
                    </a:p>
                  </a:txBody>
                  <a:tcPr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effectLst/>
                          <a:latin typeface="Calibri" panose="020F0502020204030204" pitchFamily="34" charset="0"/>
                        </a:rPr>
                        <a:t>0.51%</a:t>
                      </a:r>
                    </a:p>
                  </a:txBody>
                  <a:tcPr marL="5832"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CBAD"/>
                    </a:solidFill>
                  </a:tcPr>
                </a:tc>
                <a:tc>
                  <a:txBody>
                    <a:bodyPr/>
                    <a:lstStyle/>
                    <a:p>
                      <a:pPr algn="ctr" fontAlgn="b"/>
                      <a:r>
                        <a:rPr lang="en-US" sz="900" b="0" i="0" u="none" strike="noStrike" dirty="0">
                          <a:solidFill>
                            <a:srgbClr val="000000"/>
                          </a:solidFill>
                          <a:effectLst/>
                          <a:latin typeface="Calibri" panose="020F0502020204030204" pitchFamily="34" charset="0"/>
                        </a:rPr>
                        <a:t>116</a:t>
                      </a:r>
                    </a:p>
                  </a:txBody>
                  <a:tcPr marL="5832"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699"/>
                    </a:solidFill>
                  </a:tcPr>
                </a:tc>
                <a:extLst>
                  <a:ext uri="{0D108BD9-81ED-4DB2-BD59-A6C34878D82A}">
                    <a16:rowId xmlns:a16="http://schemas.microsoft.com/office/drawing/2014/main" val="843119914"/>
                  </a:ext>
                </a:extLst>
              </a:tr>
              <a:tr h="153366">
                <a:tc>
                  <a:txBody>
                    <a:bodyPr/>
                    <a:lstStyle/>
                    <a:p>
                      <a:pPr lvl="1" algn="l" fontAlgn="b"/>
                      <a:r>
                        <a:rPr lang="en-US" sz="900" b="1" i="0" u="none" strike="noStrike">
                          <a:solidFill>
                            <a:srgbClr val="000000"/>
                          </a:solidFill>
                          <a:effectLst/>
                          <a:latin typeface="Calibri" panose="020F0502020204030204" pitchFamily="34" charset="0"/>
                        </a:rPr>
                        <a:t>Mechanic and Repair Technologies/Technicians</a:t>
                      </a:r>
                    </a:p>
                  </a:txBody>
                  <a:tcPr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l" fontAlgn="ctr"/>
                      <a:r>
                        <a:rPr lang="en-US" sz="900" b="0" i="0" u="none" strike="noStrike" dirty="0">
                          <a:solidFill>
                            <a:srgbClr val="000000"/>
                          </a:solidFill>
                          <a:effectLst/>
                          <a:latin typeface="Calibri" panose="020F0502020204030204" pitchFamily="34" charset="0"/>
                        </a:rPr>
                        <a:t>Electrical/Electronics Equipment Installation and Repair, General</a:t>
                      </a:r>
                    </a:p>
                  </a:txBody>
                  <a:tcPr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effectLst/>
                          <a:latin typeface="Calibri" panose="020F0502020204030204" pitchFamily="34" charset="0"/>
                        </a:rPr>
                        <a:t>0.31%</a:t>
                      </a:r>
                    </a:p>
                  </a:txBody>
                  <a:tcPr marL="5832"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CBAD"/>
                    </a:solidFill>
                  </a:tcPr>
                </a:tc>
                <a:tc>
                  <a:txBody>
                    <a:bodyPr/>
                    <a:lstStyle/>
                    <a:p>
                      <a:pPr algn="ctr" fontAlgn="b"/>
                      <a:r>
                        <a:rPr lang="en-US" sz="900" b="0" i="0" u="none" strike="noStrike" dirty="0">
                          <a:solidFill>
                            <a:srgbClr val="000000"/>
                          </a:solidFill>
                          <a:effectLst/>
                          <a:latin typeface="Calibri" panose="020F0502020204030204" pitchFamily="34" charset="0"/>
                        </a:rPr>
                        <a:t>14</a:t>
                      </a:r>
                    </a:p>
                  </a:txBody>
                  <a:tcPr marL="5832"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699"/>
                    </a:solidFill>
                  </a:tcPr>
                </a:tc>
                <a:extLst>
                  <a:ext uri="{0D108BD9-81ED-4DB2-BD59-A6C34878D82A}">
                    <a16:rowId xmlns:a16="http://schemas.microsoft.com/office/drawing/2014/main" val="2287038675"/>
                  </a:ext>
                </a:extLst>
              </a:tr>
              <a:tr h="153366">
                <a:tc>
                  <a:txBody>
                    <a:bodyPr/>
                    <a:lstStyle/>
                    <a:p>
                      <a:pPr lvl="1" algn="l" fontAlgn="b"/>
                      <a:r>
                        <a:rPr lang="en-US" sz="900" b="1" i="0" u="none" strike="noStrike">
                          <a:solidFill>
                            <a:srgbClr val="000000"/>
                          </a:solidFill>
                          <a:effectLst/>
                          <a:latin typeface="Calibri" panose="020F0502020204030204" pitchFamily="34" charset="0"/>
                        </a:rPr>
                        <a:t>Multi/Interdisciplinary Studies</a:t>
                      </a:r>
                    </a:p>
                  </a:txBody>
                  <a:tcPr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l" fontAlgn="ctr"/>
                      <a:r>
                        <a:rPr lang="en-US" sz="900" b="0" i="0" u="none" strike="noStrike">
                          <a:solidFill>
                            <a:srgbClr val="000000"/>
                          </a:solidFill>
                          <a:effectLst/>
                          <a:latin typeface="Calibri" panose="020F0502020204030204" pitchFamily="34" charset="0"/>
                        </a:rPr>
                        <a:t>Multi-/Interdisciplinary Studies, Other</a:t>
                      </a:r>
                    </a:p>
                  </a:txBody>
                  <a:tcPr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effectLst/>
                          <a:latin typeface="Calibri" panose="020F0502020204030204" pitchFamily="34" charset="0"/>
                        </a:rPr>
                        <a:t>N/A</a:t>
                      </a:r>
                    </a:p>
                  </a:txBody>
                  <a:tcPr marL="5832"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CBAD"/>
                    </a:solidFill>
                  </a:tcPr>
                </a:tc>
                <a:tc>
                  <a:txBody>
                    <a:bodyPr/>
                    <a:lstStyle/>
                    <a:p>
                      <a:pPr algn="ctr" fontAlgn="b"/>
                      <a:r>
                        <a:rPr lang="en-US" sz="900" b="0" i="0" u="none" strike="noStrike" dirty="0">
                          <a:solidFill>
                            <a:srgbClr val="000000"/>
                          </a:solidFill>
                          <a:effectLst/>
                          <a:latin typeface="Calibri" panose="020F0502020204030204" pitchFamily="34" charset="0"/>
                        </a:rPr>
                        <a:t>N/A</a:t>
                      </a:r>
                    </a:p>
                  </a:txBody>
                  <a:tcPr marL="5832"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699"/>
                    </a:solidFill>
                  </a:tcPr>
                </a:tc>
                <a:extLst>
                  <a:ext uri="{0D108BD9-81ED-4DB2-BD59-A6C34878D82A}">
                    <a16:rowId xmlns:a16="http://schemas.microsoft.com/office/drawing/2014/main" val="2084593427"/>
                  </a:ext>
                </a:extLst>
              </a:tr>
              <a:tr h="153366">
                <a:tc>
                  <a:txBody>
                    <a:bodyPr/>
                    <a:lstStyle/>
                    <a:p>
                      <a:pPr lvl="1" algn="l" fontAlgn="b"/>
                      <a:r>
                        <a:rPr lang="en-US" sz="900" b="1" i="0" u="none" strike="noStrike">
                          <a:solidFill>
                            <a:srgbClr val="000000"/>
                          </a:solidFill>
                          <a:effectLst/>
                          <a:latin typeface="Calibri" panose="020F0502020204030204" pitchFamily="34" charset="0"/>
                        </a:rPr>
                        <a:t>Parks, Recreation, Leisure, and Fitness Studies</a:t>
                      </a:r>
                    </a:p>
                  </a:txBody>
                  <a:tcPr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l" fontAlgn="ctr"/>
                      <a:r>
                        <a:rPr lang="en-US" sz="900" b="0" i="0" u="none" strike="noStrike">
                          <a:solidFill>
                            <a:srgbClr val="000000"/>
                          </a:solidFill>
                          <a:effectLst/>
                          <a:latin typeface="Calibri" panose="020F0502020204030204" pitchFamily="34" charset="0"/>
                        </a:rPr>
                        <a:t>Kinesiology and Exercise Science</a:t>
                      </a:r>
                    </a:p>
                  </a:txBody>
                  <a:tcPr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effectLst/>
                          <a:latin typeface="Calibri" panose="020F0502020204030204" pitchFamily="34" charset="0"/>
                        </a:rPr>
                        <a:t>1.55%</a:t>
                      </a:r>
                    </a:p>
                  </a:txBody>
                  <a:tcPr marL="5832"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CBAD"/>
                    </a:solidFill>
                  </a:tcPr>
                </a:tc>
                <a:tc>
                  <a:txBody>
                    <a:bodyPr/>
                    <a:lstStyle/>
                    <a:p>
                      <a:pPr algn="ctr" fontAlgn="b"/>
                      <a:r>
                        <a:rPr lang="en-US" sz="900" b="0" i="0" u="none" strike="noStrike" dirty="0">
                          <a:solidFill>
                            <a:srgbClr val="000000"/>
                          </a:solidFill>
                          <a:effectLst/>
                          <a:latin typeface="Calibri" panose="020F0502020204030204" pitchFamily="34" charset="0"/>
                        </a:rPr>
                        <a:t>4</a:t>
                      </a:r>
                    </a:p>
                  </a:txBody>
                  <a:tcPr marL="5832"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699"/>
                    </a:solidFill>
                  </a:tcPr>
                </a:tc>
                <a:extLst>
                  <a:ext uri="{0D108BD9-81ED-4DB2-BD59-A6C34878D82A}">
                    <a16:rowId xmlns:a16="http://schemas.microsoft.com/office/drawing/2014/main" val="68320843"/>
                  </a:ext>
                </a:extLst>
              </a:tr>
              <a:tr h="153366">
                <a:tc>
                  <a:txBody>
                    <a:bodyPr/>
                    <a:lstStyle/>
                    <a:p>
                      <a:pPr lvl="1" algn="l" fontAlgn="b"/>
                      <a:r>
                        <a:rPr lang="en-US" sz="900" b="1" i="0" u="none" strike="noStrike">
                          <a:solidFill>
                            <a:srgbClr val="000000"/>
                          </a:solidFill>
                          <a:effectLst/>
                          <a:latin typeface="Calibri" panose="020F0502020204030204" pitchFamily="34" charset="0"/>
                        </a:rPr>
                        <a:t>Parks, Recreation, Leisure, and Fitness Studies</a:t>
                      </a:r>
                    </a:p>
                  </a:txBody>
                  <a:tcPr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l" fontAlgn="ctr"/>
                      <a:r>
                        <a:rPr lang="en-US" sz="900" b="0" i="0" u="none" strike="noStrike" dirty="0">
                          <a:solidFill>
                            <a:srgbClr val="000000"/>
                          </a:solidFill>
                          <a:effectLst/>
                          <a:latin typeface="Calibri" panose="020F0502020204030204" pitchFamily="34" charset="0"/>
                        </a:rPr>
                        <a:t>Parks, Recreation and Leisure Studies</a:t>
                      </a:r>
                    </a:p>
                  </a:txBody>
                  <a:tcPr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effectLst/>
                          <a:latin typeface="Calibri" panose="020F0502020204030204" pitchFamily="34" charset="0"/>
                        </a:rPr>
                        <a:t>0.95%</a:t>
                      </a:r>
                    </a:p>
                  </a:txBody>
                  <a:tcPr marL="5832"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CBAD"/>
                    </a:solidFill>
                  </a:tcPr>
                </a:tc>
                <a:tc>
                  <a:txBody>
                    <a:bodyPr/>
                    <a:lstStyle/>
                    <a:p>
                      <a:pPr algn="ctr" fontAlgn="b"/>
                      <a:r>
                        <a:rPr lang="en-US" sz="900" b="0" i="0" u="none" strike="noStrike" dirty="0">
                          <a:solidFill>
                            <a:srgbClr val="000000"/>
                          </a:solidFill>
                          <a:effectLst/>
                          <a:latin typeface="Calibri" panose="020F0502020204030204" pitchFamily="34" charset="0"/>
                        </a:rPr>
                        <a:t>91</a:t>
                      </a:r>
                    </a:p>
                  </a:txBody>
                  <a:tcPr marL="5832"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699"/>
                    </a:solidFill>
                  </a:tcPr>
                </a:tc>
                <a:extLst>
                  <a:ext uri="{0D108BD9-81ED-4DB2-BD59-A6C34878D82A}">
                    <a16:rowId xmlns:a16="http://schemas.microsoft.com/office/drawing/2014/main" val="1465416261"/>
                  </a:ext>
                </a:extLst>
              </a:tr>
              <a:tr h="153366">
                <a:tc>
                  <a:txBody>
                    <a:bodyPr/>
                    <a:lstStyle/>
                    <a:p>
                      <a:pPr lvl="1" algn="l" fontAlgn="b"/>
                      <a:r>
                        <a:rPr lang="en-US" sz="900" b="1" i="0" u="none" strike="noStrike">
                          <a:solidFill>
                            <a:srgbClr val="000000"/>
                          </a:solidFill>
                          <a:effectLst/>
                          <a:latin typeface="Calibri" panose="020F0502020204030204" pitchFamily="34" charset="0"/>
                        </a:rPr>
                        <a:t>Physical Sciences</a:t>
                      </a:r>
                    </a:p>
                  </a:txBody>
                  <a:tcPr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l" fontAlgn="ctr"/>
                      <a:r>
                        <a:rPr lang="en-US" sz="900" b="0" i="0" u="none" strike="noStrike" dirty="0">
                          <a:solidFill>
                            <a:srgbClr val="000000"/>
                          </a:solidFill>
                          <a:effectLst/>
                          <a:latin typeface="Calibri" panose="020F0502020204030204" pitchFamily="34" charset="0"/>
                        </a:rPr>
                        <a:t>Chemistry, General</a:t>
                      </a:r>
                    </a:p>
                  </a:txBody>
                  <a:tcPr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effectLst/>
                          <a:latin typeface="Calibri" panose="020F0502020204030204" pitchFamily="34" charset="0"/>
                        </a:rPr>
                        <a:t>1.32%</a:t>
                      </a:r>
                    </a:p>
                  </a:txBody>
                  <a:tcPr marL="5832"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CBAD"/>
                    </a:solidFill>
                  </a:tcPr>
                </a:tc>
                <a:tc>
                  <a:txBody>
                    <a:bodyPr/>
                    <a:lstStyle/>
                    <a:p>
                      <a:pPr algn="ctr" fontAlgn="b"/>
                      <a:r>
                        <a:rPr lang="en-US" sz="900" b="0" i="0" u="none" strike="noStrike" dirty="0">
                          <a:solidFill>
                            <a:srgbClr val="000000"/>
                          </a:solidFill>
                          <a:effectLst/>
                          <a:latin typeface="Calibri" panose="020F0502020204030204" pitchFamily="34" charset="0"/>
                        </a:rPr>
                        <a:t>38</a:t>
                      </a:r>
                    </a:p>
                  </a:txBody>
                  <a:tcPr marL="5832"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699"/>
                    </a:solidFill>
                  </a:tcPr>
                </a:tc>
                <a:extLst>
                  <a:ext uri="{0D108BD9-81ED-4DB2-BD59-A6C34878D82A}">
                    <a16:rowId xmlns:a16="http://schemas.microsoft.com/office/drawing/2014/main" val="3803836930"/>
                  </a:ext>
                </a:extLst>
              </a:tr>
              <a:tr h="153366">
                <a:tc>
                  <a:txBody>
                    <a:bodyPr/>
                    <a:lstStyle/>
                    <a:p>
                      <a:pPr lvl="1" algn="l" fontAlgn="b"/>
                      <a:r>
                        <a:rPr lang="en-US" sz="900" b="1" i="0" u="none" strike="noStrike">
                          <a:solidFill>
                            <a:srgbClr val="000000"/>
                          </a:solidFill>
                          <a:effectLst/>
                          <a:latin typeface="Calibri" panose="020F0502020204030204" pitchFamily="34" charset="0"/>
                        </a:rPr>
                        <a:t>Physical Sciences</a:t>
                      </a:r>
                    </a:p>
                  </a:txBody>
                  <a:tcPr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l" fontAlgn="ctr"/>
                      <a:r>
                        <a:rPr lang="en-US" sz="900" b="0" i="0" u="none" strike="noStrike">
                          <a:solidFill>
                            <a:srgbClr val="000000"/>
                          </a:solidFill>
                          <a:effectLst/>
                          <a:latin typeface="Calibri" panose="020F0502020204030204" pitchFamily="34" charset="0"/>
                        </a:rPr>
                        <a:t>Physics, General</a:t>
                      </a:r>
                    </a:p>
                  </a:txBody>
                  <a:tcPr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effectLst/>
                          <a:latin typeface="Calibri" panose="020F0502020204030204" pitchFamily="34" charset="0"/>
                        </a:rPr>
                        <a:t>1.59%</a:t>
                      </a:r>
                    </a:p>
                  </a:txBody>
                  <a:tcPr marL="5832"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CBAD"/>
                    </a:solidFill>
                  </a:tcPr>
                </a:tc>
                <a:tc>
                  <a:txBody>
                    <a:bodyPr/>
                    <a:lstStyle/>
                    <a:p>
                      <a:pPr algn="ctr" fontAlgn="b"/>
                      <a:r>
                        <a:rPr lang="en-US" sz="900" b="0" i="0" u="none" strike="noStrike" dirty="0">
                          <a:solidFill>
                            <a:srgbClr val="000000"/>
                          </a:solidFill>
                          <a:effectLst/>
                          <a:latin typeface="Calibri" panose="020F0502020204030204" pitchFamily="34" charset="0"/>
                        </a:rPr>
                        <a:t>6</a:t>
                      </a:r>
                    </a:p>
                  </a:txBody>
                  <a:tcPr marL="5832"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699"/>
                    </a:solidFill>
                  </a:tcPr>
                </a:tc>
                <a:extLst>
                  <a:ext uri="{0D108BD9-81ED-4DB2-BD59-A6C34878D82A}">
                    <a16:rowId xmlns:a16="http://schemas.microsoft.com/office/drawing/2014/main" val="2393422465"/>
                  </a:ext>
                </a:extLst>
              </a:tr>
              <a:tr h="153366">
                <a:tc>
                  <a:txBody>
                    <a:bodyPr/>
                    <a:lstStyle/>
                    <a:p>
                      <a:pPr lvl="1" algn="l" fontAlgn="b"/>
                      <a:r>
                        <a:rPr lang="en-US" sz="900" b="1" i="0" u="none" strike="noStrike">
                          <a:solidFill>
                            <a:srgbClr val="000000"/>
                          </a:solidFill>
                          <a:effectLst/>
                          <a:latin typeface="Calibri" panose="020F0502020204030204" pitchFamily="34" charset="0"/>
                        </a:rPr>
                        <a:t>Physical Sciences</a:t>
                      </a:r>
                    </a:p>
                  </a:txBody>
                  <a:tcPr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l" fontAlgn="ctr"/>
                      <a:r>
                        <a:rPr lang="en-US" sz="900" b="0" i="0" u="none" strike="noStrike">
                          <a:solidFill>
                            <a:srgbClr val="000000"/>
                          </a:solidFill>
                          <a:effectLst/>
                          <a:latin typeface="Calibri" panose="020F0502020204030204" pitchFamily="34" charset="0"/>
                        </a:rPr>
                        <a:t>Polymer Chemistry</a:t>
                      </a:r>
                    </a:p>
                  </a:txBody>
                  <a:tcPr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effectLst/>
                          <a:latin typeface="Calibri" panose="020F0502020204030204" pitchFamily="34" charset="0"/>
                        </a:rPr>
                        <a:t>N/A</a:t>
                      </a:r>
                    </a:p>
                  </a:txBody>
                  <a:tcPr marL="5832"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CBAD"/>
                    </a:solidFill>
                  </a:tcPr>
                </a:tc>
                <a:tc>
                  <a:txBody>
                    <a:bodyPr/>
                    <a:lstStyle/>
                    <a:p>
                      <a:pPr algn="ctr" fontAlgn="b"/>
                      <a:r>
                        <a:rPr lang="en-US" sz="900" b="0" i="0" u="none" strike="noStrike" dirty="0">
                          <a:solidFill>
                            <a:srgbClr val="000000"/>
                          </a:solidFill>
                          <a:effectLst/>
                          <a:latin typeface="Calibri" panose="020F0502020204030204" pitchFamily="34" charset="0"/>
                        </a:rPr>
                        <a:t>N/A</a:t>
                      </a:r>
                    </a:p>
                  </a:txBody>
                  <a:tcPr marL="5832"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699"/>
                    </a:solidFill>
                  </a:tcPr>
                </a:tc>
                <a:extLst>
                  <a:ext uri="{0D108BD9-81ED-4DB2-BD59-A6C34878D82A}">
                    <a16:rowId xmlns:a16="http://schemas.microsoft.com/office/drawing/2014/main" val="3175679861"/>
                  </a:ext>
                </a:extLst>
              </a:tr>
              <a:tr h="153366">
                <a:tc>
                  <a:txBody>
                    <a:bodyPr/>
                    <a:lstStyle/>
                    <a:p>
                      <a:pPr lvl="1" algn="l" fontAlgn="b"/>
                      <a:r>
                        <a:rPr lang="en-US" sz="900" b="1" i="0" u="none" strike="noStrike">
                          <a:solidFill>
                            <a:srgbClr val="000000"/>
                          </a:solidFill>
                          <a:effectLst/>
                          <a:latin typeface="Calibri" panose="020F0502020204030204" pitchFamily="34" charset="0"/>
                        </a:rPr>
                        <a:t>Psychology</a:t>
                      </a:r>
                    </a:p>
                  </a:txBody>
                  <a:tcPr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l" fontAlgn="ctr"/>
                      <a:r>
                        <a:rPr lang="en-US" sz="900" b="0" i="0" u="none" strike="noStrike">
                          <a:solidFill>
                            <a:srgbClr val="000000"/>
                          </a:solidFill>
                          <a:effectLst/>
                          <a:latin typeface="Calibri" panose="020F0502020204030204" pitchFamily="34" charset="0"/>
                        </a:rPr>
                        <a:t>Psychology, General</a:t>
                      </a:r>
                    </a:p>
                  </a:txBody>
                  <a:tcPr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effectLst/>
                          <a:latin typeface="Calibri" panose="020F0502020204030204" pitchFamily="34" charset="0"/>
                        </a:rPr>
                        <a:t>0.86%</a:t>
                      </a:r>
                    </a:p>
                  </a:txBody>
                  <a:tcPr marL="5832"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CBAD"/>
                    </a:solidFill>
                  </a:tcPr>
                </a:tc>
                <a:tc>
                  <a:txBody>
                    <a:bodyPr/>
                    <a:lstStyle/>
                    <a:p>
                      <a:pPr algn="ctr" fontAlgn="b"/>
                      <a:r>
                        <a:rPr lang="en-US" sz="900" b="0" i="0" u="none" strike="noStrike" dirty="0">
                          <a:solidFill>
                            <a:srgbClr val="000000"/>
                          </a:solidFill>
                          <a:effectLst/>
                          <a:latin typeface="Calibri" panose="020F0502020204030204" pitchFamily="34" charset="0"/>
                        </a:rPr>
                        <a:t>2</a:t>
                      </a:r>
                    </a:p>
                  </a:txBody>
                  <a:tcPr marL="5832"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699"/>
                    </a:solidFill>
                  </a:tcPr>
                </a:tc>
                <a:extLst>
                  <a:ext uri="{0D108BD9-81ED-4DB2-BD59-A6C34878D82A}">
                    <a16:rowId xmlns:a16="http://schemas.microsoft.com/office/drawing/2014/main" val="1531889017"/>
                  </a:ext>
                </a:extLst>
              </a:tr>
              <a:tr h="153366">
                <a:tc>
                  <a:txBody>
                    <a:bodyPr/>
                    <a:lstStyle/>
                    <a:p>
                      <a:pPr lvl="1" algn="l" fontAlgn="b"/>
                      <a:r>
                        <a:rPr lang="en-US" sz="900" b="1" i="0" u="none" strike="noStrike">
                          <a:solidFill>
                            <a:srgbClr val="000000"/>
                          </a:solidFill>
                          <a:effectLst/>
                          <a:latin typeface="Calibri" panose="020F0502020204030204" pitchFamily="34" charset="0"/>
                        </a:rPr>
                        <a:t>Psychology</a:t>
                      </a:r>
                    </a:p>
                  </a:txBody>
                  <a:tcPr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l" fontAlgn="ctr"/>
                      <a:r>
                        <a:rPr lang="en-US" sz="900" b="0" i="0" u="none" strike="noStrike">
                          <a:solidFill>
                            <a:srgbClr val="000000"/>
                          </a:solidFill>
                          <a:effectLst/>
                          <a:latin typeface="Calibri" panose="020F0502020204030204" pitchFamily="34" charset="0"/>
                        </a:rPr>
                        <a:t>School Psychology</a:t>
                      </a:r>
                    </a:p>
                  </a:txBody>
                  <a:tcPr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effectLst/>
                          <a:latin typeface="Calibri" panose="020F0502020204030204" pitchFamily="34" charset="0"/>
                        </a:rPr>
                        <a:t>1.85%</a:t>
                      </a:r>
                    </a:p>
                  </a:txBody>
                  <a:tcPr marL="5832"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CBAD"/>
                    </a:solidFill>
                  </a:tcPr>
                </a:tc>
                <a:tc>
                  <a:txBody>
                    <a:bodyPr/>
                    <a:lstStyle/>
                    <a:p>
                      <a:pPr algn="ctr" fontAlgn="b"/>
                      <a:r>
                        <a:rPr lang="en-US" sz="900" b="0" i="0" u="none" strike="noStrike" dirty="0">
                          <a:solidFill>
                            <a:srgbClr val="000000"/>
                          </a:solidFill>
                          <a:effectLst/>
                          <a:latin typeface="Calibri" panose="020F0502020204030204" pitchFamily="34" charset="0"/>
                        </a:rPr>
                        <a:t>21</a:t>
                      </a:r>
                    </a:p>
                  </a:txBody>
                  <a:tcPr marL="5832"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699"/>
                    </a:solidFill>
                  </a:tcPr>
                </a:tc>
                <a:extLst>
                  <a:ext uri="{0D108BD9-81ED-4DB2-BD59-A6C34878D82A}">
                    <a16:rowId xmlns:a16="http://schemas.microsoft.com/office/drawing/2014/main" val="3353034625"/>
                  </a:ext>
                </a:extLst>
              </a:tr>
              <a:tr h="153366">
                <a:tc>
                  <a:txBody>
                    <a:bodyPr/>
                    <a:lstStyle/>
                    <a:p>
                      <a:pPr lvl="1" algn="l" fontAlgn="b"/>
                      <a:r>
                        <a:rPr lang="en-US" sz="900" b="1" i="0" u="none" strike="noStrike">
                          <a:solidFill>
                            <a:srgbClr val="000000"/>
                          </a:solidFill>
                          <a:effectLst/>
                          <a:latin typeface="Calibri" panose="020F0502020204030204" pitchFamily="34" charset="0"/>
                        </a:rPr>
                        <a:t>Public Administration and Social Service Professions</a:t>
                      </a:r>
                    </a:p>
                  </a:txBody>
                  <a:tcPr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l" fontAlgn="ctr"/>
                      <a:r>
                        <a:rPr lang="en-US" sz="900" b="0" i="0" u="none" strike="noStrike">
                          <a:solidFill>
                            <a:srgbClr val="000000"/>
                          </a:solidFill>
                          <a:effectLst/>
                          <a:latin typeface="Calibri" panose="020F0502020204030204" pitchFamily="34" charset="0"/>
                        </a:rPr>
                        <a:t>Social Work</a:t>
                      </a:r>
                    </a:p>
                  </a:txBody>
                  <a:tcPr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dirty="0">
                          <a:solidFill>
                            <a:srgbClr val="000000"/>
                          </a:solidFill>
                          <a:effectLst/>
                          <a:latin typeface="Calibri" panose="020F0502020204030204" pitchFamily="34" charset="0"/>
                        </a:rPr>
                        <a:t>0.37%</a:t>
                      </a:r>
                    </a:p>
                  </a:txBody>
                  <a:tcPr marL="5832"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dirty="0">
                          <a:solidFill>
                            <a:srgbClr val="000000"/>
                          </a:solidFill>
                          <a:effectLst/>
                          <a:latin typeface="Calibri" panose="020F0502020204030204" pitchFamily="34" charset="0"/>
                        </a:rPr>
                        <a:t>34</a:t>
                      </a:r>
                    </a:p>
                  </a:txBody>
                  <a:tcPr marL="5832"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976513120"/>
                  </a:ext>
                </a:extLst>
              </a:tr>
              <a:tr h="153366">
                <a:tc>
                  <a:txBody>
                    <a:bodyPr/>
                    <a:lstStyle/>
                    <a:p>
                      <a:pPr lvl="1" algn="l" fontAlgn="b"/>
                      <a:r>
                        <a:rPr lang="en-US" sz="900" b="1" i="0" u="none" strike="noStrike">
                          <a:solidFill>
                            <a:srgbClr val="000000"/>
                          </a:solidFill>
                          <a:effectLst/>
                          <a:latin typeface="Calibri" panose="020F0502020204030204" pitchFamily="34" charset="0"/>
                        </a:rPr>
                        <a:t>Social Sciences</a:t>
                      </a:r>
                    </a:p>
                  </a:txBody>
                  <a:tcPr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l" fontAlgn="ctr"/>
                      <a:r>
                        <a:rPr lang="en-US" sz="900" b="0" i="0" u="none" strike="noStrike">
                          <a:solidFill>
                            <a:srgbClr val="000000"/>
                          </a:solidFill>
                          <a:effectLst/>
                          <a:latin typeface="Calibri" panose="020F0502020204030204" pitchFamily="34" charset="0"/>
                        </a:rPr>
                        <a:t>Economics, General</a:t>
                      </a:r>
                    </a:p>
                  </a:txBody>
                  <a:tcPr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effectLst/>
                          <a:latin typeface="Calibri" panose="020F0502020204030204" pitchFamily="34" charset="0"/>
                        </a:rPr>
                        <a:t>1.97%</a:t>
                      </a:r>
                    </a:p>
                  </a:txBody>
                  <a:tcPr marL="5832"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CBAD"/>
                    </a:solidFill>
                  </a:tcPr>
                </a:tc>
                <a:tc>
                  <a:txBody>
                    <a:bodyPr/>
                    <a:lstStyle/>
                    <a:p>
                      <a:pPr algn="ctr" fontAlgn="b"/>
                      <a:r>
                        <a:rPr lang="en-US" sz="900" b="0" i="0" u="none" strike="noStrike" dirty="0">
                          <a:solidFill>
                            <a:srgbClr val="000000"/>
                          </a:solidFill>
                          <a:effectLst/>
                          <a:latin typeface="Calibri" panose="020F0502020204030204" pitchFamily="34" charset="0"/>
                        </a:rPr>
                        <a:t>6</a:t>
                      </a:r>
                    </a:p>
                  </a:txBody>
                  <a:tcPr marL="5832"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699"/>
                    </a:solidFill>
                  </a:tcPr>
                </a:tc>
                <a:extLst>
                  <a:ext uri="{0D108BD9-81ED-4DB2-BD59-A6C34878D82A}">
                    <a16:rowId xmlns:a16="http://schemas.microsoft.com/office/drawing/2014/main" val="3921229604"/>
                  </a:ext>
                </a:extLst>
              </a:tr>
              <a:tr h="153366">
                <a:tc>
                  <a:txBody>
                    <a:bodyPr/>
                    <a:lstStyle/>
                    <a:p>
                      <a:pPr lvl="1" algn="l" fontAlgn="b"/>
                      <a:r>
                        <a:rPr lang="en-US" sz="900" b="1" i="0" u="none" strike="noStrike">
                          <a:solidFill>
                            <a:srgbClr val="000000"/>
                          </a:solidFill>
                          <a:effectLst/>
                          <a:latin typeface="Calibri" panose="020F0502020204030204" pitchFamily="34" charset="0"/>
                        </a:rPr>
                        <a:t>Social Sciences</a:t>
                      </a:r>
                    </a:p>
                  </a:txBody>
                  <a:tcPr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l" fontAlgn="ctr"/>
                      <a:r>
                        <a:rPr lang="en-US" sz="900" b="0" i="0" u="none" strike="noStrike">
                          <a:solidFill>
                            <a:srgbClr val="000000"/>
                          </a:solidFill>
                          <a:effectLst/>
                          <a:latin typeface="Calibri" panose="020F0502020204030204" pitchFamily="34" charset="0"/>
                        </a:rPr>
                        <a:t>Geography</a:t>
                      </a:r>
                    </a:p>
                  </a:txBody>
                  <a:tcPr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effectLst/>
                          <a:latin typeface="Calibri" panose="020F0502020204030204" pitchFamily="34" charset="0"/>
                        </a:rPr>
                        <a:t>1.34%</a:t>
                      </a:r>
                    </a:p>
                  </a:txBody>
                  <a:tcPr marL="5832"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CBAD"/>
                    </a:solidFill>
                  </a:tcPr>
                </a:tc>
                <a:tc>
                  <a:txBody>
                    <a:bodyPr/>
                    <a:lstStyle/>
                    <a:p>
                      <a:pPr algn="ctr" fontAlgn="b"/>
                      <a:r>
                        <a:rPr lang="en-US" sz="900" b="0" i="0" u="none" strike="noStrike" dirty="0">
                          <a:solidFill>
                            <a:srgbClr val="000000"/>
                          </a:solidFill>
                          <a:effectLst/>
                          <a:latin typeface="Calibri" panose="020F0502020204030204" pitchFamily="34" charset="0"/>
                        </a:rPr>
                        <a:t>2</a:t>
                      </a:r>
                    </a:p>
                  </a:txBody>
                  <a:tcPr marL="5832"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699"/>
                    </a:solidFill>
                  </a:tcPr>
                </a:tc>
                <a:extLst>
                  <a:ext uri="{0D108BD9-81ED-4DB2-BD59-A6C34878D82A}">
                    <a16:rowId xmlns:a16="http://schemas.microsoft.com/office/drawing/2014/main" val="4037949715"/>
                  </a:ext>
                </a:extLst>
              </a:tr>
              <a:tr h="153366">
                <a:tc>
                  <a:txBody>
                    <a:bodyPr/>
                    <a:lstStyle/>
                    <a:p>
                      <a:pPr lvl="1" algn="l" fontAlgn="b"/>
                      <a:r>
                        <a:rPr lang="en-US" sz="900" b="1" i="0" u="none" strike="noStrike">
                          <a:solidFill>
                            <a:srgbClr val="000000"/>
                          </a:solidFill>
                          <a:effectLst/>
                          <a:latin typeface="Calibri" panose="020F0502020204030204" pitchFamily="34" charset="0"/>
                        </a:rPr>
                        <a:t>Social Sciences</a:t>
                      </a:r>
                    </a:p>
                  </a:txBody>
                  <a:tcPr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l" fontAlgn="ctr"/>
                      <a:r>
                        <a:rPr lang="en-US" sz="900" b="0" i="0" u="none" strike="noStrike">
                          <a:solidFill>
                            <a:srgbClr val="000000"/>
                          </a:solidFill>
                          <a:effectLst/>
                          <a:latin typeface="Calibri" panose="020F0502020204030204" pitchFamily="34" charset="0"/>
                        </a:rPr>
                        <a:t>Political Science and Government, General</a:t>
                      </a:r>
                    </a:p>
                  </a:txBody>
                  <a:tcPr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effectLst/>
                          <a:latin typeface="Calibri" panose="020F0502020204030204" pitchFamily="34" charset="0"/>
                        </a:rPr>
                        <a:t>1.68%</a:t>
                      </a:r>
                    </a:p>
                  </a:txBody>
                  <a:tcPr marL="5832"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CBAD"/>
                    </a:solidFill>
                  </a:tcPr>
                </a:tc>
                <a:tc>
                  <a:txBody>
                    <a:bodyPr/>
                    <a:lstStyle/>
                    <a:p>
                      <a:pPr algn="ctr" fontAlgn="b"/>
                      <a:r>
                        <a:rPr lang="en-US" sz="900" b="0" i="0" u="none" strike="noStrike" dirty="0">
                          <a:solidFill>
                            <a:srgbClr val="000000"/>
                          </a:solidFill>
                          <a:effectLst/>
                          <a:latin typeface="Calibri" panose="020F0502020204030204" pitchFamily="34" charset="0"/>
                        </a:rPr>
                        <a:t>8</a:t>
                      </a:r>
                    </a:p>
                  </a:txBody>
                  <a:tcPr marL="5832"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699"/>
                    </a:solidFill>
                  </a:tcPr>
                </a:tc>
                <a:extLst>
                  <a:ext uri="{0D108BD9-81ED-4DB2-BD59-A6C34878D82A}">
                    <a16:rowId xmlns:a16="http://schemas.microsoft.com/office/drawing/2014/main" val="1538582204"/>
                  </a:ext>
                </a:extLst>
              </a:tr>
              <a:tr h="153366">
                <a:tc>
                  <a:txBody>
                    <a:bodyPr/>
                    <a:lstStyle/>
                    <a:p>
                      <a:pPr lvl="1" algn="l" fontAlgn="b"/>
                      <a:r>
                        <a:rPr lang="en-US" sz="900" b="1" i="0" u="none" strike="noStrike">
                          <a:solidFill>
                            <a:srgbClr val="000000"/>
                          </a:solidFill>
                          <a:effectLst/>
                          <a:latin typeface="Calibri" panose="020F0502020204030204" pitchFamily="34" charset="0"/>
                        </a:rPr>
                        <a:t>Social Sciences</a:t>
                      </a:r>
                    </a:p>
                  </a:txBody>
                  <a:tcPr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l" fontAlgn="ctr"/>
                      <a:r>
                        <a:rPr lang="en-US" sz="900" b="0" i="0" u="none" strike="noStrike">
                          <a:solidFill>
                            <a:srgbClr val="000000"/>
                          </a:solidFill>
                          <a:effectLst/>
                          <a:latin typeface="Calibri" panose="020F0502020204030204" pitchFamily="34" charset="0"/>
                        </a:rPr>
                        <a:t>Sociology</a:t>
                      </a:r>
                    </a:p>
                  </a:txBody>
                  <a:tcPr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effectLst/>
                          <a:latin typeface="Calibri" panose="020F0502020204030204" pitchFamily="34" charset="0"/>
                        </a:rPr>
                        <a:t>1.56%</a:t>
                      </a:r>
                    </a:p>
                  </a:txBody>
                  <a:tcPr marL="5832"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CBAD"/>
                    </a:solidFill>
                  </a:tcPr>
                </a:tc>
                <a:tc>
                  <a:txBody>
                    <a:bodyPr/>
                    <a:lstStyle/>
                    <a:p>
                      <a:pPr algn="ctr" fontAlgn="b"/>
                      <a:r>
                        <a:rPr lang="en-US" sz="900" b="0" i="0" u="none" strike="noStrike" dirty="0">
                          <a:solidFill>
                            <a:srgbClr val="000000"/>
                          </a:solidFill>
                          <a:effectLst/>
                          <a:latin typeface="Calibri" panose="020F0502020204030204" pitchFamily="34" charset="0"/>
                        </a:rPr>
                        <a:t>7</a:t>
                      </a:r>
                    </a:p>
                  </a:txBody>
                  <a:tcPr marL="5832"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699"/>
                    </a:solidFill>
                  </a:tcPr>
                </a:tc>
                <a:extLst>
                  <a:ext uri="{0D108BD9-81ED-4DB2-BD59-A6C34878D82A}">
                    <a16:rowId xmlns:a16="http://schemas.microsoft.com/office/drawing/2014/main" val="2094311022"/>
                  </a:ext>
                </a:extLst>
              </a:tr>
              <a:tr h="153366">
                <a:tc>
                  <a:txBody>
                    <a:bodyPr/>
                    <a:lstStyle/>
                    <a:p>
                      <a:pPr lvl="1" algn="l" fontAlgn="b"/>
                      <a:r>
                        <a:rPr lang="en-US" sz="900" b="1" i="0" u="none" strike="noStrike">
                          <a:solidFill>
                            <a:srgbClr val="000000"/>
                          </a:solidFill>
                          <a:effectLst/>
                          <a:latin typeface="Calibri" panose="020F0502020204030204" pitchFamily="34" charset="0"/>
                        </a:rPr>
                        <a:t>Visual and Performing Arts</a:t>
                      </a:r>
                    </a:p>
                  </a:txBody>
                  <a:tcPr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l" fontAlgn="ctr"/>
                      <a:r>
                        <a:rPr lang="en-US" sz="900" b="0" i="0" u="none" strike="noStrike">
                          <a:solidFill>
                            <a:srgbClr val="000000"/>
                          </a:solidFill>
                          <a:effectLst/>
                          <a:latin typeface="Calibri" panose="020F0502020204030204" pitchFamily="34" charset="0"/>
                        </a:rPr>
                        <a:t>Art/Art Studies, General</a:t>
                      </a:r>
                    </a:p>
                  </a:txBody>
                  <a:tcPr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dirty="0">
                          <a:solidFill>
                            <a:srgbClr val="000000"/>
                          </a:solidFill>
                          <a:effectLst/>
                          <a:latin typeface="Calibri" panose="020F0502020204030204" pitchFamily="34" charset="0"/>
                        </a:rPr>
                        <a:t>-0.04%</a:t>
                      </a:r>
                    </a:p>
                  </a:txBody>
                  <a:tcPr marL="5832"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dirty="0">
                          <a:solidFill>
                            <a:srgbClr val="000000"/>
                          </a:solidFill>
                          <a:effectLst/>
                          <a:latin typeface="Calibri" panose="020F0502020204030204" pitchFamily="34" charset="0"/>
                        </a:rPr>
                        <a:t>-1</a:t>
                      </a:r>
                    </a:p>
                  </a:txBody>
                  <a:tcPr marL="5832"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4219992566"/>
                  </a:ext>
                </a:extLst>
              </a:tr>
              <a:tr h="153366">
                <a:tc>
                  <a:txBody>
                    <a:bodyPr/>
                    <a:lstStyle/>
                    <a:p>
                      <a:pPr lvl="1" algn="l" fontAlgn="b"/>
                      <a:r>
                        <a:rPr lang="en-US" sz="900" b="1" i="0" u="none" strike="noStrike">
                          <a:solidFill>
                            <a:srgbClr val="000000"/>
                          </a:solidFill>
                          <a:effectLst/>
                          <a:latin typeface="Calibri" panose="020F0502020204030204" pitchFamily="34" charset="0"/>
                        </a:rPr>
                        <a:t>Visual and Performing Arts</a:t>
                      </a:r>
                    </a:p>
                  </a:txBody>
                  <a:tcPr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l" fontAlgn="ctr"/>
                      <a:r>
                        <a:rPr lang="en-US" sz="900" b="0" i="0" u="none" strike="noStrike">
                          <a:solidFill>
                            <a:srgbClr val="000000"/>
                          </a:solidFill>
                          <a:effectLst/>
                          <a:latin typeface="Calibri" panose="020F0502020204030204" pitchFamily="34" charset="0"/>
                        </a:rPr>
                        <a:t>Dance, Other</a:t>
                      </a:r>
                    </a:p>
                  </a:txBody>
                  <a:tcPr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effectLst/>
                          <a:latin typeface="Calibri" panose="020F0502020204030204" pitchFamily="34" charset="0"/>
                        </a:rPr>
                        <a:t>N/A</a:t>
                      </a:r>
                    </a:p>
                  </a:txBody>
                  <a:tcPr marL="5832"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CBAD"/>
                    </a:solidFill>
                  </a:tcPr>
                </a:tc>
                <a:tc>
                  <a:txBody>
                    <a:bodyPr/>
                    <a:lstStyle/>
                    <a:p>
                      <a:pPr algn="ctr" fontAlgn="b"/>
                      <a:r>
                        <a:rPr lang="en-US" sz="900" b="0" i="0" u="none" strike="noStrike" dirty="0">
                          <a:solidFill>
                            <a:srgbClr val="000000"/>
                          </a:solidFill>
                          <a:effectLst/>
                          <a:latin typeface="Calibri" panose="020F0502020204030204" pitchFamily="34" charset="0"/>
                        </a:rPr>
                        <a:t>N/A</a:t>
                      </a:r>
                    </a:p>
                  </a:txBody>
                  <a:tcPr marL="5832"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699"/>
                    </a:solidFill>
                  </a:tcPr>
                </a:tc>
                <a:extLst>
                  <a:ext uri="{0D108BD9-81ED-4DB2-BD59-A6C34878D82A}">
                    <a16:rowId xmlns:a16="http://schemas.microsoft.com/office/drawing/2014/main" val="3583044519"/>
                  </a:ext>
                </a:extLst>
              </a:tr>
              <a:tr h="153366">
                <a:tc>
                  <a:txBody>
                    <a:bodyPr/>
                    <a:lstStyle/>
                    <a:p>
                      <a:pPr lvl="1" algn="l" fontAlgn="b"/>
                      <a:r>
                        <a:rPr lang="en-US" sz="900" b="1" i="0" u="none" strike="noStrike" dirty="0">
                          <a:solidFill>
                            <a:srgbClr val="000000"/>
                          </a:solidFill>
                          <a:effectLst/>
                          <a:latin typeface="Calibri" panose="020F0502020204030204" pitchFamily="34" charset="0"/>
                        </a:rPr>
                        <a:t>Visual and Performing Arts</a:t>
                      </a:r>
                    </a:p>
                  </a:txBody>
                  <a:tcPr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l" fontAlgn="ctr"/>
                      <a:r>
                        <a:rPr lang="en-US" sz="900" b="0" i="0" u="none" strike="noStrike" dirty="0">
                          <a:solidFill>
                            <a:srgbClr val="000000"/>
                          </a:solidFill>
                          <a:effectLst/>
                          <a:latin typeface="Calibri" panose="020F0502020204030204" pitchFamily="34" charset="0"/>
                        </a:rPr>
                        <a:t>Interior Design</a:t>
                      </a:r>
                    </a:p>
                  </a:txBody>
                  <a:tcPr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effectLst/>
                          <a:latin typeface="Calibri" panose="020F0502020204030204" pitchFamily="34" charset="0"/>
                        </a:rPr>
                        <a:t>0.77%</a:t>
                      </a:r>
                    </a:p>
                  </a:txBody>
                  <a:tcPr marL="5832"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CBAD"/>
                    </a:solidFill>
                  </a:tcPr>
                </a:tc>
                <a:tc>
                  <a:txBody>
                    <a:bodyPr/>
                    <a:lstStyle/>
                    <a:p>
                      <a:pPr algn="ctr" fontAlgn="b"/>
                      <a:r>
                        <a:rPr lang="en-US" sz="900" b="0" i="0" u="none" strike="noStrike" dirty="0">
                          <a:solidFill>
                            <a:srgbClr val="000000"/>
                          </a:solidFill>
                          <a:effectLst/>
                          <a:latin typeface="Calibri" panose="020F0502020204030204" pitchFamily="34" charset="0"/>
                        </a:rPr>
                        <a:t>9</a:t>
                      </a:r>
                    </a:p>
                  </a:txBody>
                  <a:tcPr marL="5832"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699"/>
                    </a:solidFill>
                  </a:tcPr>
                </a:tc>
                <a:extLst>
                  <a:ext uri="{0D108BD9-81ED-4DB2-BD59-A6C34878D82A}">
                    <a16:rowId xmlns:a16="http://schemas.microsoft.com/office/drawing/2014/main" val="3827231809"/>
                  </a:ext>
                </a:extLst>
              </a:tr>
              <a:tr h="215538">
                <a:tc>
                  <a:txBody>
                    <a:bodyPr/>
                    <a:lstStyle/>
                    <a:p>
                      <a:pPr lvl="1" algn="l" fontAlgn="b"/>
                      <a:r>
                        <a:rPr lang="en-US" sz="900" b="1" i="0" u="none" strike="noStrike" dirty="0">
                          <a:solidFill>
                            <a:srgbClr val="000000"/>
                          </a:solidFill>
                          <a:effectLst/>
                          <a:latin typeface="Calibri" panose="020F0502020204030204" pitchFamily="34" charset="0"/>
                        </a:rPr>
                        <a:t>Visual and Performing Arts</a:t>
                      </a:r>
                    </a:p>
                  </a:txBody>
                  <a:tcPr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l" fontAlgn="ctr"/>
                      <a:r>
                        <a:rPr lang="en-US" sz="900" b="0" i="0" u="none" strike="noStrike" dirty="0">
                          <a:solidFill>
                            <a:srgbClr val="000000"/>
                          </a:solidFill>
                          <a:effectLst/>
                          <a:latin typeface="Calibri" panose="020F0502020204030204" pitchFamily="34" charset="0"/>
                        </a:rPr>
                        <a:t>Music Performance, General</a:t>
                      </a:r>
                    </a:p>
                  </a:txBody>
                  <a:tcPr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effectLst/>
                          <a:latin typeface="Calibri" panose="020F0502020204030204" pitchFamily="34" charset="0"/>
                        </a:rPr>
                        <a:t>0.35%</a:t>
                      </a:r>
                    </a:p>
                  </a:txBody>
                  <a:tcPr marL="5832"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CBAD"/>
                    </a:solidFill>
                  </a:tcPr>
                </a:tc>
                <a:tc>
                  <a:txBody>
                    <a:bodyPr/>
                    <a:lstStyle/>
                    <a:p>
                      <a:pPr algn="ctr" fontAlgn="b"/>
                      <a:r>
                        <a:rPr lang="en-US" sz="900" b="0" i="0" u="none" strike="noStrike" dirty="0">
                          <a:solidFill>
                            <a:srgbClr val="000000"/>
                          </a:solidFill>
                          <a:effectLst/>
                          <a:latin typeface="Calibri" panose="020F0502020204030204" pitchFamily="34" charset="0"/>
                        </a:rPr>
                        <a:t>4</a:t>
                      </a:r>
                    </a:p>
                  </a:txBody>
                  <a:tcPr marL="5832" marR="5832" marT="583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E699"/>
                    </a:solidFill>
                  </a:tcPr>
                </a:tc>
                <a:extLst>
                  <a:ext uri="{0D108BD9-81ED-4DB2-BD59-A6C34878D82A}">
                    <a16:rowId xmlns:a16="http://schemas.microsoft.com/office/drawing/2014/main" val="1256966741"/>
                  </a:ext>
                </a:extLst>
              </a:tr>
            </a:tbl>
          </a:graphicData>
        </a:graphic>
      </p:graphicFrame>
    </p:spTree>
    <p:extLst>
      <p:ext uri="{BB962C8B-B14F-4D97-AF65-F5344CB8AC3E}">
        <p14:creationId xmlns:p14="http://schemas.microsoft.com/office/powerpoint/2010/main" val="420559261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E7D5AE-73EA-433F-94F9-811C0BC69EAF}"/>
              </a:ext>
            </a:extLst>
          </p:cNvPr>
          <p:cNvSpPr>
            <a:spLocks noGrp="1"/>
          </p:cNvSpPr>
          <p:nvPr>
            <p:ph type="title"/>
          </p:nvPr>
        </p:nvSpPr>
        <p:spPr/>
        <p:txBody>
          <a:bodyPr/>
          <a:lstStyle/>
          <a:p>
            <a:r>
              <a:rPr lang="en-US" dirty="0"/>
              <a:t>Areas of Emphasis – Chemistry Example</a:t>
            </a:r>
          </a:p>
        </p:txBody>
      </p:sp>
      <p:graphicFrame>
        <p:nvGraphicFramePr>
          <p:cNvPr id="8" name="Table 7">
            <a:extLst>
              <a:ext uri="{FF2B5EF4-FFF2-40B4-BE49-F238E27FC236}">
                <a16:creationId xmlns:a16="http://schemas.microsoft.com/office/drawing/2014/main" id="{845C519F-76D4-4A3A-8E5F-3ABA5E08E103}"/>
              </a:ext>
            </a:extLst>
          </p:cNvPr>
          <p:cNvGraphicFramePr>
            <a:graphicFrameLocks noGrp="1"/>
          </p:cNvGraphicFramePr>
          <p:nvPr/>
        </p:nvGraphicFramePr>
        <p:xfrm>
          <a:off x="635818" y="1148107"/>
          <a:ext cx="7043176" cy="4744417"/>
        </p:xfrm>
        <a:graphic>
          <a:graphicData uri="http://schemas.openxmlformats.org/drawingml/2006/table">
            <a:tbl>
              <a:tblPr firstRow="1" bandRow="1">
                <a:tableStyleId>{69C7853C-536D-4A76-A0AE-DD22124D55A5}</a:tableStyleId>
              </a:tblPr>
              <a:tblGrid>
                <a:gridCol w="1463238">
                  <a:extLst>
                    <a:ext uri="{9D8B030D-6E8A-4147-A177-3AD203B41FA5}">
                      <a16:colId xmlns:a16="http://schemas.microsoft.com/office/drawing/2014/main" val="2560432570"/>
                    </a:ext>
                  </a:extLst>
                </a:gridCol>
                <a:gridCol w="2128687">
                  <a:extLst>
                    <a:ext uri="{9D8B030D-6E8A-4147-A177-3AD203B41FA5}">
                      <a16:colId xmlns:a16="http://schemas.microsoft.com/office/drawing/2014/main" val="4189724237"/>
                    </a:ext>
                  </a:extLst>
                </a:gridCol>
                <a:gridCol w="1199909">
                  <a:extLst>
                    <a:ext uri="{9D8B030D-6E8A-4147-A177-3AD203B41FA5}">
                      <a16:colId xmlns:a16="http://schemas.microsoft.com/office/drawing/2014/main" val="4110330261"/>
                    </a:ext>
                  </a:extLst>
                </a:gridCol>
                <a:gridCol w="1004631">
                  <a:extLst>
                    <a:ext uri="{9D8B030D-6E8A-4147-A177-3AD203B41FA5}">
                      <a16:colId xmlns:a16="http://schemas.microsoft.com/office/drawing/2014/main" val="307007758"/>
                    </a:ext>
                  </a:extLst>
                </a:gridCol>
                <a:gridCol w="1246711">
                  <a:extLst>
                    <a:ext uri="{9D8B030D-6E8A-4147-A177-3AD203B41FA5}">
                      <a16:colId xmlns:a16="http://schemas.microsoft.com/office/drawing/2014/main" val="2071973255"/>
                    </a:ext>
                  </a:extLst>
                </a:gridCol>
              </a:tblGrid>
              <a:tr h="283343">
                <a:tc>
                  <a:txBody>
                    <a:bodyPr/>
                    <a:lstStyle/>
                    <a:p>
                      <a:r>
                        <a:rPr lang="en-US" sz="1600" dirty="0"/>
                        <a:t>Emphasis</a:t>
                      </a:r>
                      <a:endParaRPr lang="en-US" sz="1600" b="1" dirty="0">
                        <a:latin typeface="+mj-lt"/>
                      </a:endParaRPr>
                    </a:p>
                  </a:txBody>
                  <a:tcPr/>
                </a:tc>
                <a:tc>
                  <a:txBody>
                    <a:bodyPr/>
                    <a:lstStyle/>
                    <a:p>
                      <a:r>
                        <a:rPr lang="en-US" sz="1600" dirty="0"/>
                        <a:t>Course</a:t>
                      </a:r>
                      <a:endParaRPr lang="en-US" sz="1600" b="1" dirty="0">
                        <a:latin typeface="+mj-lt"/>
                      </a:endParaRPr>
                    </a:p>
                  </a:txBody>
                  <a:tcPr/>
                </a:tc>
                <a:tc>
                  <a:txBody>
                    <a:bodyPr/>
                    <a:lstStyle/>
                    <a:p>
                      <a:pPr algn="ctr"/>
                      <a:r>
                        <a:rPr lang="en-US" sz="1600" dirty="0"/>
                        <a:t>Year</a:t>
                      </a:r>
                      <a:endParaRPr lang="en-US" sz="1600" b="1" dirty="0">
                        <a:latin typeface="+mj-lt"/>
                      </a:endParaRPr>
                    </a:p>
                  </a:txBody>
                  <a:tcPr/>
                </a:tc>
                <a:tc>
                  <a:txBody>
                    <a:bodyPr/>
                    <a:lstStyle/>
                    <a:p>
                      <a:pPr algn="ctr"/>
                      <a:r>
                        <a:rPr lang="en-US" sz="1600" dirty="0"/>
                        <a:t>Credits</a:t>
                      </a:r>
                      <a:endParaRPr lang="en-US" sz="1600" b="1" dirty="0">
                        <a:latin typeface="+mj-lt"/>
                      </a:endParaRPr>
                    </a:p>
                  </a:txBody>
                  <a:tcPr/>
                </a:tc>
                <a:tc>
                  <a:txBody>
                    <a:bodyPr/>
                    <a:lstStyle/>
                    <a:p>
                      <a:pPr algn="ctr"/>
                      <a:r>
                        <a:rPr lang="en-US" sz="1600" dirty="0"/>
                        <a:t>Enrollment</a:t>
                      </a:r>
                      <a:endParaRPr lang="en-US" sz="1600" b="1" dirty="0">
                        <a:latin typeface="+mj-lt"/>
                      </a:endParaRPr>
                    </a:p>
                  </a:txBody>
                  <a:tcPr/>
                </a:tc>
                <a:extLst>
                  <a:ext uri="{0D108BD9-81ED-4DB2-BD59-A6C34878D82A}">
                    <a16:rowId xmlns:a16="http://schemas.microsoft.com/office/drawing/2014/main" val="266441512"/>
                  </a:ext>
                </a:extLst>
              </a:tr>
              <a:tr h="442481">
                <a:tc>
                  <a:txBody>
                    <a:bodyPr/>
                    <a:lstStyle/>
                    <a:p>
                      <a:r>
                        <a:rPr lang="en-US" sz="1600" dirty="0"/>
                        <a:t>Professional</a:t>
                      </a:r>
                      <a:endParaRPr lang="en-US" sz="1600" dirty="0">
                        <a:latin typeface="+mj-lt"/>
                      </a:endParaRPr>
                    </a:p>
                  </a:txBody>
                  <a:tcPr anchor="ctr"/>
                </a:tc>
                <a:tc>
                  <a:txBody>
                    <a:bodyPr/>
                    <a:lstStyle/>
                    <a:p>
                      <a:r>
                        <a:rPr lang="en-US" sz="1600" dirty="0"/>
                        <a:t>Physical Chem II</a:t>
                      </a:r>
                      <a:endParaRPr lang="en-US" sz="1600" dirty="0">
                        <a:latin typeface="+mj-lt"/>
                      </a:endParaRPr>
                    </a:p>
                  </a:txBody>
                  <a:tcPr anchor="ctr"/>
                </a:tc>
                <a:tc>
                  <a:txBody>
                    <a:bodyPr/>
                    <a:lstStyle/>
                    <a:p>
                      <a:pPr algn="ctr"/>
                      <a:r>
                        <a:rPr lang="en-US" sz="1600" dirty="0"/>
                        <a:t>2016-17</a:t>
                      </a:r>
                      <a:endParaRPr lang="en-US" sz="1600" dirty="0">
                        <a:latin typeface="+mj-lt"/>
                      </a:endParaRPr>
                    </a:p>
                  </a:txBody>
                  <a:tcPr anchor="ctr"/>
                </a:tc>
                <a:tc>
                  <a:txBody>
                    <a:bodyPr/>
                    <a:lstStyle/>
                    <a:p>
                      <a:pPr algn="ctr"/>
                      <a:r>
                        <a:rPr lang="en-US" sz="1600" dirty="0"/>
                        <a:t>3</a:t>
                      </a:r>
                      <a:endParaRPr lang="en-US" sz="1600" dirty="0">
                        <a:latin typeface="+mj-lt"/>
                      </a:endParaRPr>
                    </a:p>
                  </a:txBody>
                  <a:tcPr anchor="ctr"/>
                </a:tc>
                <a:tc>
                  <a:txBody>
                    <a:bodyPr/>
                    <a:lstStyle/>
                    <a:p>
                      <a:pPr algn="ctr"/>
                      <a:r>
                        <a:rPr lang="en-US" sz="1600" dirty="0"/>
                        <a:t>1</a:t>
                      </a:r>
                      <a:endParaRPr lang="en-US" sz="1600" dirty="0">
                        <a:latin typeface="+mj-lt"/>
                      </a:endParaRPr>
                    </a:p>
                  </a:txBody>
                  <a:tcPr anchor="ctr"/>
                </a:tc>
                <a:extLst>
                  <a:ext uri="{0D108BD9-81ED-4DB2-BD59-A6C34878D82A}">
                    <a16:rowId xmlns:a16="http://schemas.microsoft.com/office/drawing/2014/main" val="4026005396"/>
                  </a:ext>
                </a:extLst>
              </a:tr>
              <a:tr h="442481">
                <a:tc>
                  <a:txBody>
                    <a:bodyPr/>
                    <a:lstStyle/>
                    <a:p>
                      <a:r>
                        <a:rPr lang="en-US" sz="1600" dirty="0"/>
                        <a:t>Professional</a:t>
                      </a:r>
                      <a:endParaRPr lang="en-US" sz="1600" dirty="0">
                        <a:latin typeface="+mj-lt"/>
                      </a:endParaRPr>
                    </a:p>
                  </a:txBody>
                  <a:tcPr anchor="ctr"/>
                </a:tc>
                <a:tc>
                  <a:txBody>
                    <a:bodyPr/>
                    <a:lstStyle/>
                    <a:p>
                      <a:r>
                        <a:rPr lang="en-US" sz="1600" dirty="0"/>
                        <a:t>Physical Chem II</a:t>
                      </a:r>
                      <a:endParaRPr lang="en-US" sz="1600" dirty="0">
                        <a:latin typeface="+mj-lt"/>
                      </a:endParaRPr>
                    </a:p>
                  </a:txBody>
                  <a:tcPr anchor="ctr"/>
                </a:tc>
                <a:tc>
                  <a:txBody>
                    <a:bodyPr/>
                    <a:lstStyle/>
                    <a:p>
                      <a:pPr algn="ctr"/>
                      <a:r>
                        <a:rPr lang="en-US" sz="1600" dirty="0"/>
                        <a:t>2017-18</a:t>
                      </a:r>
                      <a:endParaRPr lang="en-US" sz="1600" dirty="0">
                        <a:latin typeface="+mj-lt"/>
                      </a:endParaRPr>
                    </a:p>
                  </a:txBody>
                  <a:tcPr anchor="ctr"/>
                </a:tc>
                <a:tc>
                  <a:txBody>
                    <a:bodyPr/>
                    <a:lstStyle/>
                    <a:p>
                      <a:pPr algn="ctr"/>
                      <a:r>
                        <a:rPr lang="en-US" sz="1600" dirty="0"/>
                        <a:t>3</a:t>
                      </a:r>
                      <a:endParaRPr lang="en-US" sz="1600" dirty="0">
                        <a:latin typeface="+mj-lt"/>
                      </a:endParaRPr>
                    </a:p>
                  </a:txBody>
                  <a:tcPr anchor="ctr"/>
                </a:tc>
                <a:tc>
                  <a:txBody>
                    <a:bodyPr/>
                    <a:lstStyle/>
                    <a:p>
                      <a:pPr algn="ctr"/>
                      <a:r>
                        <a:rPr lang="en-US" sz="1600" dirty="0"/>
                        <a:t>1</a:t>
                      </a:r>
                      <a:endParaRPr lang="en-US" sz="1600" dirty="0">
                        <a:latin typeface="+mj-lt"/>
                      </a:endParaRPr>
                    </a:p>
                  </a:txBody>
                  <a:tcPr anchor="ctr"/>
                </a:tc>
                <a:extLst>
                  <a:ext uri="{0D108BD9-81ED-4DB2-BD59-A6C34878D82A}">
                    <a16:rowId xmlns:a16="http://schemas.microsoft.com/office/drawing/2014/main" val="3987151469"/>
                  </a:ext>
                </a:extLst>
              </a:tr>
              <a:tr h="283343">
                <a:tc>
                  <a:txBody>
                    <a:bodyPr/>
                    <a:lstStyle/>
                    <a:p>
                      <a:r>
                        <a:rPr lang="en-US" sz="1600" dirty="0"/>
                        <a:t>Professional</a:t>
                      </a:r>
                      <a:endParaRPr lang="en-US" sz="1600" dirty="0">
                        <a:latin typeface="+mj-lt"/>
                      </a:endParaRPr>
                    </a:p>
                  </a:txBody>
                  <a:tcPr anchor="ctr"/>
                </a:tc>
                <a:tc>
                  <a:txBody>
                    <a:bodyPr/>
                    <a:lstStyle/>
                    <a:p>
                      <a:r>
                        <a:rPr lang="en-US" sz="1600" dirty="0"/>
                        <a:t>Chem Lab</a:t>
                      </a:r>
                      <a:endParaRPr lang="en-US" sz="1600" dirty="0">
                        <a:latin typeface="+mj-lt"/>
                      </a:endParaRPr>
                    </a:p>
                  </a:txBody>
                  <a:tcPr anchor="ctr"/>
                </a:tc>
                <a:tc>
                  <a:txBody>
                    <a:bodyPr/>
                    <a:lstStyle/>
                    <a:p>
                      <a:pPr algn="ctr"/>
                      <a:r>
                        <a:rPr lang="en-US" sz="1600" dirty="0"/>
                        <a:t>2016-17</a:t>
                      </a:r>
                      <a:endParaRPr lang="en-US" sz="1600" dirty="0">
                        <a:latin typeface="+mj-lt"/>
                      </a:endParaRPr>
                    </a:p>
                  </a:txBody>
                  <a:tcPr anchor="ctr"/>
                </a:tc>
                <a:tc>
                  <a:txBody>
                    <a:bodyPr/>
                    <a:lstStyle/>
                    <a:p>
                      <a:pPr algn="ctr"/>
                      <a:r>
                        <a:rPr lang="en-US" sz="1600" dirty="0"/>
                        <a:t>2</a:t>
                      </a:r>
                      <a:endParaRPr lang="en-US" sz="1600" dirty="0">
                        <a:latin typeface="+mj-lt"/>
                      </a:endParaRPr>
                    </a:p>
                  </a:txBody>
                  <a:tcPr anchor="ctr"/>
                </a:tc>
                <a:tc>
                  <a:txBody>
                    <a:bodyPr/>
                    <a:lstStyle/>
                    <a:p>
                      <a:pPr algn="ctr"/>
                      <a:r>
                        <a:rPr lang="en-US" sz="1600" dirty="0"/>
                        <a:t>1</a:t>
                      </a:r>
                      <a:endParaRPr lang="en-US" sz="1600" dirty="0">
                        <a:latin typeface="+mj-lt"/>
                      </a:endParaRPr>
                    </a:p>
                  </a:txBody>
                  <a:tcPr anchor="ctr"/>
                </a:tc>
                <a:extLst>
                  <a:ext uri="{0D108BD9-81ED-4DB2-BD59-A6C34878D82A}">
                    <a16:rowId xmlns:a16="http://schemas.microsoft.com/office/drawing/2014/main" val="2568159056"/>
                  </a:ext>
                </a:extLst>
              </a:tr>
              <a:tr h="0">
                <a:tc>
                  <a:txBody>
                    <a:bodyPr/>
                    <a:lstStyle/>
                    <a:p>
                      <a:r>
                        <a:rPr lang="en-US" sz="1600" dirty="0"/>
                        <a:t>Professional</a:t>
                      </a:r>
                      <a:endParaRPr lang="en-US" sz="1600" dirty="0">
                        <a:latin typeface="+mj-lt"/>
                      </a:endParaRPr>
                    </a:p>
                  </a:txBody>
                  <a:tcPr anchor="ctr"/>
                </a:tc>
                <a:tc>
                  <a:txBody>
                    <a:bodyPr/>
                    <a:lstStyle/>
                    <a:p>
                      <a:r>
                        <a:rPr lang="en-US" sz="1600" dirty="0"/>
                        <a:t>Chem Lab</a:t>
                      </a:r>
                      <a:endParaRPr lang="en-US" sz="1600" dirty="0">
                        <a:latin typeface="+mj-lt"/>
                      </a:endParaRPr>
                    </a:p>
                  </a:txBody>
                  <a:tcPr anchor="ctr"/>
                </a:tc>
                <a:tc>
                  <a:txBody>
                    <a:bodyPr/>
                    <a:lstStyle/>
                    <a:p>
                      <a:pPr algn="ctr"/>
                      <a:r>
                        <a:rPr lang="en-US" sz="1600" dirty="0"/>
                        <a:t>2016-17</a:t>
                      </a:r>
                      <a:endParaRPr lang="en-US" sz="1600" dirty="0">
                        <a:latin typeface="+mj-lt"/>
                      </a:endParaRPr>
                    </a:p>
                  </a:txBody>
                  <a:tcPr anchor="ctr"/>
                </a:tc>
                <a:tc>
                  <a:txBody>
                    <a:bodyPr/>
                    <a:lstStyle/>
                    <a:p>
                      <a:pPr algn="ctr"/>
                      <a:r>
                        <a:rPr lang="en-US" sz="1600" dirty="0"/>
                        <a:t>2</a:t>
                      </a:r>
                      <a:endParaRPr lang="en-US" sz="1600" dirty="0">
                        <a:latin typeface="+mj-lt"/>
                      </a:endParaRPr>
                    </a:p>
                  </a:txBody>
                  <a:tcPr anchor="ctr"/>
                </a:tc>
                <a:tc>
                  <a:txBody>
                    <a:bodyPr/>
                    <a:lstStyle/>
                    <a:p>
                      <a:pPr algn="ctr"/>
                      <a:r>
                        <a:rPr lang="en-US" sz="1600" dirty="0"/>
                        <a:t>1</a:t>
                      </a:r>
                      <a:endParaRPr lang="en-US" sz="1600" dirty="0">
                        <a:latin typeface="+mj-lt"/>
                      </a:endParaRPr>
                    </a:p>
                  </a:txBody>
                  <a:tcPr anchor="ctr"/>
                </a:tc>
                <a:extLst>
                  <a:ext uri="{0D108BD9-81ED-4DB2-BD59-A6C34878D82A}">
                    <a16:rowId xmlns:a16="http://schemas.microsoft.com/office/drawing/2014/main" val="3230180344"/>
                  </a:ext>
                </a:extLst>
              </a:tr>
              <a:tr h="483624">
                <a:tc>
                  <a:txBody>
                    <a:bodyPr/>
                    <a:lstStyle/>
                    <a:p>
                      <a:r>
                        <a:rPr lang="en-US" sz="1600" dirty="0"/>
                        <a:t>Polymer</a:t>
                      </a:r>
                      <a:endParaRPr lang="en-US" sz="1600" dirty="0">
                        <a:latin typeface="+mj-lt"/>
                      </a:endParaRPr>
                    </a:p>
                  </a:txBody>
                  <a:tcPr anchor="ctr"/>
                </a:tc>
                <a:tc>
                  <a:txBody>
                    <a:bodyPr/>
                    <a:lstStyle/>
                    <a:p>
                      <a:r>
                        <a:rPr lang="en-US" sz="1600" dirty="0"/>
                        <a:t>Conducting Polymers*</a:t>
                      </a:r>
                      <a:endParaRPr lang="en-US" sz="1600" dirty="0">
                        <a:latin typeface="+mj-lt"/>
                      </a:endParaRPr>
                    </a:p>
                  </a:txBody>
                  <a:tcPr anchor="ctr"/>
                </a:tc>
                <a:tc>
                  <a:txBody>
                    <a:bodyPr/>
                    <a:lstStyle/>
                    <a:p>
                      <a:pPr algn="ctr"/>
                      <a:r>
                        <a:rPr lang="en-US" sz="1600" dirty="0"/>
                        <a:t>2015-16</a:t>
                      </a:r>
                      <a:endParaRPr lang="en-US" sz="1600" dirty="0">
                        <a:latin typeface="+mj-lt"/>
                      </a:endParaRPr>
                    </a:p>
                  </a:txBody>
                  <a:tcPr anchor="ctr"/>
                </a:tc>
                <a:tc>
                  <a:txBody>
                    <a:bodyPr/>
                    <a:lstStyle/>
                    <a:p>
                      <a:pPr algn="ctr"/>
                      <a:r>
                        <a:rPr lang="en-US" sz="1600" dirty="0"/>
                        <a:t>3</a:t>
                      </a:r>
                      <a:endParaRPr lang="en-US" sz="1600" dirty="0">
                        <a:latin typeface="+mj-lt"/>
                      </a:endParaRPr>
                    </a:p>
                  </a:txBody>
                  <a:tcPr anchor="ctr"/>
                </a:tc>
                <a:tc>
                  <a:txBody>
                    <a:bodyPr/>
                    <a:lstStyle/>
                    <a:p>
                      <a:pPr algn="ctr"/>
                      <a:r>
                        <a:rPr lang="en-US" sz="1600" dirty="0"/>
                        <a:t>1</a:t>
                      </a:r>
                      <a:endParaRPr lang="en-US" sz="1600" dirty="0">
                        <a:latin typeface="+mj-lt"/>
                      </a:endParaRPr>
                    </a:p>
                  </a:txBody>
                  <a:tcPr anchor="ctr"/>
                </a:tc>
                <a:extLst>
                  <a:ext uri="{0D108BD9-81ED-4DB2-BD59-A6C34878D82A}">
                    <a16:rowId xmlns:a16="http://schemas.microsoft.com/office/drawing/2014/main" val="2810291684"/>
                  </a:ext>
                </a:extLst>
              </a:tr>
              <a:tr h="483624">
                <a:tc>
                  <a:txBody>
                    <a:bodyPr/>
                    <a:lstStyle/>
                    <a:p>
                      <a:r>
                        <a:rPr lang="en-US" sz="1600" dirty="0"/>
                        <a:t>Polymer</a:t>
                      </a:r>
                      <a:endParaRPr lang="en-US" sz="1600" dirty="0">
                        <a:latin typeface="+mj-lt"/>
                      </a:endParaRPr>
                    </a:p>
                  </a:txBody>
                  <a:tcPr anchor="ctr"/>
                </a:tc>
                <a:tc>
                  <a:txBody>
                    <a:bodyPr/>
                    <a:lstStyle/>
                    <a:p>
                      <a:r>
                        <a:rPr lang="en-US" sz="1600" dirty="0"/>
                        <a:t>Conducting Polymers*</a:t>
                      </a:r>
                      <a:endParaRPr lang="en-US" sz="1600" dirty="0">
                        <a:latin typeface="+mj-lt"/>
                      </a:endParaRPr>
                    </a:p>
                  </a:txBody>
                  <a:tcPr anchor="ctr"/>
                </a:tc>
                <a:tc>
                  <a:txBody>
                    <a:bodyPr/>
                    <a:lstStyle/>
                    <a:p>
                      <a:pPr algn="ctr"/>
                      <a:r>
                        <a:rPr lang="en-US" sz="1600" dirty="0"/>
                        <a:t>2017-18</a:t>
                      </a:r>
                      <a:endParaRPr lang="en-US" sz="1600" dirty="0">
                        <a:latin typeface="+mj-lt"/>
                      </a:endParaRPr>
                    </a:p>
                  </a:txBody>
                  <a:tcPr anchor="ctr"/>
                </a:tc>
                <a:tc>
                  <a:txBody>
                    <a:bodyPr/>
                    <a:lstStyle/>
                    <a:p>
                      <a:pPr algn="ctr"/>
                      <a:r>
                        <a:rPr lang="en-US" sz="1600" dirty="0"/>
                        <a:t>3</a:t>
                      </a:r>
                      <a:endParaRPr lang="en-US" sz="1600" dirty="0">
                        <a:latin typeface="+mj-lt"/>
                      </a:endParaRPr>
                    </a:p>
                  </a:txBody>
                  <a:tcPr anchor="ctr"/>
                </a:tc>
                <a:tc>
                  <a:txBody>
                    <a:bodyPr/>
                    <a:lstStyle/>
                    <a:p>
                      <a:pPr algn="ctr"/>
                      <a:r>
                        <a:rPr lang="en-US" sz="1600" dirty="0"/>
                        <a:t>1</a:t>
                      </a:r>
                      <a:endParaRPr lang="en-US" sz="1600" dirty="0">
                        <a:latin typeface="+mj-lt"/>
                      </a:endParaRPr>
                    </a:p>
                  </a:txBody>
                  <a:tcPr anchor="ctr"/>
                </a:tc>
                <a:extLst>
                  <a:ext uri="{0D108BD9-81ED-4DB2-BD59-A6C34878D82A}">
                    <a16:rowId xmlns:a16="http://schemas.microsoft.com/office/drawing/2014/main" val="2782336749"/>
                  </a:ext>
                </a:extLst>
              </a:tr>
              <a:tr h="628789">
                <a:tc>
                  <a:txBody>
                    <a:bodyPr/>
                    <a:lstStyle/>
                    <a:p>
                      <a:r>
                        <a:rPr lang="en-US" sz="1600" dirty="0"/>
                        <a:t>Polymer</a:t>
                      </a:r>
                      <a:endParaRPr lang="en-US" sz="1600" dirty="0">
                        <a:latin typeface="+mj-lt"/>
                      </a:endParaRPr>
                    </a:p>
                  </a:txBody>
                  <a:tcPr anchor="ctr"/>
                </a:tc>
                <a:tc>
                  <a:txBody>
                    <a:bodyPr/>
                    <a:lstStyle/>
                    <a:p>
                      <a:r>
                        <a:rPr lang="en-US" sz="1600" dirty="0"/>
                        <a:t>Polymers in Nanotechnology*</a:t>
                      </a:r>
                      <a:endParaRPr lang="en-US" sz="1600" dirty="0">
                        <a:latin typeface="+mj-lt"/>
                      </a:endParaRPr>
                    </a:p>
                  </a:txBody>
                  <a:tcPr anchor="ctr"/>
                </a:tc>
                <a:tc>
                  <a:txBody>
                    <a:bodyPr/>
                    <a:lstStyle/>
                    <a:p>
                      <a:pPr algn="ctr"/>
                      <a:r>
                        <a:rPr lang="en-US" sz="1600" dirty="0"/>
                        <a:t>2015-16</a:t>
                      </a:r>
                      <a:endParaRPr lang="en-US" sz="1600" dirty="0">
                        <a:latin typeface="+mj-lt"/>
                      </a:endParaRPr>
                    </a:p>
                  </a:txBody>
                  <a:tcPr anchor="ctr"/>
                </a:tc>
                <a:tc>
                  <a:txBody>
                    <a:bodyPr/>
                    <a:lstStyle/>
                    <a:p>
                      <a:pPr algn="ctr"/>
                      <a:r>
                        <a:rPr lang="en-US" sz="1600" dirty="0"/>
                        <a:t>3</a:t>
                      </a:r>
                      <a:endParaRPr lang="en-US" sz="1600" dirty="0">
                        <a:latin typeface="+mj-lt"/>
                      </a:endParaRPr>
                    </a:p>
                  </a:txBody>
                  <a:tcPr anchor="ctr"/>
                </a:tc>
                <a:tc>
                  <a:txBody>
                    <a:bodyPr/>
                    <a:lstStyle/>
                    <a:p>
                      <a:pPr algn="ctr"/>
                      <a:r>
                        <a:rPr lang="en-US" sz="1600" dirty="0"/>
                        <a:t>2</a:t>
                      </a:r>
                      <a:endParaRPr lang="en-US" sz="1600" dirty="0">
                        <a:latin typeface="+mj-lt"/>
                      </a:endParaRPr>
                    </a:p>
                  </a:txBody>
                  <a:tcPr anchor="ctr"/>
                </a:tc>
                <a:extLst>
                  <a:ext uri="{0D108BD9-81ED-4DB2-BD59-A6C34878D82A}">
                    <a16:rowId xmlns:a16="http://schemas.microsoft.com/office/drawing/2014/main" val="2935766920"/>
                  </a:ext>
                </a:extLst>
              </a:tr>
              <a:tr h="628789">
                <a:tc>
                  <a:txBody>
                    <a:bodyPr/>
                    <a:lstStyle/>
                    <a:p>
                      <a:r>
                        <a:rPr lang="en-US" sz="1600" dirty="0"/>
                        <a:t>Polymer</a:t>
                      </a:r>
                      <a:endParaRPr lang="en-US" sz="1600" dirty="0">
                        <a:latin typeface="+mj-lt"/>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t>Polymers in Nanotechnology*</a:t>
                      </a:r>
                      <a:endParaRPr lang="en-US" sz="1600" dirty="0">
                        <a:latin typeface="+mj-lt"/>
                      </a:endParaRPr>
                    </a:p>
                  </a:txBody>
                  <a:tcPr anchor="ctr"/>
                </a:tc>
                <a:tc>
                  <a:txBody>
                    <a:bodyPr/>
                    <a:lstStyle/>
                    <a:p>
                      <a:pPr algn="ctr"/>
                      <a:r>
                        <a:rPr lang="en-US" sz="1600" dirty="0"/>
                        <a:t>2016-17</a:t>
                      </a:r>
                      <a:endParaRPr lang="en-US" sz="1600" dirty="0">
                        <a:latin typeface="+mj-lt"/>
                      </a:endParaRPr>
                    </a:p>
                  </a:txBody>
                  <a:tcPr anchor="ctr"/>
                </a:tc>
                <a:tc>
                  <a:txBody>
                    <a:bodyPr/>
                    <a:lstStyle/>
                    <a:p>
                      <a:pPr algn="ctr"/>
                      <a:r>
                        <a:rPr lang="en-US" sz="1600" dirty="0"/>
                        <a:t>3</a:t>
                      </a:r>
                      <a:endParaRPr lang="en-US" sz="1600" dirty="0">
                        <a:latin typeface="+mj-lt"/>
                      </a:endParaRPr>
                    </a:p>
                  </a:txBody>
                  <a:tcPr anchor="ctr"/>
                </a:tc>
                <a:tc>
                  <a:txBody>
                    <a:bodyPr/>
                    <a:lstStyle/>
                    <a:p>
                      <a:pPr algn="ctr"/>
                      <a:r>
                        <a:rPr lang="en-US" sz="1600" dirty="0"/>
                        <a:t>6</a:t>
                      </a:r>
                      <a:endParaRPr lang="en-US" sz="1600" dirty="0">
                        <a:latin typeface="+mj-lt"/>
                      </a:endParaRPr>
                    </a:p>
                  </a:txBody>
                  <a:tcPr anchor="ctr"/>
                </a:tc>
                <a:extLst>
                  <a:ext uri="{0D108BD9-81ED-4DB2-BD59-A6C34878D82A}">
                    <a16:rowId xmlns:a16="http://schemas.microsoft.com/office/drawing/2014/main" val="795796780"/>
                  </a:ext>
                </a:extLst>
              </a:tr>
              <a:tr h="628789">
                <a:tc>
                  <a:txBody>
                    <a:bodyPr/>
                    <a:lstStyle/>
                    <a:p>
                      <a:r>
                        <a:rPr lang="en-US" sz="1600" dirty="0"/>
                        <a:t>Polymer</a:t>
                      </a:r>
                      <a:endParaRPr lang="en-US" sz="1600" dirty="0">
                        <a:latin typeface="+mj-lt"/>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t>Polymers in Nanotechnology*</a:t>
                      </a:r>
                      <a:endParaRPr lang="en-US" sz="1600" dirty="0">
                        <a:latin typeface="+mj-lt"/>
                      </a:endParaRPr>
                    </a:p>
                  </a:txBody>
                  <a:tcPr anchor="ctr"/>
                </a:tc>
                <a:tc>
                  <a:txBody>
                    <a:bodyPr/>
                    <a:lstStyle/>
                    <a:p>
                      <a:pPr algn="ctr"/>
                      <a:r>
                        <a:rPr lang="en-US" sz="1600" dirty="0"/>
                        <a:t>2017-18</a:t>
                      </a:r>
                      <a:endParaRPr lang="en-US" sz="1600" dirty="0">
                        <a:latin typeface="+mj-lt"/>
                      </a:endParaRPr>
                    </a:p>
                  </a:txBody>
                  <a:tcPr anchor="ctr"/>
                </a:tc>
                <a:tc>
                  <a:txBody>
                    <a:bodyPr/>
                    <a:lstStyle/>
                    <a:p>
                      <a:pPr algn="ctr"/>
                      <a:r>
                        <a:rPr lang="en-US" sz="1600" dirty="0"/>
                        <a:t>3</a:t>
                      </a:r>
                      <a:endParaRPr lang="en-US" sz="1600" dirty="0">
                        <a:latin typeface="+mj-lt"/>
                      </a:endParaRPr>
                    </a:p>
                  </a:txBody>
                  <a:tcPr anchor="ctr"/>
                </a:tc>
                <a:tc>
                  <a:txBody>
                    <a:bodyPr/>
                    <a:lstStyle/>
                    <a:p>
                      <a:pPr algn="ctr"/>
                      <a:r>
                        <a:rPr lang="en-US" sz="1600" dirty="0"/>
                        <a:t>2</a:t>
                      </a:r>
                      <a:endParaRPr lang="en-US" sz="1600" dirty="0">
                        <a:latin typeface="+mj-lt"/>
                      </a:endParaRPr>
                    </a:p>
                  </a:txBody>
                  <a:tcPr anchor="ctr"/>
                </a:tc>
                <a:extLst>
                  <a:ext uri="{0D108BD9-81ED-4DB2-BD59-A6C34878D82A}">
                    <a16:rowId xmlns:a16="http://schemas.microsoft.com/office/drawing/2014/main" val="4062586587"/>
                  </a:ext>
                </a:extLst>
              </a:tr>
            </a:tbl>
          </a:graphicData>
        </a:graphic>
      </p:graphicFrame>
      <p:sp>
        <p:nvSpPr>
          <p:cNvPr id="11" name="TextBox 10">
            <a:extLst>
              <a:ext uri="{FF2B5EF4-FFF2-40B4-BE49-F238E27FC236}">
                <a16:creationId xmlns:a16="http://schemas.microsoft.com/office/drawing/2014/main" id="{2A5C1920-3FB3-4554-A60D-17BBBE54E704}"/>
              </a:ext>
            </a:extLst>
          </p:cNvPr>
          <p:cNvSpPr txBox="1"/>
          <p:nvPr/>
        </p:nvSpPr>
        <p:spPr>
          <a:xfrm>
            <a:off x="508000" y="6014470"/>
            <a:ext cx="5797797" cy="3077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lang="en-US" sz="1400" dirty="0">
                <a:latin typeface="+mj-lt"/>
              </a:rPr>
              <a:t>*Optional electives, students can choose from multiple</a:t>
            </a:r>
            <a:endParaRPr kumimoji="0" lang="en-US" sz="1400" b="0" i="0" u="none" strike="noStrike" cap="none" spc="0" normalizeH="0" baseline="0" dirty="0">
              <a:ln>
                <a:noFill/>
              </a:ln>
              <a:solidFill>
                <a:srgbClr val="000000"/>
              </a:solidFill>
              <a:effectLst/>
              <a:uFillTx/>
              <a:latin typeface="+mj-lt"/>
              <a:ea typeface="+mn-ea"/>
              <a:cs typeface="+mn-cs"/>
              <a:sym typeface="Helvetica"/>
            </a:endParaRPr>
          </a:p>
        </p:txBody>
      </p:sp>
      <p:sp>
        <p:nvSpPr>
          <p:cNvPr id="12" name="TextBox 11">
            <a:extLst>
              <a:ext uri="{FF2B5EF4-FFF2-40B4-BE49-F238E27FC236}">
                <a16:creationId xmlns:a16="http://schemas.microsoft.com/office/drawing/2014/main" id="{ED68C311-94F5-4D40-8393-A2760AF38D82}"/>
              </a:ext>
            </a:extLst>
          </p:cNvPr>
          <p:cNvSpPr txBox="1"/>
          <p:nvPr/>
        </p:nvSpPr>
        <p:spPr>
          <a:xfrm>
            <a:off x="8116550" y="1449244"/>
            <a:ext cx="3705102" cy="387798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t">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en-US" sz="2400" b="0" i="1" u="none" strike="noStrike" cap="none" spc="0" normalizeH="0" baseline="0" dirty="0">
                <a:ln>
                  <a:noFill/>
                </a:ln>
                <a:solidFill>
                  <a:srgbClr val="000000"/>
                </a:solidFill>
                <a:effectLst/>
                <a:uFillTx/>
                <a:latin typeface="+mj-lt"/>
                <a:ea typeface="+mn-ea"/>
                <a:cs typeface="+mn-cs"/>
                <a:sym typeface="Helvetica"/>
              </a:rPr>
              <a:t>Offering these courses (25 total credits) to the combined 16 students over the course of three years cost PSU approximately </a:t>
            </a:r>
            <a:r>
              <a:rPr kumimoji="0" lang="en-US" sz="2400" b="1" i="1" u="none" strike="noStrike" cap="none" spc="0" normalizeH="0" baseline="0" dirty="0">
                <a:ln>
                  <a:noFill/>
                </a:ln>
                <a:solidFill>
                  <a:srgbClr val="000000"/>
                </a:solidFill>
                <a:effectLst/>
                <a:uFillTx/>
                <a:latin typeface="+mj-lt"/>
                <a:ea typeface="+mn-ea"/>
                <a:cs typeface="+mn-cs"/>
                <a:sym typeface="Helvetica"/>
              </a:rPr>
              <a:t>$107,000 </a:t>
            </a:r>
            <a:r>
              <a:rPr kumimoji="0" lang="en-US" sz="2400" b="0" i="1" u="none" strike="noStrike" cap="none" spc="0" normalizeH="0" baseline="0" dirty="0">
                <a:ln>
                  <a:noFill/>
                </a:ln>
                <a:solidFill>
                  <a:srgbClr val="000000"/>
                </a:solidFill>
                <a:effectLst/>
                <a:uFillTx/>
                <a:latin typeface="+mj-lt"/>
                <a:ea typeface="+mn-ea"/>
                <a:cs typeface="+mn-cs"/>
                <a:sym typeface="Helvetica"/>
              </a:rPr>
              <a:t>in </a:t>
            </a:r>
            <a:r>
              <a:rPr lang="en-US" sz="2400" i="1" dirty="0">
                <a:latin typeface="+mj-lt"/>
              </a:rPr>
              <a:t>instructional salaries alone.</a:t>
            </a:r>
          </a:p>
          <a:p>
            <a:pPr marL="0" marR="0" indent="0" algn="ctr" defTabSz="914400" rtl="0" fontAlgn="auto" latinLnBrk="0" hangingPunct="0">
              <a:lnSpc>
                <a:spcPct val="100000"/>
              </a:lnSpc>
              <a:spcBef>
                <a:spcPts val="0"/>
              </a:spcBef>
              <a:spcAft>
                <a:spcPts val="0"/>
              </a:spcAft>
              <a:buClrTx/>
              <a:buSzTx/>
              <a:buFontTx/>
              <a:buNone/>
              <a:tabLst/>
            </a:pPr>
            <a:endParaRPr lang="en-US" sz="2400" i="1" dirty="0">
              <a:latin typeface="+mj-lt"/>
            </a:endParaRPr>
          </a:p>
          <a:p>
            <a:pPr marL="0" marR="0" indent="0" algn="ctr" defTabSz="914400" rtl="0" fontAlgn="auto" latinLnBrk="0" hangingPunct="0">
              <a:lnSpc>
                <a:spcPct val="100000"/>
              </a:lnSpc>
              <a:spcBef>
                <a:spcPts val="0"/>
              </a:spcBef>
              <a:spcAft>
                <a:spcPts val="0"/>
              </a:spcAft>
              <a:buClrTx/>
              <a:buSzTx/>
              <a:buFontTx/>
              <a:buNone/>
              <a:tabLst/>
            </a:pPr>
            <a:r>
              <a:rPr kumimoji="0" lang="en-US" b="0" u="none" strike="noStrike" cap="none" spc="0" normalizeH="0" baseline="0" dirty="0">
                <a:ln>
                  <a:noFill/>
                </a:ln>
                <a:solidFill>
                  <a:srgbClr val="000000"/>
                </a:solidFill>
                <a:effectLst/>
                <a:uFillTx/>
                <a:latin typeface="+mj-lt"/>
                <a:ea typeface="+mn-ea"/>
                <a:cs typeface="+mn-cs"/>
                <a:sym typeface="Helvetica"/>
              </a:rPr>
              <a:t>**Calculated using </a:t>
            </a:r>
            <a:r>
              <a:rPr lang="en-US" dirty="0">
                <a:latin typeface="+mj-lt"/>
              </a:rPr>
              <a:t>PSU’s </a:t>
            </a:r>
            <a:r>
              <a:rPr kumimoji="0" lang="en-US" b="0" u="none" strike="noStrike" cap="none" spc="0" normalizeH="0" baseline="0" dirty="0">
                <a:ln>
                  <a:noFill/>
                </a:ln>
                <a:solidFill>
                  <a:srgbClr val="000000"/>
                </a:solidFill>
                <a:effectLst/>
                <a:uFillTx/>
                <a:latin typeface="+mj-lt"/>
                <a:ea typeface="+mn-ea"/>
                <a:cs typeface="+mn-cs"/>
                <a:sym typeface="Helvetica"/>
              </a:rPr>
              <a:t>2018 </a:t>
            </a:r>
            <a:r>
              <a:rPr lang="en-US" dirty="0">
                <a:latin typeface="+mj-lt"/>
              </a:rPr>
              <a:t>average full-time faculty salary and full-time course load</a:t>
            </a:r>
            <a:endParaRPr kumimoji="0" lang="en-US" b="0" u="none" strike="noStrike" cap="none" spc="0" normalizeH="0" baseline="0" dirty="0">
              <a:ln>
                <a:noFill/>
              </a:ln>
              <a:solidFill>
                <a:srgbClr val="000000"/>
              </a:solidFill>
              <a:effectLst/>
              <a:uFillTx/>
              <a:latin typeface="+mj-lt"/>
              <a:ea typeface="+mn-ea"/>
              <a:cs typeface="+mn-cs"/>
              <a:sym typeface="Helvetica"/>
            </a:endParaRPr>
          </a:p>
        </p:txBody>
      </p:sp>
    </p:spTree>
    <p:extLst>
      <p:ext uri="{BB962C8B-B14F-4D97-AF65-F5344CB8AC3E}">
        <p14:creationId xmlns:p14="http://schemas.microsoft.com/office/powerpoint/2010/main" val="118834826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B5AC5C-4812-45DD-8D99-F6F227D7D86D}"/>
              </a:ext>
            </a:extLst>
          </p:cNvPr>
          <p:cNvSpPr>
            <a:spLocks noGrp="1"/>
          </p:cNvSpPr>
          <p:nvPr>
            <p:ph type="title"/>
          </p:nvPr>
        </p:nvSpPr>
        <p:spPr/>
        <p:txBody>
          <a:bodyPr/>
          <a:lstStyle/>
          <a:p>
            <a:r>
              <a:rPr lang="en-US" dirty="0"/>
              <a:t>Area of Emphasis – Geography Example</a:t>
            </a:r>
          </a:p>
        </p:txBody>
      </p:sp>
      <p:sp>
        <p:nvSpPr>
          <p:cNvPr id="3" name="Content Placeholder 2">
            <a:extLst>
              <a:ext uri="{FF2B5EF4-FFF2-40B4-BE49-F238E27FC236}">
                <a16:creationId xmlns:a16="http://schemas.microsoft.com/office/drawing/2014/main" id="{0E1767A2-5EAC-4A26-BD2F-942D9207AA8D}"/>
              </a:ext>
            </a:extLst>
          </p:cNvPr>
          <p:cNvSpPr>
            <a:spLocks noGrp="1"/>
          </p:cNvSpPr>
          <p:nvPr>
            <p:ph idx="1"/>
          </p:nvPr>
        </p:nvSpPr>
        <p:spPr/>
        <p:txBody>
          <a:bodyPr/>
          <a:lstStyle/>
          <a:p>
            <a:r>
              <a:rPr lang="en-US" dirty="0"/>
              <a:t>6 students enrolled in a Geography emphasis in 2019 (Geographic Info Systems – 3, Environmental Geography – 2, Urban Development – 1) </a:t>
            </a:r>
          </a:p>
          <a:p>
            <a:r>
              <a:rPr lang="en-US" dirty="0"/>
              <a:t>3 Geography electives were offered in 2017-18 with fill rates at 33% or below</a:t>
            </a:r>
          </a:p>
          <a:p>
            <a:pPr lvl="1"/>
            <a:r>
              <a:rPr lang="en-US" dirty="0"/>
              <a:t>Urban &amp; Regional Planning, Intro to Environmental Geography, Intro to Urban Geography</a:t>
            </a:r>
          </a:p>
          <a:p>
            <a:r>
              <a:rPr lang="en-US" dirty="0"/>
              <a:t>Urban and Regional Planning was offered three years in a row, enrolling a total of only 18 students over those three years (three-year fill rate: 20%)</a:t>
            </a:r>
          </a:p>
        </p:txBody>
      </p:sp>
      <p:sp>
        <p:nvSpPr>
          <p:cNvPr id="4" name="Slide Number Placeholder 3">
            <a:extLst>
              <a:ext uri="{FF2B5EF4-FFF2-40B4-BE49-F238E27FC236}">
                <a16:creationId xmlns:a16="http://schemas.microsoft.com/office/drawing/2014/main" id="{463B0C2C-2AAF-4079-9981-9422E35442D8}"/>
              </a:ext>
            </a:extLst>
          </p:cNvPr>
          <p:cNvSpPr>
            <a:spLocks noGrp="1"/>
          </p:cNvSpPr>
          <p:nvPr>
            <p:ph type="sldNum" sz="quarter" idx="15"/>
          </p:nvPr>
        </p:nvSpPr>
        <p:spPr/>
        <p:txBody>
          <a:bodyPr/>
          <a:lstStyle/>
          <a:p>
            <a:fld id="{D3F7C509-FEEF-45D3-B896-7C07814C0C13}" type="slidenum">
              <a:rPr lang="en-US" smtClean="0">
                <a:solidFill>
                  <a:srgbClr val="000000"/>
                </a:solidFill>
              </a:rPr>
              <a:pPr/>
              <a:t>53</a:t>
            </a:fld>
            <a:endParaRPr lang="en-US">
              <a:solidFill>
                <a:srgbClr val="000000"/>
              </a:solidFill>
            </a:endParaRPr>
          </a:p>
        </p:txBody>
      </p:sp>
    </p:spTree>
    <p:extLst>
      <p:ext uri="{BB962C8B-B14F-4D97-AF65-F5344CB8AC3E}">
        <p14:creationId xmlns:p14="http://schemas.microsoft.com/office/powerpoint/2010/main" val="104641077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00BA4C-BB38-45F6-B25E-02A15C73EE01}"/>
              </a:ext>
            </a:extLst>
          </p:cNvPr>
          <p:cNvSpPr>
            <a:spLocks noGrp="1"/>
          </p:cNvSpPr>
          <p:nvPr>
            <p:ph type="title"/>
          </p:nvPr>
        </p:nvSpPr>
        <p:spPr/>
        <p:txBody>
          <a:bodyPr/>
          <a:lstStyle/>
          <a:p>
            <a:r>
              <a:rPr lang="en-US" dirty="0"/>
              <a:t>Minor – Dance (Education) Example</a:t>
            </a:r>
          </a:p>
        </p:txBody>
      </p:sp>
      <p:graphicFrame>
        <p:nvGraphicFramePr>
          <p:cNvPr id="5" name="Table 4">
            <a:extLst>
              <a:ext uri="{FF2B5EF4-FFF2-40B4-BE49-F238E27FC236}">
                <a16:creationId xmlns:a16="http://schemas.microsoft.com/office/drawing/2014/main" id="{6C684437-0DAB-4291-AAF0-BC3061596077}"/>
              </a:ext>
            </a:extLst>
          </p:cNvPr>
          <p:cNvGraphicFramePr>
            <a:graphicFrameLocks noGrp="1"/>
          </p:cNvGraphicFramePr>
          <p:nvPr/>
        </p:nvGraphicFramePr>
        <p:xfrm>
          <a:off x="842188" y="993560"/>
          <a:ext cx="8442564" cy="4870880"/>
        </p:xfrm>
        <a:graphic>
          <a:graphicData uri="http://schemas.openxmlformats.org/drawingml/2006/table">
            <a:tbl>
              <a:tblPr firstRow="1" bandRow="1">
                <a:tableStyleId>{69012ECD-51FC-41F1-AA8D-1B2483CD663E}</a:tableStyleId>
              </a:tblPr>
              <a:tblGrid>
                <a:gridCol w="1164114">
                  <a:extLst>
                    <a:ext uri="{9D8B030D-6E8A-4147-A177-3AD203B41FA5}">
                      <a16:colId xmlns:a16="http://schemas.microsoft.com/office/drawing/2014/main" val="1588325597"/>
                    </a:ext>
                  </a:extLst>
                </a:gridCol>
                <a:gridCol w="3084830">
                  <a:extLst>
                    <a:ext uri="{9D8B030D-6E8A-4147-A177-3AD203B41FA5}">
                      <a16:colId xmlns:a16="http://schemas.microsoft.com/office/drawing/2014/main" val="2438786276"/>
                    </a:ext>
                  </a:extLst>
                </a:gridCol>
                <a:gridCol w="1132687">
                  <a:extLst>
                    <a:ext uri="{9D8B030D-6E8A-4147-A177-3AD203B41FA5}">
                      <a16:colId xmlns:a16="http://schemas.microsoft.com/office/drawing/2014/main" val="3601402494"/>
                    </a:ext>
                  </a:extLst>
                </a:gridCol>
                <a:gridCol w="953729">
                  <a:extLst>
                    <a:ext uri="{9D8B030D-6E8A-4147-A177-3AD203B41FA5}">
                      <a16:colId xmlns:a16="http://schemas.microsoft.com/office/drawing/2014/main" val="1326024314"/>
                    </a:ext>
                  </a:extLst>
                </a:gridCol>
                <a:gridCol w="2107204">
                  <a:extLst>
                    <a:ext uri="{9D8B030D-6E8A-4147-A177-3AD203B41FA5}">
                      <a16:colId xmlns:a16="http://schemas.microsoft.com/office/drawing/2014/main" val="2835515314"/>
                    </a:ext>
                  </a:extLst>
                </a:gridCol>
              </a:tblGrid>
              <a:tr h="337043">
                <a:tc>
                  <a:txBody>
                    <a:bodyPr/>
                    <a:lstStyle/>
                    <a:p>
                      <a:pPr algn="ctr" fontAlgn="b"/>
                      <a:r>
                        <a:rPr lang="en-US" sz="1600" u="none" strike="noStrike" dirty="0">
                          <a:effectLst/>
                        </a:rPr>
                        <a:t>Year</a:t>
                      </a:r>
                      <a:endParaRPr lang="en-US" sz="1600" b="1" i="0" u="none" strike="noStrike" dirty="0">
                        <a:solidFill>
                          <a:srgbClr val="000000"/>
                        </a:solidFill>
                        <a:effectLst/>
                        <a:latin typeface="+mj-lt"/>
                      </a:endParaRPr>
                    </a:p>
                  </a:txBody>
                  <a:tcPr marL="0" marR="0" marT="0" marB="0" anchor="ctr"/>
                </a:tc>
                <a:tc>
                  <a:txBody>
                    <a:bodyPr/>
                    <a:lstStyle/>
                    <a:p>
                      <a:pPr algn="ctr" fontAlgn="b"/>
                      <a:r>
                        <a:rPr lang="en-US" sz="1600" u="none" strike="noStrike" dirty="0">
                          <a:effectLst/>
                        </a:rPr>
                        <a:t>Course</a:t>
                      </a:r>
                      <a:endParaRPr lang="en-US" sz="1600" b="1" i="0" u="none" strike="noStrike" dirty="0">
                        <a:solidFill>
                          <a:srgbClr val="000000"/>
                        </a:solidFill>
                        <a:effectLst/>
                        <a:latin typeface="+mj-lt"/>
                      </a:endParaRPr>
                    </a:p>
                  </a:txBody>
                  <a:tcPr marL="0" marR="0" marT="0" marB="0" anchor="ctr"/>
                </a:tc>
                <a:tc>
                  <a:txBody>
                    <a:bodyPr/>
                    <a:lstStyle/>
                    <a:p>
                      <a:pPr algn="ctr" fontAlgn="b"/>
                      <a:r>
                        <a:rPr lang="en-US" sz="1600" u="none" strike="noStrike" dirty="0">
                          <a:effectLst/>
                        </a:rPr>
                        <a:t>Enrollment</a:t>
                      </a:r>
                      <a:endParaRPr lang="en-US" sz="1600" b="1" i="0" u="none" strike="noStrike" dirty="0">
                        <a:solidFill>
                          <a:srgbClr val="000000"/>
                        </a:solidFill>
                        <a:effectLst/>
                        <a:latin typeface="+mj-lt"/>
                      </a:endParaRPr>
                    </a:p>
                  </a:txBody>
                  <a:tcPr marL="0" marR="0" marT="0" marB="0" anchor="ctr"/>
                </a:tc>
                <a:tc>
                  <a:txBody>
                    <a:bodyPr/>
                    <a:lstStyle/>
                    <a:p>
                      <a:pPr lvl="0" algn="ctr" fontAlgn="b"/>
                      <a:r>
                        <a:rPr lang="en-US" sz="1600" u="none" strike="noStrike" dirty="0">
                          <a:effectLst/>
                        </a:rPr>
                        <a:t>Fill Rate </a:t>
                      </a:r>
                      <a:endParaRPr lang="en-US" sz="1600" b="1" i="0" u="none" strike="noStrike" dirty="0">
                        <a:solidFill>
                          <a:srgbClr val="000000"/>
                        </a:solidFill>
                        <a:effectLst/>
                        <a:latin typeface="+mj-lt"/>
                      </a:endParaRPr>
                    </a:p>
                  </a:txBody>
                  <a:tcPr marL="0" marR="0" marT="0" marB="0" anchor="ctr"/>
                </a:tc>
                <a:tc>
                  <a:txBody>
                    <a:bodyPr/>
                    <a:lstStyle/>
                    <a:p>
                      <a:pPr algn="ctr" fontAlgn="b"/>
                      <a:r>
                        <a:rPr lang="en-US" sz="1600" u="none" strike="noStrike" dirty="0">
                          <a:effectLst/>
                        </a:rPr>
                        <a:t>Faculty Classification</a:t>
                      </a:r>
                      <a:endParaRPr lang="en-US" sz="1600" b="1" i="0" u="none" strike="noStrike" dirty="0">
                        <a:solidFill>
                          <a:srgbClr val="000000"/>
                        </a:solidFill>
                        <a:effectLst/>
                        <a:latin typeface="+mj-lt"/>
                      </a:endParaRPr>
                    </a:p>
                  </a:txBody>
                  <a:tcPr marL="0" marR="0" marT="0" marB="0" anchor="ctr"/>
                </a:tc>
                <a:extLst>
                  <a:ext uri="{0D108BD9-81ED-4DB2-BD59-A6C34878D82A}">
                    <a16:rowId xmlns:a16="http://schemas.microsoft.com/office/drawing/2014/main" val="2582275520"/>
                  </a:ext>
                </a:extLst>
              </a:tr>
              <a:tr h="412167">
                <a:tc>
                  <a:txBody>
                    <a:bodyPr/>
                    <a:lstStyle/>
                    <a:p>
                      <a:pPr algn="ctr" fontAlgn="b"/>
                      <a:r>
                        <a:rPr lang="en-US" sz="1400" u="none" strike="noStrike" dirty="0">
                          <a:effectLst/>
                          <a:highlight>
                            <a:srgbClr val="FFFF00"/>
                          </a:highlight>
                        </a:rPr>
                        <a:t>2015-16</a:t>
                      </a:r>
                      <a:endParaRPr lang="en-US" sz="1400" b="0" i="0" u="none" strike="noStrike" dirty="0">
                        <a:solidFill>
                          <a:srgbClr val="000000"/>
                        </a:solidFill>
                        <a:effectLst/>
                        <a:highlight>
                          <a:srgbClr val="FFFF00"/>
                        </a:highlight>
                        <a:latin typeface="+mj-lt"/>
                      </a:endParaRPr>
                    </a:p>
                  </a:txBody>
                  <a:tcPr anchor="ctr"/>
                </a:tc>
                <a:tc>
                  <a:txBody>
                    <a:bodyPr/>
                    <a:lstStyle/>
                    <a:p>
                      <a:pPr algn="l" fontAlgn="b"/>
                      <a:r>
                        <a:rPr lang="en-US" sz="1400" u="none" strike="noStrike" dirty="0">
                          <a:effectLst/>
                          <a:highlight>
                            <a:srgbClr val="FFFF00"/>
                          </a:highlight>
                        </a:rPr>
                        <a:t>DANCE PERFORMANCE &amp; PRODUCTION</a:t>
                      </a:r>
                      <a:endParaRPr lang="en-US" sz="1400" b="0" i="0" u="none" strike="noStrike" dirty="0">
                        <a:solidFill>
                          <a:srgbClr val="000000"/>
                        </a:solidFill>
                        <a:effectLst/>
                        <a:highlight>
                          <a:srgbClr val="FFFF00"/>
                        </a:highlight>
                        <a:latin typeface="+mj-lt"/>
                      </a:endParaRPr>
                    </a:p>
                  </a:txBody>
                  <a:tcPr anchor="ctr"/>
                </a:tc>
                <a:tc>
                  <a:txBody>
                    <a:bodyPr/>
                    <a:lstStyle/>
                    <a:p>
                      <a:pPr algn="r" fontAlgn="b"/>
                      <a:r>
                        <a:rPr lang="en-US" sz="1400" u="none" strike="noStrike" dirty="0">
                          <a:effectLst/>
                          <a:highlight>
                            <a:srgbClr val="FFFF00"/>
                          </a:highlight>
                        </a:rPr>
                        <a:t>1.0</a:t>
                      </a:r>
                      <a:endParaRPr lang="en-US" sz="1400" b="0" i="0" u="none" strike="noStrike" dirty="0">
                        <a:solidFill>
                          <a:srgbClr val="000000"/>
                        </a:solidFill>
                        <a:effectLst/>
                        <a:highlight>
                          <a:srgbClr val="FFFF00"/>
                        </a:highlight>
                        <a:latin typeface="+mj-lt"/>
                      </a:endParaRPr>
                    </a:p>
                  </a:txBody>
                  <a:tcPr anchor="ctr"/>
                </a:tc>
                <a:tc>
                  <a:txBody>
                    <a:bodyPr/>
                    <a:lstStyle/>
                    <a:p>
                      <a:pPr lvl="0" algn="r" fontAlgn="b"/>
                      <a:r>
                        <a:rPr lang="en-US" sz="1400" u="none" strike="noStrike" dirty="0">
                          <a:effectLst/>
                          <a:highlight>
                            <a:srgbClr val="FFFF00"/>
                          </a:highlight>
                        </a:rPr>
                        <a:t>5%</a:t>
                      </a:r>
                      <a:endParaRPr lang="en-US" sz="1400" b="0" i="0" u="none" strike="noStrike" dirty="0">
                        <a:solidFill>
                          <a:srgbClr val="000000"/>
                        </a:solidFill>
                        <a:effectLst/>
                        <a:highlight>
                          <a:srgbClr val="FFFF00"/>
                        </a:highlight>
                        <a:latin typeface="+mj-lt"/>
                      </a:endParaRPr>
                    </a:p>
                  </a:txBody>
                  <a:tcPr anchor="ctr"/>
                </a:tc>
                <a:tc>
                  <a:txBody>
                    <a:bodyPr/>
                    <a:lstStyle/>
                    <a:p>
                      <a:pPr algn="ctr" fontAlgn="b"/>
                      <a:r>
                        <a:rPr lang="en-US" sz="1400" u="none" strike="noStrike" dirty="0">
                          <a:effectLst/>
                          <a:highlight>
                            <a:srgbClr val="FFFF00"/>
                          </a:highlight>
                        </a:rPr>
                        <a:t>Full-Time Faculty</a:t>
                      </a:r>
                      <a:endParaRPr lang="en-US" sz="1400" b="0" i="0" u="none" strike="noStrike" dirty="0">
                        <a:solidFill>
                          <a:srgbClr val="000000"/>
                        </a:solidFill>
                        <a:effectLst/>
                        <a:highlight>
                          <a:srgbClr val="FFFF00"/>
                        </a:highlight>
                        <a:latin typeface="+mj-lt"/>
                      </a:endParaRPr>
                    </a:p>
                  </a:txBody>
                  <a:tcPr marL="0" marR="0" marT="0" marB="0" anchor="ctr"/>
                </a:tc>
                <a:extLst>
                  <a:ext uri="{0D108BD9-81ED-4DB2-BD59-A6C34878D82A}">
                    <a16:rowId xmlns:a16="http://schemas.microsoft.com/office/drawing/2014/main" val="2336347153"/>
                  </a:ext>
                </a:extLst>
              </a:tr>
              <a:tr h="412167">
                <a:tc>
                  <a:txBody>
                    <a:bodyPr/>
                    <a:lstStyle/>
                    <a:p>
                      <a:pPr algn="ctr" fontAlgn="b"/>
                      <a:r>
                        <a:rPr lang="en-US" sz="1400" u="none" strike="noStrike">
                          <a:effectLst/>
                          <a:highlight>
                            <a:srgbClr val="FFFF00"/>
                          </a:highlight>
                        </a:rPr>
                        <a:t>2016-17</a:t>
                      </a:r>
                      <a:endParaRPr lang="en-US" sz="1400" b="0" i="0" u="none" strike="noStrike">
                        <a:solidFill>
                          <a:srgbClr val="000000"/>
                        </a:solidFill>
                        <a:effectLst/>
                        <a:highlight>
                          <a:srgbClr val="FFFF00"/>
                        </a:highlight>
                        <a:latin typeface="+mj-lt"/>
                      </a:endParaRPr>
                    </a:p>
                  </a:txBody>
                  <a:tcPr anchor="ctr"/>
                </a:tc>
                <a:tc>
                  <a:txBody>
                    <a:bodyPr/>
                    <a:lstStyle/>
                    <a:p>
                      <a:pPr algn="l" fontAlgn="b"/>
                      <a:r>
                        <a:rPr lang="en-US" sz="1400" u="none" strike="noStrike" dirty="0">
                          <a:effectLst/>
                          <a:highlight>
                            <a:srgbClr val="FFFF00"/>
                          </a:highlight>
                        </a:rPr>
                        <a:t>DANCE PERFORMANCE &amp; PRODUCTION</a:t>
                      </a:r>
                      <a:endParaRPr lang="en-US" sz="1400" b="0" i="0" u="none" strike="noStrike" dirty="0">
                        <a:solidFill>
                          <a:srgbClr val="000000"/>
                        </a:solidFill>
                        <a:effectLst/>
                        <a:highlight>
                          <a:srgbClr val="FFFF00"/>
                        </a:highlight>
                        <a:latin typeface="+mj-lt"/>
                      </a:endParaRPr>
                    </a:p>
                  </a:txBody>
                  <a:tcPr anchor="ctr"/>
                </a:tc>
                <a:tc>
                  <a:txBody>
                    <a:bodyPr/>
                    <a:lstStyle/>
                    <a:p>
                      <a:pPr algn="r" fontAlgn="b"/>
                      <a:r>
                        <a:rPr lang="en-US" sz="1400" u="none" strike="noStrike" dirty="0">
                          <a:effectLst/>
                          <a:highlight>
                            <a:srgbClr val="FFFF00"/>
                          </a:highlight>
                        </a:rPr>
                        <a:t>5.0</a:t>
                      </a:r>
                      <a:endParaRPr lang="en-US" sz="1400" b="0" i="0" u="none" strike="noStrike" dirty="0">
                        <a:solidFill>
                          <a:srgbClr val="000000"/>
                        </a:solidFill>
                        <a:effectLst/>
                        <a:highlight>
                          <a:srgbClr val="FFFF00"/>
                        </a:highlight>
                        <a:latin typeface="+mj-lt"/>
                      </a:endParaRPr>
                    </a:p>
                  </a:txBody>
                  <a:tcPr anchor="ctr"/>
                </a:tc>
                <a:tc>
                  <a:txBody>
                    <a:bodyPr/>
                    <a:lstStyle/>
                    <a:p>
                      <a:pPr lvl="0" algn="r" fontAlgn="b"/>
                      <a:r>
                        <a:rPr lang="en-US" sz="1400" u="none" strike="noStrike" dirty="0">
                          <a:effectLst/>
                          <a:highlight>
                            <a:srgbClr val="FFFF00"/>
                          </a:highlight>
                        </a:rPr>
                        <a:t>25%</a:t>
                      </a:r>
                      <a:endParaRPr lang="en-US" sz="1400" b="0" i="0" u="none" strike="noStrike" dirty="0">
                        <a:solidFill>
                          <a:srgbClr val="000000"/>
                        </a:solidFill>
                        <a:effectLst/>
                        <a:highlight>
                          <a:srgbClr val="FFFF00"/>
                        </a:highlight>
                        <a:latin typeface="+mj-lt"/>
                      </a:endParaRPr>
                    </a:p>
                  </a:txBody>
                  <a:tcPr anchor="ctr"/>
                </a:tc>
                <a:tc>
                  <a:txBody>
                    <a:bodyPr/>
                    <a:lstStyle/>
                    <a:p>
                      <a:pPr algn="ctr" fontAlgn="b"/>
                      <a:r>
                        <a:rPr lang="en-US" sz="1400" u="none" strike="noStrike" dirty="0">
                          <a:effectLst/>
                          <a:highlight>
                            <a:srgbClr val="FFFF00"/>
                          </a:highlight>
                        </a:rPr>
                        <a:t>Full-Time Faculty</a:t>
                      </a:r>
                      <a:endParaRPr lang="en-US" sz="1400" b="0" i="0" u="none" strike="noStrike" dirty="0">
                        <a:solidFill>
                          <a:srgbClr val="000000"/>
                        </a:solidFill>
                        <a:effectLst/>
                        <a:highlight>
                          <a:srgbClr val="FFFF00"/>
                        </a:highlight>
                        <a:latin typeface="+mj-lt"/>
                      </a:endParaRPr>
                    </a:p>
                  </a:txBody>
                  <a:tcPr marL="0" marR="0" marT="0" marB="0" anchor="ctr"/>
                </a:tc>
                <a:extLst>
                  <a:ext uri="{0D108BD9-81ED-4DB2-BD59-A6C34878D82A}">
                    <a16:rowId xmlns:a16="http://schemas.microsoft.com/office/drawing/2014/main" val="2269429361"/>
                  </a:ext>
                </a:extLst>
              </a:tr>
              <a:tr h="412167">
                <a:tc>
                  <a:txBody>
                    <a:bodyPr/>
                    <a:lstStyle/>
                    <a:p>
                      <a:pPr algn="ctr" fontAlgn="b"/>
                      <a:r>
                        <a:rPr lang="en-US" sz="1400" u="none" strike="noStrike">
                          <a:effectLst/>
                          <a:highlight>
                            <a:srgbClr val="FFFF00"/>
                          </a:highlight>
                        </a:rPr>
                        <a:t>2017-18</a:t>
                      </a:r>
                      <a:endParaRPr lang="en-US" sz="1400" b="0" i="0" u="none" strike="noStrike">
                        <a:solidFill>
                          <a:srgbClr val="000000"/>
                        </a:solidFill>
                        <a:effectLst/>
                        <a:highlight>
                          <a:srgbClr val="FFFF00"/>
                        </a:highlight>
                        <a:latin typeface="+mj-lt"/>
                      </a:endParaRPr>
                    </a:p>
                  </a:txBody>
                  <a:tcPr anchor="ctr"/>
                </a:tc>
                <a:tc>
                  <a:txBody>
                    <a:bodyPr/>
                    <a:lstStyle/>
                    <a:p>
                      <a:pPr algn="l" fontAlgn="b"/>
                      <a:r>
                        <a:rPr lang="en-US" sz="1400" u="none" strike="noStrike" dirty="0">
                          <a:effectLst/>
                          <a:highlight>
                            <a:srgbClr val="FFFF00"/>
                          </a:highlight>
                        </a:rPr>
                        <a:t>DANCE PERFORMANCE &amp; PRODUCTION</a:t>
                      </a:r>
                      <a:endParaRPr lang="en-US" sz="1400" b="0" i="0" u="none" strike="noStrike" dirty="0">
                        <a:solidFill>
                          <a:srgbClr val="000000"/>
                        </a:solidFill>
                        <a:effectLst/>
                        <a:highlight>
                          <a:srgbClr val="FFFF00"/>
                        </a:highlight>
                        <a:latin typeface="+mj-lt"/>
                      </a:endParaRPr>
                    </a:p>
                  </a:txBody>
                  <a:tcPr anchor="ctr"/>
                </a:tc>
                <a:tc>
                  <a:txBody>
                    <a:bodyPr/>
                    <a:lstStyle/>
                    <a:p>
                      <a:pPr algn="r" fontAlgn="b"/>
                      <a:r>
                        <a:rPr lang="en-US" sz="1400" u="none" strike="noStrike">
                          <a:effectLst/>
                          <a:highlight>
                            <a:srgbClr val="FFFF00"/>
                          </a:highlight>
                        </a:rPr>
                        <a:t>6.0</a:t>
                      </a:r>
                      <a:endParaRPr lang="en-US" sz="1400" b="0" i="0" u="none" strike="noStrike">
                        <a:solidFill>
                          <a:srgbClr val="000000"/>
                        </a:solidFill>
                        <a:effectLst/>
                        <a:highlight>
                          <a:srgbClr val="FFFF00"/>
                        </a:highlight>
                        <a:latin typeface="+mj-lt"/>
                      </a:endParaRPr>
                    </a:p>
                  </a:txBody>
                  <a:tcPr anchor="ctr"/>
                </a:tc>
                <a:tc>
                  <a:txBody>
                    <a:bodyPr/>
                    <a:lstStyle/>
                    <a:p>
                      <a:pPr lvl="0" algn="r" fontAlgn="b"/>
                      <a:r>
                        <a:rPr lang="en-US" sz="1400" u="none" strike="noStrike">
                          <a:effectLst/>
                          <a:highlight>
                            <a:srgbClr val="FFFF00"/>
                          </a:highlight>
                        </a:rPr>
                        <a:t>30%</a:t>
                      </a:r>
                      <a:endParaRPr lang="en-US" sz="1400" b="0" i="0" u="none" strike="noStrike">
                        <a:solidFill>
                          <a:srgbClr val="000000"/>
                        </a:solidFill>
                        <a:effectLst/>
                        <a:highlight>
                          <a:srgbClr val="FFFF00"/>
                        </a:highlight>
                        <a:latin typeface="+mj-lt"/>
                      </a:endParaRPr>
                    </a:p>
                  </a:txBody>
                  <a:tcPr anchor="ctr"/>
                </a:tc>
                <a:tc>
                  <a:txBody>
                    <a:bodyPr/>
                    <a:lstStyle/>
                    <a:p>
                      <a:pPr algn="ctr" fontAlgn="b"/>
                      <a:r>
                        <a:rPr lang="en-US" sz="1400" u="none" strike="noStrike" dirty="0">
                          <a:effectLst/>
                          <a:highlight>
                            <a:srgbClr val="FFFF00"/>
                          </a:highlight>
                        </a:rPr>
                        <a:t>Full-Time Faculty</a:t>
                      </a:r>
                      <a:endParaRPr lang="en-US" sz="1400" b="0" i="0" u="none" strike="noStrike" dirty="0">
                        <a:solidFill>
                          <a:srgbClr val="000000"/>
                        </a:solidFill>
                        <a:effectLst/>
                        <a:highlight>
                          <a:srgbClr val="FFFF00"/>
                        </a:highlight>
                        <a:latin typeface="+mj-lt"/>
                      </a:endParaRPr>
                    </a:p>
                  </a:txBody>
                  <a:tcPr marL="0" marR="0" marT="0" marB="0" anchor="ctr"/>
                </a:tc>
                <a:extLst>
                  <a:ext uri="{0D108BD9-81ED-4DB2-BD59-A6C34878D82A}">
                    <a16:rowId xmlns:a16="http://schemas.microsoft.com/office/drawing/2014/main" val="4195395315"/>
                  </a:ext>
                </a:extLst>
              </a:tr>
              <a:tr h="412167">
                <a:tc>
                  <a:txBody>
                    <a:bodyPr/>
                    <a:lstStyle/>
                    <a:p>
                      <a:pPr algn="ctr" fontAlgn="b"/>
                      <a:r>
                        <a:rPr lang="en-US" sz="1400" u="none" strike="noStrike">
                          <a:effectLst/>
                        </a:rPr>
                        <a:t>2016-17</a:t>
                      </a:r>
                      <a:endParaRPr lang="en-US" sz="1400" b="0" i="0" u="none" strike="noStrike">
                        <a:solidFill>
                          <a:srgbClr val="000000"/>
                        </a:solidFill>
                        <a:effectLst/>
                        <a:latin typeface="+mj-lt"/>
                      </a:endParaRPr>
                    </a:p>
                  </a:txBody>
                  <a:tcPr anchor="ctr"/>
                </a:tc>
                <a:tc>
                  <a:txBody>
                    <a:bodyPr/>
                    <a:lstStyle/>
                    <a:p>
                      <a:pPr algn="l" fontAlgn="b"/>
                      <a:r>
                        <a:rPr lang="en-US" sz="1400" u="none" strike="noStrike" dirty="0">
                          <a:effectLst/>
                        </a:rPr>
                        <a:t>DANCE:INT/ADV TAP</a:t>
                      </a:r>
                      <a:endParaRPr lang="en-US" sz="1400" b="0" i="0" u="none" strike="noStrike" dirty="0">
                        <a:solidFill>
                          <a:srgbClr val="000000"/>
                        </a:solidFill>
                        <a:effectLst/>
                        <a:latin typeface="+mj-lt"/>
                      </a:endParaRPr>
                    </a:p>
                  </a:txBody>
                  <a:tcPr anchor="ctr"/>
                </a:tc>
                <a:tc>
                  <a:txBody>
                    <a:bodyPr/>
                    <a:lstStyle/>
                    <a:p>
                      <a:pPr algn="r" fontAlgn="b"/>
                      <a:r>
                        <a:rPr lang="en-US" sz="1400" u="none" strike="noStrike">
                          <a:effectLst/>
                        </a:rPr>
                        <a:t>1.0</a:t>
                      </a:r>
                      <a:endParaRPr lang="en-US" sz="1400" b="0" i="0" u="none" strike="noStrike">
                        <a:solidFill>
                          <a:srgbClr val="000000"/>
                        </a:solidFill>
                        <a:effectLst/>
                        <a:latin typeface="+mj-lt"/>
                      </a:endParaRPr>
                    </a:p>
                  </a:txBody>
                  <a:tcPr anchor="ctr"/>
                </a:tc>
                <a:tc>
                  <a:txBody>
                    <a:bodyPr/>
                    <a:lstStyle/>
                    <a:p>
                      <a:pPr lvl="0" algn="r" fontAlgn="b"/>
                      <a:r>
                        <a:rPr lang="en-US" sz="1400" u="none" strike="noStrike" dirty="0">
                          <a:effectLst/>
                        </a:rPr>
                        <a:t>5%</a:t>
                      </a:r>
                      <a:endParaRPr lang="en-US" sz="1400" b="0" i="0" u="none" strike="noStrike" dirty="0">
                        <a:solidFill>
                          <a:srgbClr val="000000"/>
                        </a:solidFill>
                        <a:effectLst/>
                        <a:latin typeface="+mj-lt"/>
                      </a:endParaRPr>
                    </a:p>
                  </a:txBody>
                  <a:tcPr anchor="ctr"/>
                </a:tc>
                <a:tc>
                  <a:txBody>
                    <a:bodyPr/>
                    <a:lstStyle/>
                    <a:p>
                      <a:pPr algn="ctr" fontAlgn="b"/>
                      <a:r>
                        <a:rPr lang="en-US" sz="1400" u="none" strike="noStrike" dirty="0">
                          <a:effectLst/>
                        </a:rPr>
                        <a:t>Part-Time Faculty</a:t>
                      </a:r>
                      <a:endParaRPr lang="en-US" sz="1400" b="0" i="0" u="none" strike="noStrike" dirty="0">
                        <a:solidFill>
                          <a:srgbClr val="000000"/>
                        </a:solidFill>
                        <a:effectLst/>
                        <a:latin typeface="+mj-lt"/>
                      </a:endParaRPr>
                    </a:p>
                  </a:txBody>
                  <a:tcPr marL="0" marR="0" marT="0" marB="0" anchor="ctr"/>
                </a:tc>
                <a:extLst>
                  <a:ext uri="{0D108BD9-81ED-4DB2-BD59-A6C34878D82A}">
                    <a16:rowId xmlns:a16="http://schemas.microsoft.com/office/drawing/2014/main" val="23925515"/>
                  </a:ext>
                </a:extLst>
              </a:tr>
              <a:tr h="412167">
                <a:tc>
                  <a:txBody>
                    <a:bodyPr/>
                    <a:lstStyle/>
                    <a:p>
                      <a:pPr algn="ctr" fontAlgn="b"/>
                      <a:r>
                        <a:rPr lang="en-US" sz="1400" u="none" strike="noStrike">
                          <a:effectLst/>
                        </a:rPr>
                        <a:t>2017-18</a:t>
                      </a:r>
                      <a:endParaRPr lang="en-US" sz="1400" b="0" i="0" u="none" strike="noStrike">
                        <a:solidFill>
                          <a:srgbClr val="000000"/>
                        </a:solidFill>
                        <a:effectLst/>
                        <a:latin typeface="+mj-lt"/>
                      </a:endParaRPr>
                    </a:p>
                  </a:txBody>
                  <a:tcPr anchor="ctr"/>
                </a:tc>
                <a:tc>
                  <a:txBody>
                    <a:bodyPr/>
                    <a:lstStyle/>
                    <a:p>
                      <a:pPr algn="l" fontAlgn="b"/>
                      <a:r>
                        <a:rPr lang="en-US" sz="1400" u="none" strike="noStrike">
                          <a:effectLst/>
                        </a:rPr>
                        <a:t>DANCE:INT/ADV TAP</a:t>
                      </a:r>
                      <a:endParaRPr lang="en-US" sz="1400" b="0" i="0" u="none" strike="noStrike">
                        <a:solidFill>
                          <a:srgbClr val="000000"/>
                        </a:solidFill>
                        <a:effectLst/>
                        <a:latin typeface="+mj-lt"/>
                      </a:endParaRPr>
                    </a:p>
                  </a:txBody>
                  <a:tcPr anchor="ctr"/>
                </a:tc>
                <a:tc>
                  <a:txBody>
                    <a:bodyPr/>
                    <a:lstStyle/>
                    <a:p>
                      <a:pPr algn="r" fontAlgn="b"/>
                      <a:r>
                        <a:rPr lang="en-US" sz="1400" u="none" strike="noStrike" dirty="0">
                          <a:effectLst/>
                        </a:rPr>
                        <a:t>2.0</a:t>
                      </a:r>
                      <a:endParaRPr lang="en-US" sz="1400" b="0" i="0" u="none" strike="noStrike" dirty="0">
                        <a:solidFill>
                          <a:srgbClr val="000000"/>
                        </a:solidFill>
                        <a:effectLst/>
                        <a:latin typeface="+mj-lt"/>
                      </a:endParaRPr>
                    </a:p>
                  </a:txBody>
                  <a:tcPr anchor="ctr"/>
                </a:tc>
                <a:tc>
                  <a:txBody>
                    <a:bodyPr/>
                    <a:lstStyle/>
                    <a:p>
                      <a:pPr lvl="0" algn="r" fontAlgn="b"/>
                      <a:r>
                        <a:rPr lang="en-US" sz="1400" u="none" strike="noStrike" dirty="0">
                          <a:effectLst/>
                        </a:rPr>
                        <a:t>10%</a:t>
                      </a:r>
                      <a:endParaRPr lang="en-US" sz="1400" b="0" i="0" u="none" strike="noStrike" dirty="0">
                        <a:solidFill>
                          <a:srgbClr val="000000"/>
                        </a:solidFill>
                        <a:effectLst/>
                        <a:latin typeface="+mj-lt"/>
                      </a:endParaRPr>
                    </a:p>
                  </a:txBody>
                  <a:tcPr anchor="ctr"/>
                </a:tc>
                <a:tc>
                  <a:txBody>
                    <a:bodyPr/>
                    <a:lstStyle/>
                    <a:p>
                      <a:pPr algn="ctr" fontAlgn="b"/>
                      <a:r>
                        <a:rPr lang="en-US" sz="1400" u="none" strike="noStrike" dirty="0">
                          <a:effectLst/>
                        </a:rPr>
                        <a:t>Part-Time Faculty</a:t>
                      </a:r>
                      <a:endParaRPr lang="en-US" sz="1400" b="0" i="0" u="none" strike="noStrike" dirty="0">
                        <a:solidFill>
                          <a:srgbClr val="000000"/>
                        </a:solidFill>
                        <a:effectLst/>
                        <a:latin typeface="+mj-lt"/>
                      </a:endParaRPr>
                    </a:p>
                  </a:txBody>
                  <a:tcPr marL="0" marR="0" marT="0" marB="0" anchor="ctr"/>
                </a:tc>
                <a:extLst>
                  <a:ext uri="{0D108BD9-81ED-4DB2-BD59-A6C34878D82A}">
                    <a16:rowId xmlns:a16="http://schemas.microsoft.com/office/drawing/2014/main" val="68032001"/>
                  </a:ext>
                </a:extLst>
              </a:tr>
              <a:tr h="412167">
                <a:tc>
                  <a:txBody>
                    <a:bodyPr/>
                    <a:lstStyle/>
                    <a:p>
                      <a:pPr algn="ctr" fontAlgn="b"/>
                      <a:r>
                        <a:rPr lang="en-US" sz="1400" u="none" strike="noStrike">
                          <a:effectLst/>
                        </a:rPr>
                        <a:t>2015-16</a:t>
                      </a:r>
                      <a:endParaRPr lang="en-US" sz="1400" b="0" i="0" u="none" strike="noStrike">
                        <a:solidFill>
                          <a:srgbClr val="000000"/>
                        </a:solidFill>
                        <a:effectLst/>
                        <a:latin typeface="+mj-lt"/>
                      </a:endParaRPr>
                    </a:p>
                  </a:txBody>
                  <a:tcPr anchor="ctr"/>
                </a:tc>
                <a:tc>
                  <a:txBody>
                    <a:bodyPr/>
                    <a:lstStyle/>
                    <a:p>
                      <a:pPr algn="l" fontAlgn="b"/>
                      <a:r>
                        <a:rPr lang="en-US" sz="1400" u="none" strike="noStrike" dirty="0">
                          <a:effectLst/>
                        </a:rPr>
                        <a:t>DANCE:INTERM/ADV TAP</a:t>
                      </a:r>
                      <a:endParaRPr lang="en-US" sz="1400" b="0" i="0" u="none" strike="noStrike" dirty="0">
                        <a:solidFill>
                          <a:srgbClr val="000000"/>
                        </a:solidFill>
                        <a:effectLst/>
                        <a:latin typeface="+mj-lt"/>
                      </a:endParaRPr>
                    </a:p>
                  </a:txBody>
                  <a:tcPr anchor="ctr"/>
                </a:tc>
                <a:tc>
                  <a:txBody>
                    <a:bodyPr/>
                    <a:lstStyle/>
                    <a:p>
                      <a:pPr algn="r" fontAlgn="b"/>
                      <a:r>
                        <a:rPr lang="en-US" sz="1400" u="none" strike="noStrike" dirty="0">
                          <a:effectLst/>
                        </a:rPr>
                        <a:t>1.0</a:t>
                      </a:r>
                      <a:endParaRPr lang="en-US" sz="1400" b="0" i="0" u="none" strike="noStrike" dirty="0">
                        <a:solidFill>
                          <a:srgbClr val="000000"/>
                        </a:solidFill>
                        <a:effectLst/>
                        <a:latin typeface="+mj-lt"/>
                      </a:endParaRPr>
                    </a:p>
                  </a:txBody>
                  <a:tcPr anchor="ctr"/>
                </a:tc>
                <a:tc>
                  <a:txBody>
                    <a:bodyPr/>
                    <a:lstStyle/>
                    <a:p>
                      <a:pPr lvl="0" algn="r" fontAlgn="b"/>
                      <a:r>
                        <a:rPr lang="en-US" sz="1400" u="none" strike="noStrike" dirty="0">
                          <a:effectLst/>
                        </a:rPr>
                        <a:t>5%</a:t>
                      </a:r>
                      <a:endParaRPr lang="en-US" sz="1400" b="0" i="0" u="none" strike="noStrike" dirty="0">
                        <a:solidFill>
                          <a:srgbClr val="000000"/>
                        </a:solidFill>
                        <a:effectLst/>
                        <a:latin typeface="+mj-lt"/>
                      </a:endParaRPr>
                    </a:p>
                  </a:txBody>
                  <a:tcPr anchor="ctr"/>
                </a:tc>
                <a:tc>
                  <a:txBody>
                    <a:bodyPr/>
                    <a:lstStyle/>
                    <a:p>
                      <a:pPr algn="ctr" fontAlgn="b"/>
                      <a:r>
                        <a:rPr lang="en-US" sz="1400" u="none" strike="noStrike" dirty="0">
                          <a:effectLst/>
                        </a:rPr>
                        <a:t>Part-Time Faculty</a:t>
                      </a:r>
                      <a:endParaRPr lang="en-US" sz="1400" b="0" i="0" u="none" strike="noStrike" dirty="0">
                        <a:solidFill>
                          <a:srgbClr val="000000"/>
                        </a:solidFill>
                        <a:effectLst/>
                        <a:latin typeface="+mj-lt"/>
                      </a:endParaRPr>
                    </a:p>
                  </a:txBody>
                  <a:tcPr marL="0" marR="0" marT="0" marB="0" anchor="ctr"/>
                </a:tc>
                <a:extLst>
                  <a:ext uri="{0D108BD9-81ED-4DB2-BD59-A6C34878D82A}">
                    <a16:rowId xmlns:a16="http://schemas.microsoft.com/office/drawing/2014/main" val="1878312451"/>
                  </a:ext>
                </a:extLst>
              </a:tr>
              <a:tr h="412167">
                <a:tc>
                  <a:txBody>
                    <a:bodyPr/>
                    <a:lstStyle/>
                    <a:p>
                      <a:pPr algn="ctr" fontAlgn="b"/>
                      <a:r>
                        <a:rPr lang="en-US" sz="1400" u="none" strike="noStrike">
                          <a:effectLst/>
                        </a:rPr>
                        <a:t>2016-17</a:t>
                      </a:r>
                      <a:endParaRPr lang="en-US" sz="1400" b="0" i="0" u="none" strike="noStrike">
                        <a:solidFill>
                          <a:srgbClr val="000000"/>
                        </a:solidFill>
                        <a:effectLst/>
                        <a:latin typeface="+mj-lt"/>
                      </a:endParaRPr>
                    </a:p>
                  </a:txBody>
                  <a:tcPr anchor="ctr"/>
                </a:tc>
                <a:tc>
                  <a:txBody>
                    <a:bodyPr/>
                    <a:lstStyle/>
                    <a:p>
                      <a:pPr algn="l" fontAlgn="b"/>
                      <a:r>
                        <a:rPr lang="en-US" sz="1400" u="none" strike="noStrike">
                          <a:effectLst/>
                        </a:rPr>
                        <a:t>DANCE:MODERN DANCE</a:t>
                      </a:r>
                      <a:endParaRPr lang="en-US" sz="1400" b="0" i="0" u="none" strike="noStrike">
                        <a:solidFill>
                          <a:srgbClr val="000000"/>
                        </a:solidFill>
                        <a:effectLst/>
                        <a:latin typeface="+mj-lt"/>
                      </a:endParaRPr>
                    </a:p>
                  </a:txBody>
                  <a:tcPr anchor="ctr"/>
                </a:tc>
                <a:tc>
                  <a:txBody>
                    <a:bodyPr/>
                    <a:lstStyle/>
                    <a:p>
                      <a:pPr algn="r" fontAlgn="b"/>
                      <a:r>
                        <a:rPr lang="en-US" sz="1400" u="none" strike="noStrike" dirty="0">
                          <a:effectLst/>
                        </a:rPr>
                        <a:t>2.0</a:t>
                      </a:r>
                      <a:endParaRPr lang="en-US" sz="1400" b="0" i="0" u="none" strike="noStrike" dirty="0">
                        <a:solidFill>
                          <a:srgbClr val="000000"/>
                        </a:solidFill>
                        <a:effectLst/>
                        <a:latin typeface="+mj-lt"/>
                      </a:endParaRPr>
                    </a:p>
                  </a:txBody>
                  <a:tcPr anchor="ctr"/>
                </a:tc>
                <a:tc>
                  <a:txBody>
                    <a:bodyPr/>
                    <a:lstStyle/>
                    <a:p>
                      <a:pPr lvl="0" algn="r" fontAlgn="b"/>
                      <a:r>
                        <a:rPr lang="en-US" sz="1400" u="none" strike="noStrike" dirty="0">
                          <a:effectLst/>
                        </a:rPr>
                        <a:t>10%</a:t>
                      </a:r>
                      <a:endParaRPr lang="en-US" sz="1400" b="0" i="0" u="none" strike="noStrike" dirty="0">
                        <a:solidFill>
                          <a:srgbClr val="000000"/>
                        </a:solidFill>
                        <a:effectLst/>
                        <a:latin typeface="+mj-lt"/>
                      </a:endParaRPr>
                    </a:p>
                  </a:txBody>
                  <a:tcPr anchor="ctr"/>
                </a:tc>
                <a:tc>
                  <a:txBody>
                    <a:bodyPr/>
                    <a:lstStyle/>
                    <a:p>
                      <a:pPr algn="ctr" fontAlgn="b"/>
                      <a:r>
                        <a:rPr lang="en-US" sz="1400" u="none" strike="noStrike" dirty="0">
                          <a:effectLst/>
                        </a:rPr>
                        <a:t>Part-Time Faculty</a:t>
                      </a:r>
                      <a:endParaRPr lang="en-US" sz="1400" b="0" i="0" u="none" strike="noStrike" dirty="0">
                        <a:solidFill>
                          <a:srgbClr val="000000"/>
                        </a:solidFill>
                        <a:effectLst/>
                        <a:latin typeface="+mj-lt"/>
                      </a:endParaRPr>
                    </a:p>
                  </a:txBody>
                  <a:tcPr marL="0" marR="0" marT="0" marB="0" anchor="ctr"/>
                </a:tc>
                <a:extLst>
                  <a:ext uri="{0D108BD9-81ED-4DB2-BD59-A6C34878D82A}">
                    <a16:rowId xmlns:a16="http://schemas.microsoft.com/office/drawing/2014/main" val="630511282"/>
                  </a:ext>
                </a:extLst>
              </a:tr>
              <a:tr h="412167">
                <a:tc>
                  <a:txBody>
                    <a:bodyPr/>
                    <a:lstStyle/>
                    <a:p>
                      <a:pPr algn="ctr" fontAlgn="b"/>
                      <a:r>
                        <a:rPr lang="en-US" sz="1400" u="none" strike="noStrike" dirty="0">
                          <a:effectLst/>
                          <a:highlight>
                            <a:srgbClr val="FFFF00"/>
                          </a:highlight>
                        </a:rPr>
                        <a:t>2015-16</a:t>
                      </a:r>
                      <a:endParaRPr lang="en-US" sz="1400" b="0" i="0" u="none" strike="noStrike" dirty="0">
                        <a:solidFill>
                          <a:srgbClr val="000000"/>
                        </a:solidFill>
                        <a:effectLst/>
                        <a:highlight>
                          <a:srgbClr val="FFFF00"/>
                        </a:highlight>
                        <a:latin typeface="+mj-lt"/>
                      </a:endParaRPr>
                    </a:p>
                  </a:txBody>
                  <a:tcPr anchor="ctr"/>
                </a:tc>
                <a:tc>
                  <a:txBody>
                    <a:bodyPr/>
                    <a:lstStyle/>
                    <a:p>
                      <a:pPr algn="l" fontAlgn="b"/>
                      <a:r>
                        <a:rPr lang="en-US" sz="1400" u="none" strike="noStrike">
                          <a:effectLst/>
                          <a:highlight>
                            <a:srgbClr val="FFFF00"/>
                          </a:highlight>
                        </a:rPr>
                        <a:t>DANCE:MUSICAL THEATRE</a:t>
                      </a:r>
                      <a:endParaRPr lang="en-US" sz="1400" b="0" i="0" u="none" strike="noStrike">
                        <a:solidFill>
                          <a:srgbClr val="000000"/>
                        </a:solidFill>
                        <a:effectLst/>
                        <a:highlight>
                          <a:srgbClr val="FFFF00"/>
                        </a:highlight>
                        <a:latin typeface="+mj-lt"/>
                      </a:endParaRPr>
                    </a:p>
                  </a:txBody>
                  <a:tcPr anchor="ctr"/>
                </a:tc>
                <a:tc>
                  <a:txBody>
                    <a:bodyPr/>
                    <a:lstStyle/>
                    <a:p>
                      <a:pPr algn="r" fontAlgn="b"/>
                      <a:r>
                        <a:rPr lang="en-US" sz="1400" u="none" strike="noStrike" dirty="0">
                          <a:effectLst/>
                          <a:highlight>
                            <a:srgbClr val="FFFF00"/>
                          </a:highlight>
                        </a:rPr>
                        <a:t>1.0</a:t>
                      </a:r>
                      <a:endParaRPr lang="en-US" sz="1400" b="0" i="0" u="none" strike="noStrike" dirty="0">
                        <a:solidFill>
                          <a:srgbClr val="000000"/>
                        </a:solidFill>
                        <a:effectLst/>
                        <a:highlight>
                          <a:srgbClr val="FFFF00"/>
                        </a:highlight>
                        <a:latin typeface="+mj-lt"/>
                      </a:endParaRPr>
                    </a:p>
                  </a:txBody>
                  <a:tcPr anchor="ctr"/>
                </a:tc>
                <a:tc>
                  <a:txBody>
                    <a:bodyPr/>
                    <a:lstStyle/>
                    <a:p>
                      <a:pPr lvl="0" algn="r" fontAlgn="b"/>
                      <a:r>
                        <a:rPr lang="en-US" sz="1400" u="none" strike="noStrike" dirty="0">
                          <a:effectLst/>
                          <a:highlight>
                            <a:srgbClr val="FFFF00"/>
                          </a:highlight>
                        </a:rPr>
                        <a:t>5%</a:t>
                      </a:r>
                      <a:endParaRPr lang="en-US" sz="1400" b="0" i="0" u="none" strike="noStrike" dirty="0">
                        <a:solidFill>
                          <a:srgbClr val="000000"/>
                        </a:solidFill>
                        <a:effectLst/>
                        <a:highlight>
                          <a:srgbClr val="FFFF00"/>
                        </a:highlight>
                        <a:latin typeface="+mj-lt"/>
                      </a:endParaRPr>
                    </a:p>
                  </a:txBody>
                  <a:tcPr anchor="ctr"/>
                </a:tc>
                <a:tc>
                  <a:txBody>
                    <a:bodyPr/>
                    <a:lstStyle/>
                    <a:p>
                      <a:pPr algn="ctr" fontAlgn="b"/>
                      <a:r>
                        <a:rPr lang="en-US" sz="1400" u="none" strike="noStrike" dirty="0">
                          <a:effectLst/>
                          <a:highlight>
                            <a:srgbClr val="FFFF00"/>
                          </a:highlight>
                        </a:rPr>
                        <a:t>Part-Time Faculty</a:t>
                      </a:r>
                      <a:endParaRPr lang="en-US" sz="1400" b="0" i="0" u="none" strike="noStrike" dirty="0">
                        <a:solidFill>
                          <a:srgbClr val="000000"/>
                        </a:solidFill>
                        <a:effectLst/>
                        <a:highlight>
                          <a:srgbClr val="FFFF00"/>
                        </a:highlight>
                        <a:latin typeface="+mj-lt"/>
                      </a:endParaRPr>
                    </a:p>
                  </a:txBody>
                  <a:tcPr marL="0" marR="0" marT="0" marB="0" anchor="ctr"/>
                </a:tc>
                <a:extLst>
                  <a:ext uri="{0D108BD9-81ED-4DB2-BD59-A6C34878D82A}">
                    <a16:rowId xmlns:a16="http://schemas.microsoft.com/office/drawing/2014/main" val="1323935000"/>
                  </a:ext>
                </a:extLst>
              </a:tr>
              <a:tr h="412167">
                <a:tc>
                  <a:txBody>
                    <a:bodyPr/>
                    <a:lstStyle/>
                    <a:p>
                      <a:pPr algn="ctr" fontAlgn="b"/>
                      <a:r>
                        <a:rPr lang="en-US" sz="1400" u="none" strike="noStrike" dirty="0">
                          <a:effectLst/>
                          <a:highlight>
                            <a:srgbClr val="FFFF00"/>
                          </a:highlight>
                        </a:rPr>
                        <a:t>2016-17</a:t>
                      </a:r>
                      <a:endParaRPr lang="en-US" sz="1400" b="0" i="0" u="none" strike="noStrike" dirty="0">
                        <a:solidFill>
                          <a:srgbClr val="000000"/>
                        </a:solidFill>
                        <a:effectLst/>
                        <a:highlight>
                          <a:srgbClr val="FFFF00"/>
                        </a:highlight>
                        <a:latin typeface="+mj-lt"/>
                      </a:endParaRPr>
                    </a:p>
                  </a:txBody>
                  <a:tcPr anchor="ctr"/>
                </a:tc>
                <a:tc>
                  <a:txBody>
                    <a:bodyPr/>
                    <a:lstStyle/>
                    <a:p>
                      <a:pPr algn="l" fontAlgn="b"/>
                      <a:r>
                        <a:rPr lang="en-US" sz="1400" u="none" strike="noStrike" dirty="0">
                          <a:effectLst/>
                          <a:highlight>
                            <a:srgbClr val="FFFF00"/>
                          </a:highlight>
                        </a:rPr>
                        <a:t>DANCE:MUSICAL THEATRE</a:t>
                      </a:r>
                      <a:endParaRPr lang="en-US" sz="1400" b="0" i="0" u="none" strike="noStrike" dirty="0">
                        <a:solidFill>
                          <a:srgbClr val="000000"/>
                        </a:solidFill>
                        <a:effectLst/>
                        <a:highlight>
                          <a:srgbClr val="FFFF00"/>
                        </a:highlight>
                        <a:latin typeface="+mj-lt"/>
                      </a:endParaRPr>
                    </a:p>
                  </a:txBody>
                  <a:tcPr anchor="ctr"/>
                </a:tc>
                <a:tc>
                  <a:txBody>
                    <a:bodyPr/>
                    <a:lstStyle/>
                    <a:p>
                      <a:pPr algn="r" fontAlgn="b"/>
                      <a:r>
                        <a:rPr lang="en-US" sz="1400" u="none" strike="noStrike" dirty="0">
                          <a:effectLst/>
                          <a:highlight>
                            <a:srgbClr val="FFFF00"/>
                          </a:highlight>
                        </a:rPr>
                        <a:t>2.0</a:t>
                      </a:r>
                      <a:endParaRPr lang="en-US" sz="1400" b="0" i="0" u="none" strike="noStrike" dirty="0">
                        <a:solidFill>
                          <a:srgbClr val="000000"/>
                        </a:solidFill>
                        <a:effectLst/>
                        <a:highlight>
                          <a:srgbClr val="FFFF00"/>
                        </a:highlight>
                        <a:latin typeface="+mj-lt"/>
                      </a:endParaRPr>
                    </a:p>
                  </a:txBody>
                  <a:tcPr anchor="ctr"/>
                </a:tc>
                <a:tc>
                  <a:txBody>
                    <a:bodyPr/>
                    <a:lstStyle/>
                    <a:p>
                      <a:pPr lvl="0" algn="r" fontAlgn="b"/>
                      <a:r>
                        <a:rPr lang="en-US" sz="1400" u="none" strike="noStrike" dirty="0">
                          <a:effectLst/>
                          <a:highlight>
                            <a:srgbClr val="FFFF00"/>
                          </a:highlight>
                        </a:rPr>
                        <a:t>10%</a:t>
                      </a:r>
                      <a:endParaRPr lang="en-US" sz="1400" b="0" i="0" u="none" strike="noStrike" dirty="0">
                        <a:solidFill>
                          <a:srgbClr val="000000"/>
                        </a:solidFill>
                        <a:effectLst/>
                        <a:highlight>
                          <a:srgbClr val="FFFF00"/>
                        </a:highlight>
                        <a:latin typeface="+mj-lt"/>
                      </a:endParaRPr>
                    </a:p>
                  </a:txBody>
                  <a:tcPr anchor="ctr"/>
                </a:tc>
                <a:tc>
                  <a:txBody>
                    <a:bodyPr/>
                    <a:lstStyle/>
                    <a:p>
                      <a:pPr algn="ctr" fontAlgn="b"/>
                      <a:r>
                        <a:rPr lang="en-US" sz="1400" u="none" strike="noStrike" dirty="0">
                          <a:effectLst/>
                          <a:highlight>
                            <a:srgbClr val="FFFF00"/>
                          </a:highlight>
                        </a:rPr>
                        <a:t>Part-Time Faculty</a:t>
                      </a:r>
                      <a:endParaRPr lang="en-US" sz="1400" b="0" i="0" u="none" strike="noStrike" dirty="0">
                        <a:solidFill>
                          <a:srgbClr val="000000"/>
                        </a:solidFill>
                        <a:effectLst/>
                        <a:highlight>
                          <a:srgbClr val="FFFF00"/>
                        </a:highlight>
                        <a:latin typeface="+mj-lt"/>
                      </a:endParaRPr>
                    </a:p>
                  </a:txBody>
                  <a:tcPr marL="0" marR="0" marT="0" marB="0" anchor="ctr"/>
                </a:tc>
                <a:extLst>
                  <a:ext uri="{0D108BD9-81ED-4DB2-BD59-A6C34878D82A}">
                    <a16:rowId xmlns:a16="http://schemas.microsoft.com/office/drawing/2014/main" val="3957233478"/>
                  </a:ext>
                </a:extLst>
              </a:tr>
              <a:tr h="412167">
                <a:tc>
                  <a:txBody>
                    <a:bodyPr/>
                    <a:lstStyle/>
                    <a:p>
                      <a:pPr algn="ctr" fontAlgn="b"/>
                      <a:r>
                        <a:rPr lang="en-US" sz="1400" u="none" strike="noStrike" dirty="0">
                          <a:effectLst/>
                          <a:highlight>
                            <a:srgbClr val="FFFF00"/>
                          </a:highlight>
                        </a:rPr>
                        <a:t>2017-18</a:t>
                      </a:r>
                      <a:endParaRPr lang="en-US" sz="1400" b="0" i="0" u="none" strike="noStrike" dirty="0">
                        <a:solidFill>
                          <a:srgbClr val="000000"/>
                        </a:solidFill>
                        <a:effectLst/>
                        <a:highlight>
                          <a:srgbClr val="FFFF00"/>
                        </a:highlight>
                        <a:latin typeface="+mj-lt"/>
                      </a:endParaRPr>
                    </a:p>
                  </a:txBody>
                  <a:tcPr anchor="ctr"/>
                </a:tc>
                <a:tc>
                  <a:txBody>
                    <a:bodyPr/>
                    <a:lstStyle/>
                    <a:p>
                      <a:pPr algn="l" fontAlgn="b"/>
                      <a:r>
                        <a:rPr lang="en-US" sz="1400" u="none" strike="noStrike" dirty="0">
                          <a:effectLst/>
                          <a:highlight>
                            <a:srgbClr val="FFFF00"/>
                          </a:highlight>
                        </a:rPr>
                        <a:t>DANCE:MUSICAL THEATRE*</a:t>
                      </a:r>
                      <a:endParaRPr lang="en-US" sz="1400" b="0" i="0" u="none" strike="noStrike" dirty="0">
                        <a:solidFill>
                          <a:srgbClr val="000000"/>
                        </a:solidFill>
                        <a:effectLst/>
                        <a:highlight>
                          <a:srgbClr val="FFFF00"/>
                        </a:highlight>
                        <a:latin typeface="+mj-lt"/>
                      </a:endParaRPr>
                    </a:p>
                  </a:txBody>
                  <a:tcPr anchor="ctr"/>
                </a:tc>
                <a:tc>
                  <a:txBody>
                    <a:bodyPr/>
                    <a:lstStyle/>
                    <a:p>
                      <a:pPr algn="r" fontAlgn="b"/>
                      <a:r>
                        <a:rPr lang="en-US" sz="1400" u="none" strike="noStrike">
                          <a:effectLst/>
                          <a:highlight>
                            <a:srgbClr val="FFFF00"/>
                          </a:highlight>
                        </a:rPr>
                        <a:t>2.0</a:t>
                      </a:r>
                      <a:endParaRPr lang="en-US" sz="1400" b="0" i="0" u="none" strike="noStrike">
                        <a:solidFill>
                          <a:srgbClr val="000000"/>
                        </a:solidFill>
                        <a:effectLst/>
                        <a:highlight>
                          <a:srgbClr val="FFFF00"/>
                        </a:highlight>
                        <a:latin typeface="+mj-lt"/>
                      </a:endParaRPr>
                    </a:p>
                  </a:txBody>
                  <a:tcPr anchor="ctr"/>
                </a:tc>
                <a:tc>
                  <a:txBody>
                    <a:bodyPr/>
                    <a:lstStyle/>
                    <a:p>
                      <a:pPr lvl="0" algn="r" fontAlgn="b"/>
                      <a:r>
                        <a:rPr lang="en-US" sz="1400" u="none" strike="noStrike" dirty="0">
                          <a:effectLst/>
                          <a:highlight>
                            <a:srgbClr val="FFFF00"/>
                          </a:highlight>
                        </a:rPr>
                        <a:t>10%</a:t>
                      </a:r>
                      <a:endParaRPr lang="en-US" sz="1400" b="0" i="0" u="none" strike="noStrike" dirty="0">
                        <a:solidFill>
                          <a:srgbClr val="000000"/>
                        </a:solidFill>
                        <a:effectLst/>
                        <a:highlight>
                          <a:srgbClr val="FFFF00"/>
                        </a:highlight>
                        <a:latin typeface="+mj-lt"/>
                      </a:endParaRPr>
                    </a:p>
                  </a:txBody>
                  <a:tcPr anchor="ctr"/>
                </a:tc>
                <a:tc>
                  <a:txBody>
                    <a:bodyPr/>
                    <a:lstStyle/>
                    <a:p>
                      <a:pPr algn="ctr" fontAlgn="b"/>
                      <a:r>
                        <a:rPr lang="en-US" sz="1400" u="none" strike="noStrike" dirty="0">
                          <a:effectLst/>
                          <a:highlight>
                            <a:srgbClr val="FFFF00"/>
                          </a:highlight>
                        </a:rPr>
                        <a:t>Part-Time Faculty</a:t>
                      </a:r>
                      <a:endParaRPr lang="en-US" sz="1400" b="0" i="0" u="none" strike="noStrike" dirty="0">
                        <a:solidFill>
                          <a:srgbClr val="000000"/>
                        </a:solidFill>
                        <a:effectLst/>
                        <a:highlight>
                          <a:srgbClr val="FFFF00"/>
                        </a:highlight>
                        <a:latin typeface="+mj-lt"/>
                      </a:endParaRPr>
                    </a:p>
                  </a:txBody>
                  <a:tcPr marL="0" marR="0" marT="0" marB="0" anchor="ctr"/>
                </a:tc>
                <a:extLst>
                  <a:ext uri="{0D108BD9-81ED-4DB2-BD59-A6C34878D82A}">
                    <a16:rowId xmlns:a16="http://schemas.microsoft.com/office/drawing/2014/main" val="3196140422"/>
                  </a:ext>
                </a:extLst>
              </a:tr>
              <a:tr h="412167">
                <a:tc>
                  <a:txBody>
                    <a:bodyPr/>
                    <a:lstStyle/>
                    <a:p>
                      <a:pPr algn="ctr" fontAlgn="b"/>
                      <a:r>
                        <a:rPr lang="en-US" sz="1400" u="none" strike="noStrike" dirty="0">
                          <a:effectLst/>
                        </a:rPr>
                        <a:t>2017-18</a:t>
                      </a:r>
                      <a:endParaRPr lang="en-US" sz="1400" b="0" i="0" u="none" strike="noStrike" dirty="0">
                        <a:solidFill>
                          <a:srgbClr val="000000"/>
                        </a:solidFill>
                        <a:effectLst/>
                        <a:latin typeface="+mj-lt"/>
                      </a:endParaRPr>
                    </a:p>
                  </a:txBody>
                  <a:tcPr anchor="ctr"/>
                </a:tc>
                <a:tc>
                  <a:txBody>
                    <a:bodyPr/>
                    <a:lstStyle/>
                    <a:p>
                      <a:pPr algn="l" fontAlgn="b"/>
                      <a:r>
                        <a:rPr lang="en-US" sz="1400" u="none" strike="noStrike" dirty="0">
                          <a:effectLst/>
                        </a:rPr>
                        <a:t>DANCE:MUSICAL THEATRE/TAP</a:t>
                      </a:r>
                      <a:endParaRPr lang="en-US" sz="1400" b="0" i="0" u="none" strike="noStrike" dirty="0">
                        <a:solidFill>
                          <a:srgbClr val="000000"/>
                        </a:solidFill>
                        <a:effectLst/>
                        <a:latin typeface="+mj-lt"/>
                      </a:endParaRPr>
                    </a:p>
                  </a:txBody>
                  <a:tcPr anchor="ctr"/>
                </a:tc>
                <a:tc>
                  <a:txBody>
                    <a:bodyPr/>
                    <a:lstStyle/>
                    <a:p>
                      <a:pPr algn="r" fontAlgn="b"/>
                      <a:r>
                        <a:rPr lang="en-US" sz="1400" u="none" strike="noStrike">
                          <a:effectLst/>
                        </a:rPr>
                        <a:t>2.0</a:t>
                      </a:r>
                      <a:endParaRPr lang="en-US" sz="1400" b="0" i="0" u="none" strike="noStrike">
                        <a:solidFill>
                          <a:srgbClr val="000000"/>
                        </a:solidFill>
                        <a:effectLst/>
                        <a:latin typeface="+mj-lt"/>
                      </a:endParaRPr>
                    </a:p>
                  </a:txBody>
                  <a:tcPr anchor="ctr"/>
                </a:tc>
                <a:tc>
                  <a:txBody>
                    <a:bodyPr/>
                    <a:lstStyle/>
                    <a:p>
                      <a:pPr lvl="0" algn="r" fontAlgn="b"/>
                      <a:r>
                        <a:rPr lang="en-US" sz="1400" u="none" strike="noStrike" dirty="0">
                          <a:effectLst/>
                        </a:rPr>
                        <a:t>10%</a:t>
                      </a:r>
                      <a:endParaRPr lang="en-US" sz="1400" b="0" i="0" u="none" strike="noStrike" dirty="0">
                        <a:solidFill>
                          <a:srgbClr val="000000"/>
                        </a:solidFill>
                        <a:effectLst/>
                        <a:latin typeface="+mj-lt"/>
                      </a:endParaRPr>
                    </a:p>
                  </a:txBody>
                  <a:tcPr anchor="ctr"/>
                </a:tc>
                <a:tc>
                  <a:txBody>
                    <a:bodyPr/>
                    <a:lstStyle/>
                    <a:p>
                      <a:pPr algn="ctr" fontAlgn="b"/>
                      <a:r>
                        <a:rPr lang="en-US" sz="1400" u="none" strike="noStrike" dirty="0">
                          <a:effectLst/>
                        </a:rPr>
                        <a:t>Part-Time Faculty</a:t>
                      </a:r>
                      <a:endParaRPr lang="en-US" sz="1400" b="0" i="0" u="none" strike="noStrike" dirty="0">
                        <a:solidFill>
                          <a:srgbClr val="000000"/>
                        </a:solidFill>
                        <a:effectLst/>
                        <a:latin typeface="+mj-lt"/>
                      </a:endParaRPr>
                    </a:p>
                  </a:txBody>
                  <a:tcPr marL="0" marR="0" marT="0" marB="0" anchor="ctr"/>
                </a:tc>
                <a:extLst>
                  <a:ext uri="{0D108BD9-81ED-4DB2-BD59-A6C34878D82A}">
                    <a16:rowId xmlns:a16="http://schemas.microsoft.com/office/drawing/2014/main" val="3545661146"/>
                  </a:ext>
                </a:extLst>
              </a:tr>
            </a:tbl>
          </a:graphicData>
        </a:graphic>
      </p:graphicFrame>
      <p:sp>
        <p:nvSpPr>
          <p:cNvPr id="7" name="TextBox 6">
            <a:extLst>
              <a:ext uri="{FF2B5EF4-FFF2-40B4-BE49-F238E27FC236}">
                <a16:creationId xmlns:a16="http://schemas.microsoft.com/office/drawing/2014/main" id="{07A2186B-D777-4D25-BB5E-0A0910955EAF}"/>
              </a:ext>
            </a:extLst>
          </p:cNvPr>
          <p:cNvSpPr txBox="1"/>
          <p:nvPr/>
        </p:nvSpPr>
        <p:spPr>
          <a:xfrm>
            <a:off x="10034437" y="1657279"/>
            <a:ext cx="1970750" cy="64632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t">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en-US" sz="1800" b="1" i="0" u="none" strike="noStrike" normalizeH="0" baseline="0" dirty="0">
                <a:solidFill>
                  <a:schemeClr val="accent3"/>
                </a:solidFill>
                <a:uFillTx/>
                <a:latin typeface="+mj-lt"/>
                <a:ea typeface="+mn-ea"/>
                <a:cs typeface="+mn-cs"/>
                <a:sym typeface="Helvetica"/>
              </a:rPr>
              <a:t>11 Total Students over 3 Years</a:t>
            </a:r>
          </a:p>
        </p:txBody>
      </p:sp>
      <p:sp>
        <p:nvSpPr>
          <p:cNvPr id="8" name="TextBox 7">
            <a:extLst>
              <a:ext uri="{FF2B5EF4-FFF2-40B4-BE49-F238E27FC236}">
                <a16:creationId xmlns:a16="http://schemas.microsoft.com/office/drawing/2014/main" id="{7580BDCD-BFF2-41D5-BD9A-FF999C1908F6}"/>
              </a:ext>
            </a:extLst>
          </p:cNvPr>
          <p:cNvSpPr txBox="1"/>
          <p:nvPr/>
        </p:nvSpPr>
        <p:spPr>
          <a:xfrm>
            <a:off x="10149146" y="4491540"/>
            <a:ext cx="1741331" cy="64632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t">
            <a:spAutoFit/>
          </a:bodyPr>
          <a:lstStyle/>
          <a:p>
            <a:pPr marL="0" marR="0" indent="0" algn="ctr" defTabSz="914400" rtl="0" fontAlgn="auto" latinLnBrk="0" hangingPunct="0">
              <a:lnSpc>
                <a:spcPct val="100000"/>
              </a:lnSpc>
              <a:spcBef>
                <a:spcPts val="0"/>
              </a:spcBef>
              <a:spcAft>
                <a:spcPts val="0"/>
              </a:spcAft>
              <a:buClrTx/>
              <a:buSzTx/>
              <a:buFontTx/>
              <a:buNone/>
              <a:tabLst/>
            </a:pPr>
            <a:r>
              <a:rPr lang="en-US" b="1" dirty="0">
                <a:solidFill>
                  <a:schemeClr val="accent3"/>
                </a:solidFill>
                <a:latin typeface="+mj-lt"/>
              </a:rPr>
              <a:t>5</a:t>
            </a:r>
            <a:r>
              <a:rPr kumimoji="0" lang="en-US" sz="1800" b="1" i="0" u="none" strike="noStrike" normalizeH="0" baseline="0" dirty="0">
                <a:solidFill>
                  <a:schemeClr val="accent3"/>
                </a:solidFill>
                <a:uFillTx/>
                <a:latin typeface="+mj-lt"/>
                <a:ea typeface="+mn-ea"/>
                <a:cs typeface="+mn-cs"/>
                <a:sym typeface="Helvetica"/>
              </a:rPr>
              <a:t> Total Students over 3 Years</a:t>
            </a:r>
          </a:p>
        </p:txBody>
      </p:sp>
      <p:sp>
        <p:nvSpPr>
          <p:cNvPr id="9" name="TextBox 8">
            <a:extLst>
              <a:ext uri="{FF2B5EF4-FFF2-40B4-BE49-F238E27FC236}">
                <a16:creationId xmlns:a16="http://schemas.microsoft.com/office/drawing/2014/main" id="{3F6B0533-2A8B-496A-A2C5-C5B6E3EA5189}"/>
              </a:ext>
            </a:extLst>
          </p:cNvPr>
          <p:cNvSpPr txBox="1"/>
          <p:nvPr/>
        </p:nvSpPr>
        <p:spPr>
          <a:xfrm>
            <a:off x="586550" y="6015808"/>
            <a:ext cx="4168239" cy="3077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en-US" sz="1400" b="0" i="0" u="none" strike="noStrike" cap="none" spc="0" normalizeH="0" baseline="0" dirty="0">
                <a:ln>
                  <a:noFill/>
                </a:ln>
                <a:solidFill>
                  <a:srgbClr val="000000"/>
                </a:solidFill>
                <a:effectLst/>
                <a:uFillTx/>
                <a:latin typeface="+mj-lt"/>
                <a:ea typeface="+mn-ea"/>
                <a:cs typeface="+mn-cs"/>
                <a:sym typeface="Helvetica"/>
              </a:rPr>
              <a:t>*Cross-listed</a:t>
            </a:r>
          </a:p>
        </p:txBody>
      </p:sp>
      <p:sp>
        <p:nvSpPr>
          <p:cNvPr id="3" name="Right Brace 2">
            <a:extLst>
              <a:ext uri="{FF2B5EF4-FFF2-40B4-BE49-F238E27FC236}">
                <a16:creationId xmlns:a16="http://schemas.microsoft.com/office/drawing/2014/main" id="{297E8382-C014-49E6-BDC4-DADE90195870}"/>
              </a:ext>
            </a:extLst>
          </p:cNvPr>
          <p:cNvSpPr/>
          <p:nvPr/>
        </p:nvSpPr>
        <p:spPr>
          <a:xfrm>
            <a:off x="9470318" y="1553497"/>
            <a:ext cx="559821" cy="812962"/>
          </a:xfrm>
          <a:prstGeom prst="rightBrace">
            <a:avLst>
              <a:gd name="adj1" fmla="val 24828"/>
              <a:gd name="adj2" fmla="val 50000"/>
            </a:avLst>
          </a:prstGeom>
          <a:noFill/>
          <a:ln w="25400" cap="flat">
            <a:solidFill>
              <a:schemeClr val="accent3"/>
            </a:solidFill>
            <a:prstDash val="solid"/>
            <a:round/>
          </a:ln>
          <a:effectLst>
            <a:outerShdw blurRad="38100" dist="23000" dir="5400000" rotWithShape="0">
              <a:srgbClr val="000000">
                <a:alpha val="35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91439" tIns="45719" rIns="91439" bIns="45719" numCol="1" spcCol="38100" rtlCol="0" anchor="t">
            <a:noAutofit/>
          </a:bodyPr>
          <a:lstStyle/>
          <a:p>
            <a:pPr marL="0" marR="0" indent="0" algn="l" defTabSz="914400" rtl="0" fontAlgn="auto" latinLnBrk="1"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000000"/>
              </a:solidFill>
              <a:effectLst/>
              <a:uFillTx/>
            </a:endParaRPr>
          </a:p>
        </p:txBody>
      </p:sp>
      <p:sp>
        <p:nvSpPr>
          <p:cNvPr id="10" name="Right Brace 9">
            <a:extLst>
              <a:ext uri="{FF2B5EF4-FFF2-40B4-BE49-F238E27FC236}">
                <a16:creationId xmlns:a16="http://schemas.microsoft.com/office/drawing/2014/main" id="{BE856530-0961-4A1D-8375-4597F1D02A73}"/>
              </a:ext>
            </a:extLst>
          </p:cNvPr>
          <p:cNvSpPr/>
          <p:nvPr/>
        </p:nvSpPr>
        <p:spPr>
          <a:xfrm>
            <a:off x="9470318" y="4408223"/>
            <a:ext cx="564119" cy="812962"/>
          </a:xfrm>
          <a:prstGeom prst="rightBrace">
            <a:avLst>
              <a:gd name="adj1" fmla="val 29224"/>
              <a:gd name="adj2" fmla="val 50000"/>
            </a:avLst>
          </a:prstGeom>
          <a:noFill/>
          <a:ln w="25400" cap="flat">
            <a:solidFill>
              <a:schemeClr val="accent3"/>
            </a:solidFill>
            <a:prstDash val="solid"/>
            <a:round/>
          </a:ln>
          <a:effectLst>
            <a:outerShdw blurRad="38100" dist="23000" dir="5400000" rotWithShape="0">
              <a:srgbClr val="000000">
                <a:alpha val="35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91439" tIns="45719" rIns="91439" bIns="45719" numCol="1" spcCol="38100" rtlCol="0" anchor="t">
            <a:noAutofit/>
          </a:bodyPr>
          <a:lstStyle/>
          <a:p>
            <a:pPr marL="0" marR="0" indent="0" algn="l" defTabSz="914400" rtl="0" fontAlgn="auto" latinLnBrk="1"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000000"/>
              </a:solidFill>
              <a:effectLst/>
              <a:uFillTx/>
            </a:endParaRPr>
          </a:p>
        </p:txBody>
      </p:sp>
    </p:spTree>
    <p:extLst>
      <p:ext uri="{BB962C8B-B14F-4D97-AF65-F5344CB8AC3E}">
        <p14:creationId xmlns:p14="http://schemas.microsoft.com/office/powerpoint/2010/main" val="10258737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77DE4F-20A7-774F-B490-14D6AEDB4C39}"/>
              </a:ext>
            </a:extLst>
          </p:cNvPr>
          <p:cNvSpPr>
            <a:spLocks noGrp="1"/>
          </p:cNvSpPr>
          <p:nvPr>
            <p:ph type="title"/>
          </p:nvPr>
        </p:nvSpPr>
        <p:spPr bwMode="auto">
          <a:xfrm>
            <a:off x="508000" y="152400"/>
            <a:ext cx="10972800" cy="609600"/>
          </a:xfrm>
          <a:prstGeom prst="rect">
            <a:avLst/>
          </a:prstGeom>
          <a:noFill/>
          <a:ln w="9525">
            <a:noFill/>
            <a:miter lim="800000"/>
            <a:headEnd/>
            <a:tailEnd/>
          </a:ln>
          <a:effectLst/>
        </p:spPr>
        <p:txBody>
          <a:bodyPr wrap="square" anchor="b">
            <a:normAutofit/>
          </a:bodyPr>
          <a:lstStyle/>
          <a:p>
            <a:r>
              <a:rPr lang="en-US" dirty="0"/>
              <a:t>PSU has the talent and leadership to fuel the future</a:t>
            </a:r>
          </a:p>
        </p:txBody>
      </p:sp>
      <p:sp>
        <p:nvSpPr>
          <p:cNvPr id="4" name="Slide Number Placeholder 3">
            <a:extLst>
              <a:ext uri="{FF2B5EF4-FFF2-40B4-BE49-F238E27FC236}">
                <a16:creationId xmlns:a16="http://schemas.microsoft.com/office/drawing/2014/main" id="{C81F9001-D093-E549-A122-E5F438B342E1}"/>
              </a:ext>
            </a:extLst>
          </p:cNvPr>
          <p:cNvSpPr>
            <a:spLocks noGrp="1"/>
          </p:cNvSpPr>
          <p:nvPr>
            <p:ph type="sldNum" sz="quarter" idx="15"/>
          </p:nvPr>
        </p:nvSpPr>
        <p:spPr>
          <a:xfrm rot="10800000">
            <a:off x="5867400" y="6248400"/>
            <a:ext cx="381000" cy="440700"/>
          </a:xfrm>
          <a:prstGeom prst="rect">
            <a:avLst/>
          </a:prstGeom>
        </p:spPr>
        <p:txBody>
          <a:bodyPr anchor="ctr">
            <a:normAutofit/>
          </a:bodyPr>
          <a:lstStyle/>
          <a:p>
            <a:pPr>
              <a:spcAft>
                <a:spcPts val="600"/>
              </a:spcAft>
            </a:pPr>
            <a:fld id="{D3F7C509-FEEF-45D3-B896-7C07814C0C13}" type="slidenum">
              <a:rPr lang="en-US" smtClean="0">
                <a:solidFill>
                  <a:srgbClr val="000000"/>
                </a:solidFill>
              </a:rPr>
              <a:pPr>
                <a:spcAft>
                  <a:spcPts val="600"/>
                </a:spcAft>
              </a:pPr>
              <a:t>6</a:t>
            </a:fld>
            <a:endParaRPr lang="en-US">
              <a:solidFill>
                <a:srgbClr val="000000"/>
              </a:solidFill>
            </a:endParaRPr>
          </a:p>
        </p:txBody>
      </p:sp>
      <p:pic>
        <p:nvPicPr>
          <p:cNvPr id="8" name="Picture 7" descr="A screenshot of a social media post&#10;&#10;Description automatically generated">
            <a:extLst>
              <a:ext uri="{FF2B5EF4-FFF2-40B4-BE49-F238E27FC236}">
                <a16:creationId xmlns:a16="http://schemas.microsoft.com/office/drawing/2014/main" id="{0B4325B0-1B0F-EA4B-9173-EA5EB923A12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28800" y="1524000"/>
            <a:ext cx="7239000" cy="4524375"/>
          </a:xfrm>
          <a:prstGeom prst="rect">
            <a:avLst/>
          </a:prstGeom>
        </p:spPr>
      </p:pic>
      <p:pic>
        <p:nvPicPr>
          <p:cNvPr id="12" name="Picture 11" descr="A picture containing screenshot&#10;&#10;Description automatically generated">
            <a:extLst>
              <a:ext uri="{FF2B5EF4-FFF2-40B4-BE49-F238E27FC236}">
                <a16:creationId xmlns:a16="http://schemas.microsoft.com/office/drawing/2014/main" id="{2E32D949-637E-9747-8963-9C4E3305B9C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38800" y="1223650"/>
            <a:ext cx="4051300" cy="5245100"/>
          </a:xfrm>
          <a:prstGeom prst="rect">
            <a:avLst/>
          </a:prstGeom>
        </p:spPr>
      </p:pic>
    </p:spTree>
    <p:extLst>
      <p:ext uri="{BB962C8B-B14F-4D97-AF65-F5344CB8AC3E}">
        <p14:creationId xmlns:p14="http://schemas.microsoft.com/office/powerpoint/2010/main" val="21593216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D0082BF3-3B56-499C-9636-BF2CE3BABE10}"/>
              </a:ext>
            </a:extLst>
          </p:cNvPr>
          <p:cNvSpPr>
            <a:spLocks noGrp="1"/>
          </p:cNvSpPr>
          <p:nvPr>
            <p:ph type="title"/>
          </p:nvPr>
        </p:nvSpPr>
        <p:spPr/>
        <p:txBody>
          <a:bodyPr/>
          <a:lstStyle/>
          <a:p>
            <a:r>
              <a:rPr lang="en-US" dirty="0"/>
              <a:t>PSU’s  Portfolio Approach is Really Well Positioned for the Future</a:t>
            </a:r>
          </a:p>
        </p:txBody>
      </p:sp>
      <p:sp>
        <p:nvSpPr>
          <p:cNvPr id="4" name="Slide Number Placeholder 3">
            <a:extLst>
              <a:ext uri="{FF2B5EF4-FFF2-40B4-BE49-F238E27FC236}">
                <a16:creationId xmlns:a16="http://schemas.microsoft.com/office/drawing/2014/main" id="{5212B495-2003-4C39-A4D4-2A8553908558}"/>
              </a:ext>
            </a:extLst>
          </p:cNvPr>
          <p:cNvSpPr>
            <a:spLocks noGrp="1"/>
          </p:cNvSpPr>
          <p:nvPr>
            <p:ph type="sldNum" sz="quarter" idx="4"/>
          </p:nvPr>
        </p:nvSpPr>
        <p:spPr>
          <a:xfrm>
            <a:off x="4572000" y="6172201"/>
            <a:ext cx="2844800" cy="365125"/>
          </a:xfrm>
          <a:prstGeom prst="rect">
            <a:avLst/>
          </a:prstGeom>
        </p:spPr>
        <p:txBody>
          <a:bodyPr vert="horz" lIns="91440" tIns="45720" rIns="91440" bIns="45720" rtlCol="0" anchor="ctr"/>
          <a:lstStyle>
            <a:defPPr>
              <a:defRPr lang="en-US"/>
            </a:defPPr>
            <a:lvl1pPr algn="ctr" rtl="0" fontAlgn="base">
              <a:spcBef>
                <a:spcPct val="0"/>
              </a:spcBef>
              <a:spcAft>
                <a:spcPct val="0"/>
              </a:spcAft>
              <a:defRPr sz="1200" kern="1200">
                <a:solidFill>
                  <a:schemeClr val="tx1">
                    <a:tint val="75000"/>
                  </a:schemeClr>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fld id="{35F1D9C6-3947-5540-8352-3875CF49BC71}" type="slidenum">
              <a:rPr lang="en-US" smtClean="0"/>
              <a:pPr/>
              <a:t>7</a:t>
            </a:fld>
            <a:endParaRPr lang="en-US" dirty="0"/>
          </a:p>
        </p:txBody>
      </p:sp>
      <p:pic>
        <p:nvPicPr>
          <p:cNvPr id="1026" name="Picture 2" descr="Image result for managing innovation portfolio hbr&quot;">
            <a:extLst>
              <a:ext uri="{FF2B5EF4-FFF2-40B4-BE49-F238E27FC236}">
                <a16:creationId xmlns:a16="http://schemas.microsoft.com/office/drawing/2014/main" id="{D4721219-BC32-4DDE-9573-437AA148495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8667" y="1126069"/>
            <a:ext cx="8974666" cy="48768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613609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46AA2AB-E4B6-479F-860F-9636B05119DC}"/>
              </a:ext>
            </a:extLst>
          </p:cNvPr>
          <p:cNvSpPr>
            <a:spLocks noGrp="1"/>
          </p:cNvSpPr>
          <p:nvPr>
            <p:ph type="title"/>
          </p:nvPr>
        </p:nvSpPr>
        <p:spPr>
          <a:xfrm>
            <a:off x="507999" y="135467"/>
            <a:ext cx="11497733" cy="615949"/>
          </a:xfrm>
        </p:spPr>
        <p:txBody>
          <a:bodyPr/>
          <a:lstStyle/>
          <a:p>
            <a:r>
              <a:rPr lang="en-US" dirty="0"/>
              <a:t>Two Routes to Resilience – Improving &amp; Innovating Simultaneously </a:t>
            </a:r>
          </a:p>
        </p:txBody>
      </p:sp>
      <p:sp>
        <p:nvSpPr>
          <p:cNvPr id="2" name="Slide Number Placeholder 1"/>
          <p:cNvSpPr>
            <a:spLocks noGrp="1"/>
          </p:cNvSpPr>
          <p:nvPr>
            <p:ph type="sldNum" sz="quarter" idx="4"/>
          </p:nvPr>
        </p:nvSpPr>
        <p:spPr>
          <a:xfrm>
            <a:off x="4572000" y="6172201"/>
            <a:ext cx="2844800" cy="365125"/>
          </a:xfrm>
          <a:prstGeom prst="rect">
            <a:avLst/>
          </a:prstGeom>
        </p:spPr>
        <p:txBody>
          <a:bodyPr vert="horz" lIns="91440" tIns="45720" rIns="91440" bIns="45720" rtlCol="0" anchor="ctr"/>
          <a:lstStyle>
            <a:defPPr>
              <a:defRPr lang="en-US"/>
            </a:defPPr>
            <a:lvl1pPr algn="ctr" rtl="0" fontAlgn="base">
              <a:spcBef>
                <a:spcPct val="0"/>
              </a:spcBef>
              <a:spcAft>
                <a:spcPct val="0"/>
              </a:spcAft>
              <a:defRPr sz="1200" kern="1200">
                <a:solidFill>
                  <a:schemeClr val="tx1">
                    <a:tint val="75000"/>
                  </a:schemeClr>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fld id="{35F1D9C6-3947-5540-8352-3875CF49BC71}" type="slidenum">
              <a:rPr lang="en-US" smtClean="0"/>
              <a:pPr/>
              <a:t>8</a:t>
            </a:fld>
            <a:endParaRPr lang="en-US" dirty="0"/>
          </a:p>
        </p:txBody>
      </p:sp>
      <p:graphicFrame>
        <p:nvGraphicFramePr>
          <p:cNvPr id="8" name="Diagram 7">
            <a:extLst>
              <a:ext uri="{FF2B5EF4-FFF2-40B4-BE49-F238E27FC236}">
                <a16:creationId xmlns:a16="http://schemas.microsoft.com/office/drawing/2014/main" id="{FEB82409-15AD-47E2-9B91-0A91D002A2B3}"/>
              </a:ext>
            </a:extLst>
          </p:cNvPr>
          <p:cNvGraphicFramePr/>
          <p:nvPr/>
        </p:nvGraphicFramePr>
        <p:xfrm>
          <a:off x="770466" y="1311274"/>
          <a:ext cx="10651067" cy="397933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6022861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1C8D38-5006-4EEF-B702-5628D244DB68}"/>
              </a:ext>
            </a:extLst>
          </p:cNvPr>
          <p:cNvSpPr>
            <a:spLocks noGrp="1"/>
          </p:cNvSpPr>
          <p:nvPr>
            <p:ph type="title"/>
          </p:nvPr>
        </p:nvSpPr>
        <p:spPr/>
        <p:txBody>
          <a:bodyPr/>
          <a:lstStyle/>
          <a:p>
            <a:r>
              <a:rPr lang="en-US" dirty="0"/>
              <a:t>Project Background</a:t>
            </a:r>
          </a:p>
        </p:txBody>
      </p:sp>
      <p:sp>
        <p:nvSpPr>
          <p:cNvPr id="4" name="Slide Number Placeholder 3">
            <a:extLst>
              <a:ext uri="{FF2B5EF4-FFF2-40B4-BE49-F238E27FC236}">
                <a16:creationId xmlns:a16="http://schemas.microsoft.com/office/drawing/2014/main" id="{2A718CA0-0D34-4FAB-B1DE-EEA96EA275DE}"/>
              </a:ext>
            </a:extLst>
          </p:cNvPr>
          <p:cNvSpPr>
            <a:spLocks noGrp="1"/>
          </p:cNvSpPr>
          <p:nvPr>
            <p:ph type="sldNum" sz="quarter" idx="15"/>
          </p:nvPr>
        </p:nvSpPr>
        <p:spPr/>
        <p:txBody>
          <a:bodyPr/>
          <a:lstStyle/>
          <a:p>
            <a:fld id="{D3F7C509-FEEF-45D3-B896-7C07814C0C13}" type="slidenum">
              <a:rPr lang="en-US" smtClean="0">
                <a:solidFill>
                  <a:srgbClr val="000000"/>
                </a:solidFill>
              </a:rPr>
              <a:pPr/>
              <a:t>9</a:t>
            </a:fld>
            <a:endParaRPr lang="en-US" dirty="0">
              <a:solidFill>
                <a:srgbClr val="000000"/>
              </a:solidFill>
            </a:endParaRPr>
          </a:p>
        </p:txBody>
      </p:sp>
    </p:spTree>
    <p:extLst>
      <p:ext uri="{BB962C8B-B14F-4D97-AF65-F5344CB8AC3E}">
        <p14:creationId xmlns:p14="http://schemas.microsoft.com/office/powerpoint/2010/main" val="3320593524"/>
      </p:ext>
    </p:extLst>
  </p:cSld>
  <p:clrMapOvr>
    <a:masterClrMapping/>
  </p:clrMapOvr>
</p:sld>
</file>

<file path=ppt/theme/theme1.xml><?xml version="1.0" encoding="utf-8"?>
<a:theme xmlns:a="http://schemas.openxmlformats.org/drawingml/2006/main" name="2_Default Design">
  <a:themeElements>
    <a:clrScheme name="RPK colors">
      <a:dk1>
        <a:sysClr val="windowText" lastClr="000000"/>
      </a:dk1>
      <a:lt1>
        <a:sysClr val="window" lastClr="FFFFFF"/>
      </a:lt1>
      <a:dk2>
        <a:srgbClr val="464646"/>
      </a:dk2>
      <a:lt2>
        <a:srgbClr val="DFD8CF"/>
      </a:lt2>
      <a:accent1>
        <a:srgbClr val="A03128"/>
      </a:accent1>
      <a:accent2>
        <a:srgbClr val="B26B02"/>
      </a:accent2>
      <a:accent3>
        <a:srgbClr val="1B587C"/>
      </a:accent3>
      <a:accent4>
        <a:srgbClr val="4E8542"/>
      </a:accent4>
      <a:accent5>
        <a:srgbClr val="604878"/>
      </a:accent5>
      <a:accent6>
        <a:srgbClr val="C19859"/>
      </a:accent6>
      <a:hlink>
        <a:srgbClr val="6B9F25"/>
      </a:hlink>
      <a:folHlink>
        <a:srgbClr val="464646"/>
      </a:folHlink>
    </a:clrScheme>
    <a:fontScheme name="RPK fonts">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32</TotalTime>
  <Words>7433</Words>
  <Application>Microsoft Office PowerPoint</Application>
  <PresentationFormat>Widescreen</PresentationFormat>
  <Paragraphs>2109</Paragraphs>
  <Slides>54</Slides>
  <Notes>29</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54</vt:i4>
      </vt:variant>
    </vt:vector>
  </HeadingPairs>
  <TitlesOfParts>
    <vt:vector size="62" baseType="lpstr">
      <vt:lpstr>Arial</vt:lpstr>
      <vt:lpstr>Calibri</vt:lpstr>
      <vt:lpstr>Calibri Light</vt:lpstr>
      <vt:lpstr>Helvetica</vt:lpstr>
      <vt:lpstr>Lato Medium</vt:lpstr>
      <vt:lpstr>Verdana</vt:lpstr>
      <vt:lpstr>Wingdings</vt:lpstr>
      <vt:lpstr>2_Default Design</vt:lpstr>
      <vt:lpstr>Leading Change and Academic Strategy for Sustainable Innovation and Impact: Final Report</vt:lpstr>
      <vt:lpstr>Agenda</vt:lpstr>
      <vt:lpstr>Return on education and investment (ROE/ROI)</vt:lpstr>
      <vt:lpstr>ROI Means Different Things for Different Stakeholders</vt:lpstr>
      <vt:lpstr>A Triple Bottom Line Matters</vt:lpstr>
      <vt:lpstr>PSU has the talent and leadership to fuel the future</vt:lpstr>
      <vt:lpstr>PSU’s  Portfolio Approach is Really Well Positioned for the Future</vt:lpstr>
      <vt:lpstr>Two Routes to Resilience – Improving &amp; Innovating Simultaneously </vt:lpstr>
      <vt:lpstr>Project Background</vt:lpstr>
      <vt:lpstr>Key Project Deliverables</vt:lpstr>
      <vt:lpstr>Identifying &amp; Readying PSU for Market-Driven Opportunities </vt:lpstr>
      <vt:lpstr>Key Project Dates</vt:lpstr>
      <vt:lpstr>Research Summary</vt:lpstr>
      <vt:lpstr>Market Analysis &amp; Areas of Emphasis</vt:lpstr>
      <vt:lpstr>Program Matrix – College of Arts &amp; Sciences (1 of 2) </vt:lpstr>
      <vt:lpstr>Program Matrix – College of Arts &amp; Sciences (2 of 2) </vt:lpstr>
      <vt:lpstr>Program Matrix – College of Business  </vt:lpstr>
      <vt:lpstr>Program Matrix – College of Education </vt:lpstr>
      <vt:lpstr>Program Matrix – College of Technology </vt:lpstr>
      <vt:lpstr>Program Gap Summary – CAS </vt:lpstr>
      <vt:lpstr>Program Gap Summary – KCOB  </vt:lpstr>
      <vt:lpstr>Program Gap Summary – COE</vt:lpstr>
      <vt:lpstr> Program Gap Summary – COT</vt:lpstr>
      <vt:lpstr>Areas of Emphasis – Opportunity for Efficiency Gains</vt:lpstr>
      <vt:lpstr>Small Group Processing </vt:lpstr>
      <vt:lpstr>Go-to-Market Strategy</vt:lpstr>
      <vt:lpstr>Interview Highlights w/ Deans – November 2019</vt:lpstr>
      <vt:lpstr>Current: Bottom-Up, Organic 2-3 Year Program Launch Process</vt:lpstr>
      <vt:lpstr>Current: Bottom-Up, Organic 2-3 Year Program Launch Process</vt:lpstr>
      <vt:lpstr>Questions to consider when re-designing processes</vt:lpstr>
      <vt:lpstr>Tufts Program Development &amp; Approval Committee (PDAC)</vt:lpstr>
      <vt:lpstr>Alternative Leadership Structures to Support Go-to-Market</vt:lpstr>
      <vt:lpstr>Questions for PSU to consider when designing new processes</vt:lpstr>
      <vt:lpstr>Academic Structure Opportunities</vt:lpstr>
      <vt:lpstr>Academic Restructure Findings - Colleges</vt:lpstr>
      <vt:lpstr>Academic Restructure Findings – Support Services</vt:lpstr>
      <vt:lpstr>Current (Fall 19) Spread of Administrative Support FTEs</vt:lpstr>
      <vt:lpstr>Shared Administrative Services – Opportunity for Efficiency</vt:lpstr>
      <vt:lpstr>Combining Student Success &amp; Student Diversity</vt:lpstr>
      <vt:lpstr>Recommendations &amp; Next Steps</vt:lpstr>
      <vt:lpstr>rpk Recommendations for PSU</vt:lpstr>
      <vt:lpstr>rpk Suggested Next Steps for PSU</vt:lpstr>
      <vt:lpstr>Appendix</vt:lpstr>
      <vt:lpstr>UG Program Performance – Positive Enrollment Trends (2016 – 2018)  </vt:lpstr>
      <vt:lpstr>UG Program Performance – Negative Enrollment Trends  (2016 -2018)  </vt:lpstr>
      <vt:lpstr>Grad. Program Performance – Positive Enrollment Trends (2016 – 2018)  </vt:lpstr>
      <vt:lpstr>Graduate Program Performance – Negative Enrollment Trends  (2016 -2018)</vt:lpstr>
      <vt:lpstr>UG Program Performance – Competitor Comparison to Downward Trends*  </vt:lpstr>
      <vt:lpstr>Grad Program Performance – Competitor Comparison to Downward Trends*</vt:lpstr>
      <vt:lpstr>Workforce Data Summary – Missouri and Kansas Workforce Data </vt:lpstr>
      <vt:lpstr>Workforce Data Summary – Missouri and Kansas Workforce Data </vt:lpstr>
      <vt:lpstr>Areas of Emphasis – Chemistry Example</vt:lpstr>
      <vt:lpstr>Area of Emphasis – Geography Example</vt:lpstr>
      <vt:lpstr>Minor – Dance (Education) Example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Leading Change and Academic Strategy for Sustainable Innovation and Impact: Final Report</dc:title>
  <dc:creator>Bryan Setser</dc:creator>
  <cp:lastModifiedBy>Khamis Siam</cp:lastModifiedBy>
  <cp:revision>5</cp:revision>
  <dcterms:created xsi:type="dcterms:W3CDTF">2019-12-12T12:27:33Z</dcterms:created>
  <dcterms:modified xsi:type="dcterms:W3CDTF">2021-04-06T14:05:16Z</dcterms:modified>
</cp:coreProperties>
</file>